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708" r:id="rId3"/>
    <p:sldId id="711" r:id="rId4"/>
    <p:sldId id="710" r:id="rId5"/>
    <p:sldId id="709" r:id="rId6"/>
    <p:sldId id="257" r:id="rId7"/>
    <p:sldId id="258" r:id="rId8"/>
    <p:sldId id="259" r:id="rId9"/>
    <p:sldId id="260" r:id="rId10"/>
    <p:sldId id="261" r:id="rId11"/>
    <p:sldId id="262" r:id="rId12"/>
    <p:sldId id="263" r:id="rId13"/>
    <p:sldId id="264" r:id="rId14"/>
    <p:sldId id="266" r:id="rId15"/>
    <p:sldId id="269" r:id="rId16"/>
    <p:sldId id="270" r:id="rId17"/>
    <p:sldId id="271"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6" autoAdjust="0"/>
    <p:restoredTop sz="94660"/>
  </p:normalViewPr>
  <p:slideViewPr>
    <p:cSldViewPr>
      <p:cViewPr varScale="1">
        <p:scale>
          <a:sx n="85" d="100"/>
          <a:sy n="85" d="100"/>
        </p:scale>
        <p:origin x="16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C40D2C8-316A-4792-A893-39F94764C53E}"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1252498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0D2C8-316A-4792-A893-39F94764C53E}"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3489794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0D2C8-316A-4792-A893-39F94764C53E}"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2062995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0D2C8-316A-4792-A893-39F94764C53E}"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1119991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40D2C8-316A-4792-A893-39F94764C53E}"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28842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0D2C8-316A-4792-A893-39F94764C53E}"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4082666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0D2C8-316A-4792-A893-39F94764C53E}" type="datetimeFigureOut">
              <a:rPr lang="en-US" smtClean="0"/>
              <a:t>1/22/2022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822800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0D2C8-316A-4792-A893-39F94764C53E}" type="datetimeFigureOut">
              <a:rPr lang="en-US" smtClean="0"/>
              <a:t>1/22/2022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40294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0D2C8-316A-4792-A893-39F94764C53E}" type="datetimeFigureOut">
              <a:rPr lang="en-US" smtClean="0"/>
              <a:t>1/22/2022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3975055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40D2C8-316A-4792-A893-39F94764C53E}"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2685775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40D2C8-316A-4792-A893-39F94764C53E}"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501CA5-7725-4AE0-B3C3-54ABB3B3DAAA}" type="slidenum">
              <a:rPr lang="en-US" smtClean="0"/>
              <a:t>‹#›</a:t>
            </a:fld>
            <a:endParaRPr lang="en-US"/>
          </a:p>
        </p:txBody>
      </p:sp>
    </p:spTree>
    <p:extLst>
      <p:ext uri="{BB962C8B-B14F-4D97-AF65-F5344CB8AC3E}">
        <p14:creationId xmlns:p14="http://schemas.microsoft.com/office/powerpoint/2010/main" val="4228464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0D2C8-316A-4792-A893-39F94764C53E}" type="datetimeFigureOut">
              <a:rPr lang="en-US" smtClean="0"/>
              <a:t>1/22/2022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501CA5-7725-4AE0-B3C3-54ABB3B3DAAA}" type="slidenum">
              <a:rPr lang="en-US" smtClean="0"/>
              <a:t>‹#›</a:t>
            </a:fld>
            <a:endParaRPr lang="en-US"/>
          </a:p>
        </p:txBody>
      </p:sp>
    </p:spTree>
    <p:extLst>
      <p:ext uri="{BB962C8B-B14F-4D97-AF65-F5344CB8AC3E}">
        <p14:creationId xmlns:p14="http://schemas.microsoft.com/office/powerpoint/2010/main" val="1621657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Evolution of the ESIA Process: The US National Environmental Act of 1970  </a:t>
            </a:r>
            <a:br>
              <a:rPr lang="en-US" dirty="0"/>
            </a:br>
            <a:endParaRPr lang="en-US" dirty="0"/>
          </a:p>
        </p:txBody>
      </p:sp>
      <p:sp>
        <p:nvSpPr>
          <p:cNvPr id="3" name="Subtitle 2"/>
          <p:cNvSpPr>
            <a:spLocks noGrp="1"/>
          </p:cNvSpPr>
          <p:nvPr>
            <p:ph type="subTitle" idx="1"/>
          </p:nvPr>
        </p:nvSpPr>
        <p:spPr/>
        <p:txBody>
          <a:bodyPr/>
          <a:lstStyle/>
          <a:p>
            <a:r>
              <a:rPr lang="en-US" dirty="0"/>
              <a:t>By</a:t>
            </a:r>
          </a:p>
          <a:p>
            <a:r>
              <a:rPr lang="en-US" dirty="0"/>
              <a:t>Prof. Wisdom </a:t>
            </a:r>
            <a:r>
              <a:rPr lang="en-US" dirty="0" err="1"/>
              <a:t>Sohunago</a:t>
            </a:r>
            <a:r>
              <a:rPr lang="en-US" dirty="0"/>
              <a:t> </a:t>
            </a:r>
            <a:r>
              <a:rPr lang="en-US" dirty="0" err="1"/>
              <a:t>Japhet</a:t>
            </a:r>
            <a:endParaRPr lang="en-US" dirty="0"/>
          </a:p>
          <a:p>
            <a:r>
              <a:rPr lang="en-US" dirty="0" err="1"/>
              <a:t>Ph.D</a:t>
            </a:r>
            <a:r>
              <a:rPr lang="en-US" dirty="0"/>
              <a:t> (Ecology)NENU, CHINA</a:t>
            </a:r>
          </a:p>
        </p:txBody>
      </p:sp>
    </p:spTree>
    <p:extLst>
      <p:ext uri="{BB962C8B-B14F-4D97-AF65-F5344CB8AC3E}">
        <p14:creationId xmlns:p14="http://schemas.microsoft.com/office/powerpoint/2010/main" val="1265099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dirty="0"/>
              <a:t>Reported by the joint conference committee on December 17, 1969;</a:t>
            </a:r>
          </a:p>
          <a:p>
            <a:pPr marL="0" indent="0">
              <a:buNone/>
            </a:pPr>
            <a:endParaRPr lang="en-US" sz="2400" dirty="0"/>
          </a:p>
          <a:p>
            <a:r>
              <a:rPr lang="en-US" sz="2400" dirty="0"/>
              <a:t> agreed to by the Senate on December 20, 1969; </a:t>
            </a:r>
          </a:p>
          <a:p>
            <a:pPr marL="0" indent="0">
              <a:buNone/>
            </a:pPr>
            <a:endParaRPr lang="en-US" sz="2400" dirty="0"/>
          </a:p>
          <a:p>
            <a:r>
              <a:rPr lang="en-US" sz="2400" dirty="0"/>
              <a:t> and by the House of Representatives on December 23, 1969 </a:t>
            </a:r>
          </a:p>
          <a:p>
            <a:pPr marL="0" indent="0">
              <a:buNone/>
            </a:pPr>
            <a:endParaRPr lang="en-US" sz="2400" dirty="0"/>
          </a:p>
          <a:p>
            <a:pPr marL="0" indent="0">
              <a:buNone/>
            </a:pPr>
            <a:endParaRPr lang="en-US" sz="2400" dirty="0"/>
          </a:p>
          <a:p>
            <a:r>
              <a:rPr lang="en-US" sz="2400" dirty="0"/>
              <a:t>Signed into law by President Richard Nixon on January 1, 1970</a:t>
            </a:r>
          </a:p>
          <a:p>
            <a:endParaRPr lang="en-US" dirty="0"/>
          </a:p>
        </p:txBody>
      </p:sp>
    </p:spTree>
    <p:extLst>
      <p:ext uri="{BB962C8B-B14F-4D97-AF65-F5344CB8AC3E}">
        <p14:creationId xmlns:p14="http://schemas.microsoft.com/office/powerpoint/2010/main" val="988499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Requirements of the Act</a:t>
            </a:r>
          </a:p>
        </p:txBody>
      </p:sp>
      <p:sp>
        <p:nvSpPr>
          <p:cNvPr id="3" name="Content Placeholder 2"/>
          <p:cNvSpPr>
            <a:spLocks noGrp="1"/>
          </p:cNvSpPr>
          <p:nvPr>
            <p:ph idx="1"/>
          </p:nvPr>
        </p:nvSpPr>
        <p:spPr/>
        <p:txBody>
          <a:bodyPr>
            <a:normAutofit/>
          </a:bodyPr>
          <a:lstStyle/>
          <a:p>
            <a:pPr algn="just"/>
            <a:r>
              <a:rPr lang="en-US" sz="2400" dirty="0"/>
              <a:t>Title I of NEPA contains a Declaration of National Environmental Policy.</a:t>
            </a:r>
          </a:p>
          <a:p>
            <a:pPr marL="0" indent="0" algn="just">
              <a:buNone/>
            </a:pPr>
            <a:endParaRPr lang="en-US" sz="2400" dirty="0"/>
          </a:p>
          <a:p>
            <a:pPr marL="0" indent="0" algn="just">
              <a:buNone/>
            </a:pPr>
            <a:endParaRPr lang="en-US" sz="2400" dirty="0"/>
          </a:p>
          <a:p>
            <a:pPr marL="0" indent="0" algn="just">
              <a:buNone/>
            </a:pPr>
            <a:endParaRPr lang="en-US" sz="2400" dirty="0"/>
          </a:p>
          <a:p>
            <a:pPr algn="just"/>
            <a:r>
              <a:rPr lang="en-US" sz="2400" dirty="0"/>
              <a:t> This policy requires the federal government to use all practicable means to create and maintain conditions under which man and nature can exist in productive harmony.</a:t>
            </a:r>
          </a:p>
        </p:txBody>
      </p:sp>
    </p:spTree>
    <p:extLst>
      <p:ext uri="{BB962C8B-B14F-4D97-AF65-F5344CB8AC3E}">
        <p14:creationId xmlns:p14="http://schemas.microsoft.com/office/powerpoint/2010/main" val="3126236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a:t>Section 102 in Title I of the Act requires federal agencies to incorporate environmental considerations in their planning and decision-making through a systematic interdisciplinary approach. </a:t>
            </a:r>
          </a:p>
          <a:p>
            <a:pPr algn="just"/>
            <a:endParaRPr lang="en-US" sz="2400" dirty="0"/>
          </a:p>
          <a:p>
            <a:pPr algn="just"/>
            <a:endParaRPr lang="en-US" sz="2400" dirty="0"/>
          </a:p>
          <a:p>
            <a:pPr algn="just"/>
            <a:endParaRPr lang="en-US" sz="2400" dirty="0"/>
          </a:p>
          <a:p>
            <a:pPr algn="just"/>
            <a:r>
              <a:rPr lang="en-US" sz="2400" dirty="0"/>
              <a:t>Specifically, all federal agencies are to prepare detailed statements assessing the environmental impact of and alternatives to major federal actions significantly affecting the environment.</a:t>
            </a:r>
          </a:p>
        </p:txBody>
      </p:sp>
    </p:spTree>
    <p:extLst>
      <p:ext uri="{BB962C8B-B14F-4D97-AF65-F5344CB8AC3E}">
        <p14:creationId xmlns:p14="http://schemas.microsoft.com/office/powerpoint/2010/main" val="2944534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2400" dirty="0"/>
              <a:t>These statements are commonly referred to as Environmental Impact Statements (EIS) and Environmental Assessments (EA).</a:t>
            </a:r>
          </a:p>
          <a:p>
            <a:pPr marL="0" indent="0" algn="just">
              <a:buNone/>
            </a:pPr>
            <a:endParaRPr lang="en-US" sz="2400" dirty="0"/>
          </a:p>
          <a:p>
            <a:pPr marL="0" indent="0" algn="just">
              <a:buNone/>
            </a:pPr>
            <a:endParaRPr lang="en-US" sz="2400" dirty="0"/>
          </a:p>
          <a:p>
            <a:pPr algn="just"/>
            <a:r>
              <a:rPr lang="en-US" sz="2400" dirty="0"/>
              <a:t>In summary these reports state the potential environmental effects of proposed Federal agency actions. </a:t>
            </a:r>
          </a:p>
          <a:p>
            <a:pPr marL="0" indent="0" algn="just">
              <a:buNone/>
            </a:pPr>
            <a:endParaRPr lang="en-US" sz="2400" dirty="0"/>
          </a:p>
          <a:p>
            <a:pPr marL="0" indent="0" algn="just">
              <a:buNone/>
            </a:pPr>
            <a:endParaRPr lang="en-US" sz="2400" dirty="0"/>
          </a:p>
          <a:p>
            <a:pPr algn="just"/>
            <a:r>
              <a:rPr lang="en-US" sz="2400" dirty="0"/>
              <a:t>Further, U.S. Congress recognizes that each person has a responsibility to preserve and enhance the environment as trustees for succeeding generations</a:t>
            </a:r>
          </a:p>
          <a:p>
            <a:pPr algn="just"/>
            <a:endParaRPr lang="en-US" sz="2400" dirty="0"/>
          </a:p>
        </p:txBody>
      </p:sp>
    </p:spTree>
    <p:extLst>
      <p:ext uri="{BB962C8B-B14F-4D97-AF65-F5344CB8AC3E}">
        <p14:creationId xmlns:p14="http://schemas.microsoft.com/office/powerpoint/2010/main" val="251811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600" dirty="0"/>
              <a:t>Title II of NEPA established the President's Council on Environmental Quality (CEQ) to oversee NEPA implementation.</a:t>
            </a:r>
          </a:p>
          <a:p>
            <a:pPr algn="just"/>
            <a:r>
              <a:rPr lang="en-US" sz="2600" dirty="0"/>
              <a:t> The duties of CEQ include:</a:t>
            </a:r>
          </a:p>
          <a:p>
            <a:pPr algn="just"/>
            <a:r>
              <a:rPr lang="en-US" sz="2600" dirty="0"/>
              <a:t>    Ensuring that federal agencies meet their obligations under NEPA</a:t>
            </a:r>
          </a:p>
          <a:p>
            <a:pPr algn="just"/>
            <a:r>
              <a:rPr lang="en-US" sz="2600" dirty="0"/>
              <a:t>    Overseeing federal agency implementation of the environmental impact assessment process</a:t>
            </a:r>
          </a:p>
          <a:p>
            <a:pPr algn="just"/>
            <a:r>
              <a:rPr lang="en-US" sz="2600" dirty="0"/>
              <a:t>    Issuing regulations and other guidance to federal agencies regarding NEPA compliance.</a:t>
            </a:r>
          </a:p>
          <a:p>
            <a:pPr algn="just"/>
            <a:endParaRPr lang="en-US" dirty="0"/>
          </a:p>
        </p:txBody>
      </p:sp>
    </p:spTree>
    <p:extLst>
      <p:ext uri="{BB962C8B-B14F-4D97-AF65-F5344CB8AC3E}">
        <p14:creationId xmlns:p14="http://schemas.microsoft.com/office/powerpoint/2010/main" val="2606532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Lead Agency</a:t>
            </a:r>
          </a:p>
        </p:txBody>
      </p:sp>
      <p:sp>
        <p:nvSpPr>
          <p:cNvPr id="3" name="Content Placeholder 2"/>
          <p:cNvSpPr>
            <a:spLocks noGrp="1"/>
          </p:cNvSpPr>
          <p:nvPr>
            <p:ph idx="1"/>
          </p:nvPr>
        </p:nvSpPr>
        <p:spPr/>
        <p:txBody>
          <a:bodyPr>
            <a:normAutofit/>
          </a:bodyPr>
          <a:lstStyle/>
          <a:p>
            <a:r>
              <a:rPr lang="en-US" sz="2400" dirty="0"/>
              <a:t>The role of a federal agency in the NEPA process depends on the agency's expertise and relationship to the proposed action. </a:t>
            </a:r>
          </a:p>
          <a:p>
            <a:pPr marL="0" indent="0">
              <a:buNone/>
            </a:pPr>
            <a:endParaRPr lang="en-US" sz="2400" dirty="0"/>
          </a:p>
          <a:p>
            <a:pPr marL="0" indent="0">
              <a:buNone/>
            </a:pPr>
            <a:endParaRPr lang="en-US" sz="2400" dirty="0"/>
          </a:p>
          <a:p>
            <a:pPr marL="0" indent="0">
              <a:buNone/>
            </a:pPr>
            <a:endParaRPr lang="en-US" sz="2400" dirty="0"/>
          </a:p>
          <a:p>
            <a:endParaRPr lang="en-US" sz="2400" dirty="0"/>
          </a:p>
          <a:p>
            <a:r>
              <a:rPr lang="en-US" sz="2400" dirty="0"/>
              <a:t>The agency carrying out the federal action is responsible for complying with the requirements of NEPA. </a:t>
            </a:r>
          </a:p>
        </p:txBody>
      </p:sp>
    </p:spTree>
    <p:extLst>
      <p:ext uri="{BB962C8B-B14F-4D97-AF65-F5344CB8AC3E}">
        <p14:creationId xmlns:p14="http://schemas.microsoft.com/office/powerpoint/2010/main" val="759001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a:t> </a:t>
            </a:r>
            <a:r>
              <a:rPr lang="en-US" sz="2400" dirty="0"/>
              <a:t>In some cases, there may be more than one federal agency involved in the proposed action.</a:t>
            </a:r>
          </a:p>
          <a:p>
            <a:pPr marL="0" indent="0" algn="just">
              <a:buNone/>
            </a:pPr>
            <a:endParaRPr lang="en-US" sz="2400" dirty="0"/>
          </a:p>
          <a:p>
            <a:pPr algn="just"/>
            <a:r>
              <a:rPr lang="en-US" sz="2400" dirty="0"/>
              <a:t> In this situation, a lead agency is designated to supervise the preparation of the environmental analysis.</a:t>
            </a:r>
          </a:p>
          <a:p>
            <a:pPr marL="0" indent="0" algn="just">
              <a:buNone/>
            </a:pPr>
            <a:endParaRPr lang="en-US" sz="2400" dirty="0"/>
          </a:p>
          <a:p>
            <a:pPr marL="0" indent="0" algn="just">
              <a:buNone/>
            </a:pPr>
            <a:endParaRPr lang="en-US" sz="2400" dirty="0"/>
          </a:p>
          <a:p>
            <a:pPr algn="just"/>
            <a:r>
              <a:rPr lang="en-US" sz="2400" dirty="0"/>
              <a:t> Federal agencies, together with state, tribal or local agencies, may act as joint lead agencies.</a:t>
            </a:r>
          </a:p>
        </p:txBody>
      </p:sp>
    </p:spTree>
    <p:extLst>
      <p:ext uri="{BB962C8B-B14F-4D97-AF65-F5344CB8AC3E}">
        <p14:creationId xmlns:p14="http://schemas.microsoft.com/office/powerpoint/2010/main" val="4084158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Cooperating Agency</a:t>
            </a:r>
          </a:p>
        </p:txBody>
      </p:sp>
      <p:sp>
        <p:nvSpPr>
          <p:cNvPr id="3" name="Content Placeholder 2"/>
          <p:cNvSpPr>
            <a:spLocks noGrp="1"/>
          </p:cNvSpPr>
          <p:nvPr>
            <p:ph idx="1"/>
          </p:nvPr>
        </p:nvSpPr>
        <p:spPr/>
        <p:txBody>
          <a:bodyPr>
            <a:normAutofit fontScale="25000" lnSpcReduction="20000"/>
          </a:bodyPr>
          <a:lstStyle/>
          <a:p>
            <a:pPr algn="just"/>
            <a:r>
              <a:rPr lang="en-US" sz="9600" dirty="0"/>
              <a:t>A federal, state, tribal or local agency having special expertise with respect to an environmental issue or jurisdiction by law may be a cooperating agency. </a:t>
            </a:r>
          </a:p>
          <a:p>
            <a:pPr algn="just"/>
            <a:endParaRPr lang="en-US" sz="9600" dirty="0"/>
          </a:p>
          <a:p>
            <a:pPr algn="just"/>
            <a:r>
              <a:rPr lang="en-US" sz="9600" dirty="0"/>
              <a:t>A cooperating agency has the responsibility to:</a:t>
            </a:r>
          </a:p>
          <a:p>
            <a:pPr algn="just"/>
            <a:endParaRPr lang="en-US" sz="9600" dirty="0"/>
          </a:p>
          <a:p>
            <a:pPr algn="just"/>
            <a:r>
              <a:rPr lang="en-US" sz="9600" dirty="0"/>
              <a:t>assist the lead agency by participating in the NEPA process at the earliest possible time</a:t>
            </a:r>
          </a:p>
          <a:p>
            <a:pPr algn="just"/>
            <a:endParaRPr lang="en-US" sz="9600" dirty="0"/>
          </a:p>
          <a:p>
            <a:pPr algn="just"/>
            <a:r>
              <a:rPr lang="en-US" sz="9600" dirty="0"/>
              <a:t> participate in the scoping process</a:t>
            </a:r>
          </a:p>
          <a:p>
            <a:pPr algn="just"/>
            <a:endParaRPr lang="en-US" sz="9600" dirty="0"/>
          </a:p>
          <a:p>
            <a:pPr algn="just"/>
            <a:r>
              <a:rPr lang="en-US" sz="9600" dirty="0"/>
              <a:t> develop information and prepare environmental analysis that the agency has special expertise in</a:t>
            </a:r>
          </a:p>
          <a:p>
            <a:pPr algn="just"/>
            <a:endParaRPr lang="en-US" sz="9600" dirty="0"/>
          </a:p>
          <a:p>
            <a:pPr algn="just"/>
            <a:r>
              <a:rPr lang="en-US" sz="9600" dirty="0"/>
              <a:t>  make staff support available</a:t>
            </a:r>
          </a:p>
          <a:p>
            <a:endParaRPr lang="en-US" dirty="0"/>
          </a:p>
        </p:txBody>
      </p:sp>
    </p:spTree>
    <p:extLst>
      <p:ext uri="{BB962C8B-B14F-4D97-AF65-F5344CB8AC3E}">
        <p14:creationId xmlns:p14="http://schemas.microsoft.com/office/powerpoint/2010/main" val="1581974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Penalties</a:t>
            </a:r>
          </a:p>
        </p:txBody>
      </p:sp>
      <p:sp>
        <p:nvSpPr>
          <p:cNvPr id="3" name="Content Placeholder 2"/>
          <p:cNvSpPr>
            <a:spLocks noGrp="1"/>
          </p:cNvSpPr>
          <p:nvPr>
            <p:ph idx="1"/>
          </p:nvPr>
        </p:nvSpPr>
        <p:spPr/>
        <p:txBody>
          <a:bodyPr>
            <a:normAutofit/>
          </a:bodyPr>
          <a:lstStyle/>
          <a:p>
            <a:pPr algn="just"/>
            <a:r>
              <a:rPr lang="en-US" sz="2400" dirty="0"/>
              <a:t>Agencies that violate NEPA may suffer harms to their reputations that can jeopardize future funding opportunities. </a:t>
            </a:r>
          </a:p>
          <a:p>
            <a:pPr marL="0" indent="0" algn="just">
              <a:buNone/>
            </a:pPr>
            <a:endParaRPr lang="en-US" sz="2400" dirty="0"/>
          </a:p>
          <a:p>
            <a:pPr marL="0" indent="0" algn="just">
              <a:buNone/>
            </a:pPr>
            <a:endParaRPr lang="en-US" sz="2400" dirty="0"/>
          </a:p>
          <a:p>
            <a:pPr marL="0" indent="0" algn="just">
              <a:buNone/>
            </a:pPr>
            <a:endParaRPr lang="en-US" sz="2400" dirty="0"/>
          </a:p>
          <a:p>
            <a:pPr marL="0" indent="0" algn="just">
              <a:buNone/>
            </a:pPr>
            <a:endParaRPr lang="en-US" sz="2400" dirty="0"/>
          </a:p>
          <a:p>
            <a:pPr algn="just"/>
            <a:r>
              <a:rPr lang="en-US" sz="2400" dirty="0"/>
              <a:t>Because the CEQ does not have enforcement authority for their guidelines, alleged violations must generally go through the judicial system. </a:t>
            </a:r>
          </a:p>
        </p:txBody>
      </p:sp>
    </p:spTree>
    <p:extLst>
      <p:ext uri="{BB962C8B-B14F-4D97-AF65-F5344CB8AC3E}">
        <p14:creationId xmlns:p14="http://schemas.microsoft.com/office/powerpoint/2010/main" val="2812317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a:t>These lawsuits can further harm the agencies by demanding money and resources from the federal government, and delay projects for years</a:t>
            </a:r>
          </a:p>
          <a:p>
            <a:pPr algn="just"/>
            <a:endParaRPr lang="en-US" sz="2400" dirty="0"/>
          </a:p>
          <a:p>
            <a:pPr algn="just"/>
            <a:endParaRPr lang="en-US" sz="2400" dirty="0"/>
          </a:p>
          <a:p>
            <a:pPr algn="just"/>
            <a:endParaRPr lang="en-US" sz="2400" dirty="0"/>
          </a:p>
          <a:p>
            <a:pPr algn="just"/>
            <a:r>
              <a:rPr lang="en-US" sz="2400" dirty="0"/>
              <a:t>Several large projects have been shut down or cancelled as a result of such delays, like the planned Keystone XL Pipeline. </a:t>
            </a:r>
          </a:p>
        </p:txBody>
      </p:sp>
    </p:spTree>
    <p:extLst>
      <p:ext uri="{BB962C8B-B14F-4D97-AF65-F5344CB8AC3E}">
        <p14:creationId xmlns:p14="http://schemas.microsoft.com/office/powerpoint/2010/main" val="3197606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79944F9D-1EFB-4BCE-AC64-FBC68C79EFE6}"/>
              </a:ext>
            </a:extLst>
          </p:cNvPr>
          <p:cNvSpPr>
            <a:spLocks noGrp="1"/>
          </p:cNvSpPr>
          <p:nvPr>
            <p:ph type="title"/>
          </p:nvPr>
        </p:nvSpPr>
        <p:spPr>
          <a:xfrm>
            <a:off x="457200" y="523875"/>
            <a:ext cx="8275638" cy="868363"/>
          </a:xfrm>
        </p:spPr>
        <p:txBody>
          <a:bodyPr>
            <a:normAutofit fontScale="90000"/>
          </a:bodyPr>
          <a:lstStyle/>
          <a:p>
            <a:r>
              <a:rPr lang="en-US" altLang="en-US" sz="2400" dirty="0"/>
              <a:t>Course Content</a:t>
            </a:r>
            <a:br>
              <a:rPr lang="en-US" altLang="en-US" sz="2400" dirty="0"/>
            </a:br>
            <a:br>
              <a:rPr lang="en-US" altLang="en-US" sz="2400" dirty="0"/>
            </a:br>
            <a:r>
              <a:rPr lang="en-US" altLang="en-US" sz="2700" dirty="0"/>
              <a:t>The Historic Evolution of the Environment(EA) Assessment Process </a:t>
            </a:r>
            <a:br>
              <a:rPr lang="en-US" altLang="en-US" sz="2700" dirty="0"/>
            </a:br>
            <a:endParaRPr lang="en-US" altLang="en-US" sz="2700" dirty="0"/>
          </a:p>
        </p:txBody>
      </p:sp>
      <p:sp>
        <p:nvSpPr>
          <p:cNvPr id="17411" name="Content Placeholder 2">
            <a:extLst>
              <a:ext uri="{FF2B5EF4-FFF2-40B4-BE49-F238E27FC236}">
                <a16:creationId xmlns:a16="http://schemas.microsoft.com/office/drawing/2014/main" id="{D9BD9E80-BF22-4E37-8713-8408D143CD7A}"/>
              </a:ext>
            </a:extLst>
          </p:cNvPr>
          <p:cNvSpPr>
            <a:spLocks noGrp="1"/>
          </p:cNvSpPr>
          <p:nvPr>
            <p:ph idx="1"/>
          </p:nvPr>
        </p:nvSpPr>
        <p:spPr>
          <a:xfrm>
            <a:off x="457200" y="1482725"/>
            <a:ext cx="8229600" cy="5286375"/>
          </a:xfrm>
        </p:spPr>
        <p:txBody>
          <a:bodyPr>
            <a:normAutofit/>
          </a:bodyPr>
          <a:lstStyle/>
          <a:p>
            <a:pPr algn="just"/>
            <a:endParaRPr lang="en-US" altLang="en-US" sz="2400" dirty="0"/>
          </a:p>
          <a:p>
            <a:pPr algn="just"/>
            <a:endParaRPr lang="en-US" altLang="en-US" sz="2400" dirty="0"/>
          </a:p>
          <a:p>
            <a:pPr algn="just"/>
            <a:endParaRPr lang="en-US" altLang="en-US" sz="2400" dirty="0"/>
          </a:p>
          <a:p>
            <a:pPr algn="just"/>
            <a:r>
              <a:rPr lang="en-US" altLang="en-US" sz="2400" dirty="0"/>
              <a:t>The purpose of this course is to present a history of the ESA process since its inception and highlights of  the major milestones of its evolution over 45 years.</a:t>
            </a:r>
          </a:p>
          <a:p>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2400" dirty="0"/>
              <a:t>The expansion was abandoned by TC Energy in 2021 after delays including the rejection of its review under NEPA, in the case  of Indigenous Environmental Network v. U.S. Department of State</a:t>
            </a:r>
          </a:p>
          <a:p>
            <a:pPr marL="0" indent="0" algn="just">
              <a:buNone/>
            </a:pPr>
            <a:endParaRPr lang="en-US" sz="2400" dirty="0"/>
          </a:p>
          <a:p>
            <a:pPr marL="0" indent="0" algn="just">
              <a:buNone/>
            </a:pPr>
            <a:endParaRPr lang="en-US" sz="2400" dirty="0"/>
          </a:p>
          <a:p>
            <a:pPr marL="0" indent="0" algn="just">
              <a:buNone/>
            </a:pPr>
            <a:endParaRPr lang="en-US" sz="2400" dirty="0"/>
          </a:p>
          <a:p>
            <a:pPr algn="just"/>
            <a:r>
              <a:rPr lang="en-US" sz="2400" dirty="0"/>
              <a:t>The most common consequence imposed by courts for violations of NEPA is a mandated repeat of whichever environmental review or report was found to have been insufficient. </a:t>
            </a:r>
          </a:p>
        </p:txBody>
      </p:sp>
    </p:spTree>
    <p:extLst>
      <p:ext uri="{BB962C8B-B14F-4D97-AF65-F5344CB8AC3E}">
        <p14:creationId xmlns:p14="http://schemas.microsoft.com/office/powerpoint/2010/main" val="3129090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a:t>Thanks for your patience </a:t>
            </a:r>
          </a:p>
          <a:p>
            <a:endParaRPr lang="en-US" sz="4000" dirty="0"/>
          </a:p>
          <a:p>
            <a:pPr marL="0" indent="0">
              <a:buNone/>
            </a:pPr>
            <a:endParaRPr lang="en-US" sz="4000" dirty="0"/>
          </a:p>
          <a:p>
            <a:pPr marL="0" indent="0">
              <a:buNone/>
            </a:pPr>
            <a:endParaRPr lang="en-US" sz="4000" dirty="0"/>
          </a:p>
          <a:p>
            <a:r>
              <a:rPr lang="en-US" sz="4000" dirty="0"/>
              <a:t>QUESTIONS????</a:t>
            </a:r>
          </a:p>
        </p:txBody>
      </p:sp>
    </p:spTree>
    <p:extLst>
      <p:ext uri="{BB962C8B-B14F-4D97-AF65-F5344CB8AC3E}">
        <p14:creationId xmlns:p14="http://schemas.microsoft.com/office/powerpoint/2010/main" val="1996862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027B5-7C7A-4453-9D69-E63F3DF6AAB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20C31E0-CC41-4F67-BA5D-FF04A5658011}"/>
              </a:ext>
            </a:extLst>
          </p:cNvPr>
          <p:cNvSpPr>
            <a:spLocks noGrp="1"/>
          </p:cNvSpPr>
          <p:nvPr>
            <p:ph idx="1"/>
          </p:nvPr>
        </p:nvSpPr>
        <p:spPr/>
        <p:txBody>
          <a:bodyPr>
            <a:normAutofit fontScale="92500" lnSpcReduction="10000"/>
          </a:bodyPr>
          <a:lstStyle/>
          <a:p>
            <a:r>
              <a:rPr lang="en-US" altLang="en-US" dirty="0"/>
              <a:t> The content of this course is the following:</a:t>
            </a:r>
          </a:p>
          <a:p>
            <a:pPr lvl="1"/>
            <a:r>
              <a:rPr lang="en-US" altLang="en-US" dirty="0"/>
              <a:t>Definition of the ESA and its value proposition;</a:t>
            </a:r>
          </a:p>
          <a:p>
            <a:pPr marL="457200" lvl="1" indent="0">
              <a:buNone/>
            </a:pPr>
            <a:r>
              <a:rPr lang="en-US" altLang="en-US" dirty="0"/>
              <a:t> </a:t>
            </a:r>
          </a:p>
          <a:p>
            <a:pPr lvl="1"/>
            <a:r>
              <a:rPr lang="en-US" altLang="en-US" dirty="0"/>
              <a:t>The US  National Environment Protection Act of 1970</a:t>
            </a:r>
          </a:p>
          <a:p>
            <a:pPr lvl="1"/>
            <a:endParaRPr lang="en-US" altLang="en-US" dirty="0"/>
          </a:p>
          <a:p>
            <a:pPr lvl="1"/>
            <a:r>
              <a:rPr lang="en-US" altLang="en-US" dirty="0"/>
              <a:t> The Declaration of the Stockholm Conference on the Human Environment of 1972;</a:t>
            </a:r>
          </a:p>
          <a:p>
            <a:pPr marL="457200" lvl="1" indent="0">
              <a:buNone/>
            </a:pPr>
            <a:r>
              <a:rPr lang="en-US" altLang="en-US" dirty="0"/>
              <a:t> </a:t>
            </a:r>
          </a:p>
          <a:p>
            <a:pPr lvl="1"/>
            <a:r>
              <a:rPr lang="en-US" altLang="en-US" dirty="0"/>
              <a:t>The Brundtland report on Sustainable development  of 1987</a:t>
            </a:r>
          </a:p>
          <a:p>
            <a:endParaRPr lang="en-US" dirty="0"/>
          </a:p>
        </p:txBody>
      </p:sp>
    </p:spTree>
    <p:extLst>
      <p:ext uri="{BB962C8B-B14F-4D97-AF65-F5344CB8AC3E}">
        <p14:creationId xmlns:p14="http://schemas.microsoft.com/office/powerpoint/2010/main" val="4294760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E2DF1-DB17-4608-A392-FA00AB83EB6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FF670F5-1A6E-42FE-9B62-71D97E9EDCB2}"/>
              </a:ext>
            </a:extLst>
          </p:cNvPr>
          <p:cNvSpPr>
            <a:spLocks noGrp="1"/>
          </p:cNvSpPr>
          <p:nvPr>
            <p:ph idx="1"/>
          </p:nvPr>
        </p:nvSpPr>
        <p:spPr/>
        <p:txBody>
          <a:bodyPr>
            <a:normAutofit fontScale="92500" lnSpcReduction="10000"/>
          </a:bodyPr>
          <a:lstStyle/>
          <a:p>
            <a:pPr lvl="1"/>
            <a:r>
              <a:rPr lang="en-US" altLang="en-US" sz="2600" dirty="0"/>
              <a:t>The Rio Conference of Environment and Development of 1992</a:t>
            </a:r>
          </a:p>
          <a:p>
            <a:pPr marL="457200" lvl="1" indent="0">
              <a:buNone/>
            </a:pPr>
            <a:endParaRPr lang="en-US" altLang="en-US" sz="2600" dirty="0"/>
          </a:p>
          <a:p>
            <a:pPr lvl="1"/>
            <a:r>
              <a:rPr lang="en-US" altLang="en-US" sz="2600" dirty="0"/>
              <a:t>Th Millennium Development Goals of 2000</a:t>
            </a:r>
          </a:p>
          <a:p>
            <a:pPr marL="457200" lvl="1" indent="0">
              <a:buNone/>
            </a:pPr>
            <a:endParaRPr lang="en-US" altLang="en-US" sz="2600" dirty="0"/>
          </a:p>
          <a:p>
            <a:pPr lvl="1"/>
            <a:r>
              <a:rPr lang="en-US" altLang="en-US" sz="2600" dirty="0"/>
              <a:t>The Paris Declaration on Aid Effectiveness and the Accra Agenda for Action of 2005</a:t>
            </a:r>
          </a:p>
          <a:p>
            <a:pPr lvl="1"/>
            <a:endParaRPr lang="en-US" altLang="en-US" sz="2600" dirty="0"/>
          </a:p>
          <a:p>
            <a:pPr lvl="1"/>
            <a:r>
              <a:rPr lang="en-US" altLang="en-US" sz="2600" dirty="0"/>
              <a:t>The RIO+20 Conference in 2012</a:t>
            </a:r>
          </a:p>
          <a:p>
            <a:pPr marL="457200" lvl="1" indent="0">
              <a:buNone/>
            </a:pPr>
            <a:endParaRPr lang="en-US" altLang="en-US" sz="2600" dirty="0"/>
          </a:p>
          <a:p>
            <a:pPr lvl="1"/>
            <a:r>
              <a:rPr lang="en-US" altLang="en-US" sz="2600" dirty="0"/>
              <a:t>The Sustainable Development Goals  of  2015</a:t>
            </a:r>
          </a:p>
          <a:p>
            <a:endParaRPr lang="en-US" dirty="0"/>
          </a:p>
        </p:txBody>
      </p:sp>
    </p:spTree>
    <p:extLst>
      <p:ext uri="{BB962C8B-B14F-4D97-AF65-F5344CB8AC3E}">
        <p14:creationId xmlns:p14="http://schemas.microsoft.com/office/powerpoint/2010/main" val="3844508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6481-59B9-4F30-B4C6-26816CA172D6}"/>
              </a:ext>
            </a:extLst>
          </p:cNvPr>
          <p:cNvSpPr>
            <a:spLocks noGrp="1"/>
          </p:cNvSpPr>
          <p:nvPr>
            <p:ph type="title"/>
          </p:nvPr>
        </p:nvSpPr>
        <p:spPr/>
        <p:txBody>
          <a:bodyPr/>
          <a:lstStyle/>
          <a:p>
            <a:r>
              <a:rPr lang="en-US" altLang="en-US" dirty="0"/>
              <a:t>The Definition of the ESIA</a:t>
            </a:r>
            <a:endParaRPr lang="en-US" dirty="0"/>
          </a:p>
        </p:txBody>
      </p:sp>
      <p:sp>
        <p:nvSpPr>
          <p:cNvPr id="3" name="Content Placeholder 2">
            <a:extLst>
              <a:ext uri="{FF2B5EF4-FFF2-40B4-BE49-F238E27FC236}">
                <a16:creationId xmlns:a16="http://schemas.microsoft.com/office/drawing/2014/main" id="{8460E865-4411-4CA6-8A13-EE731A07C2CA}"/>
              </a:ext>
            </a:extLst>
          </p:cNvPr>
          <p:cNvSpPr>
            <a:spLocks noGrp="1"/>
          </p:cNvSpPr>
          <p:nvPr>
            <p:ph idx="1"/>
          </p:nvPr>
        </p:nvSpPr>
        <p:spPr/>
        <p:txBody>
          <a:bodyPr>
            <a:normAutofit fontScale="70000" lnSpcReduction="20000"/>
          </a:bodyPr>
          <a:lstStyle/>
          <a:p>
            <a:pPr>
              <a:defRPr/>
            </a:pPr>
            <a:r>
              <a:rPr lang="en-US" dirty="0"/>
              <a:t>There are many definition on ESA and ESIA  in the literature. They are all similar and serve the same purpose</a:t>
            </a:r>
          </a:p>
          <a:p>
            <a:pPr>
              <a:defRPr/>
            </a:pPr>
            <a:endParaRPr lang="en-US" dirty="0"/>
          </a:p>
          <a:p>
            <a:pPr>
              <a:defRPr/>
            </a:pPr>
            <a:endParaRPr lang="en-US" dirty="0"/>
          </a:p>
          <a:p>
            <a:pPr marL="0" indent="0">
              <a:buNone/>
              <a:defRPr/>
            </a:pPr>
            <a:endParaRPr lang="en-US" dirty="0"/>
          </a:p>
          <a:p>
            <a:pPr marL="0" indent="0" algn="just">
              <a:lnSpc>
                <a:spcPct val="107000"/>
              </a:lnSpc>
              <a:spcBef>
                <a:spcPts val="0"/>
              </a:spcBef>
              <a:spcAft>
                <a:spcPts val="0"/>
              </a:spcAft>
              <a:buFont typeface="Wingdings" panose="05000000000000000000" pitchFamily="2" charset="2"/>
              <a:buNone/>
              <a:defRPr/>
            </a:pPr>
            <a:r>
              <a:rPr lang="en-US" sz="2800" i="1" dirty="0">
                <a:ea typeface="Calibri" panose="020F0502020204030204" pitchFamily="34" charset="0"/>
                <a:cs typeface="Times New Roman" panose="02020603050405020304" pitchFamily="18" charset="0"/>
              </a:rPr>
              <a:t>Environmental  and Social Assessment </a:t>
            </a:r>
            <a:r>
              <a:rPr lang="en-US" sz="2800" dirty="0">
                <a:ea typeface="Calibri" panose="020F0502020204030204" pitchFamily="34" charset="0"/>
                <a:cs typeface="Times New Roman" panose="02020603050405020304" pitchFamily="18" charset="0"/>
              </a:rPr>
              <a:t>(ESA) is a systematic process (</a:t>
            </a:r>
            <a:r>
              <a:rPr lang="en-US" sz="2800" dirty="0" err="1">
                <a:ea typeface="Calibri" panose="020F0502020204030204" pitchFamily="34" charset="0"/>
                <a:cs typeface="Times New Roman" panose="02020603050405020304" pitchFamily="18" charset="0"/>
              </a:rPr>
              <a:t>i.e</a:t>
            </a:r>
            <a:r>
              <a:rPr lang="en-US" sz="2800" dirty="0">
                <a:ea typeface="Calibri" panose="020F0502020204030204" pitchFamily="34" charset="0"/>
                <a:cs typeface="Times New Roman" panose="02020603050405020304" pitchFamily="18" charset="0"/>
              </a:rPr>
              <a:t> a series of actions or steps) of evaluating and documenting information on the potentials, capacities, and functions of natural systems and resources in order to facilitate sustainable development planning and decision making in general, and to anticipate and manage the </a:t>
            </a:r>
            <a:r>
              <a:rPr lang="en-US" sz="2800" dirty="0">
                <a:ea typeface="Calibri" panose="020F0502020204030204" pitchFamily="34" charset="0"/>
              </a:rPr>
              <a:t>adverse effects and consequences of proposed undertakings in particular ( Sadler (1996</a:t>
            </a:r>
            <a:r>
              <a:rPr lang="en-US" dirty="0">
                <a:ea typeface="Calibri" panose="020F0502020204030204" pitchFamily="34" charset="0"/>
              </a:rPr>
              <a:t>)</a:t>
            </a:r>
          </a:p>
          <a:p>
            <a:pPr marL="0" indent="0">
              <a:lnSpc>
                <a:spcPct val="107000"/>
              </a:lnSpc>
              <a:spcBef>
                <a:spcPts val="0"/>
              </a:spcBef>
              <a:spcAft>
                <a:spcPts val="0"/>
              </a:spcAft>
              <a:buFont typeface="Wingdings" panose="05000000000000000000" pitchFamily="2" charset="2"/>
              <a:buNone/>
              <a:defRPr/>
            </a:pPr>
            <a:endParaRPr lang="en-US" dirty="0">
              <a:ea typeface="Calibri" panose="020F0502020204030204" pitchFamily="34" charset="0"/>
            </a:endParaRPr>
          </a:p>
          <a:p>
            <a:pPr marL="0" indent="0">
              <a:lnSpc>
                <a:spcPct val="107000"/>
              </a:lnSpc>
              <a:spcBef>
                <a:spcPts val="0"/>
              </a:spcBef>
              <a:spcAft>
                <a:spcPts val="0"/>
              </a:spcAft>
              <a:buFont typeface="Wingdings" panose="05000000000000000000" pitchFamily="2" charset="2"/>
              <a:buNone/>
              <a:defRPr/>
            </a:pPr>
            <a:r>
              <a:rPr lang="en-US" dirty="0">
                <a:ea typeface="Calibri" panose="020F0502020204030204" pitchFamily="34" charset="0"/>
              </a:rPr>
              <a:t> </a:t>
            </a:r>
            <a:endParaRPr lang="en-US" dirty="0"/>
          </a:p>
          <a:p>
            <a:endParaRPr lang="en-US" dirty="0"/>
          </a:p>
        </p:txBody>
      </p:sp>
    </p:spTree>
    <p:extLst>
      <p:ext uri="{BB962C8B-B14F-4D97-AF65-F5344CB8AC3E}">
        <p14:creationId xmlns:p14="http://schemas.microsoft.com/office/powerpoint/2010/main" val="4069290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Objectives of the Act</a:t>
            </a:r>
          </a:p>
        </p:txBody>
      </p:sp>
      <p:sp>
        <p:nvSpPr>
          <p:cNvPr id="3" name="Content Placeholder 2"/>
          <p:cNvSpPr>
            <a:spLocks noGrp="1"/>
          </p:cNvSpPr>
          <p:nvPr>
            <p:ph idx="1"/>
          </p:nvPr>
        </p:nvSpPr>
        <p:spPr/>
        <p:txBody>
          <a:bodyPr>
            <a:normAutofit/>
          </a:bodyPr>
          <a:lstStyle/>
          <a:p>
            <a:r>
              <a:rPr lang="en-US" sz="2400" dirty="0"/>
              <a:t>The National Environmental Policy Act (NEPA) was signed into law on January 1, 1970.</a:t>
            </a:r>
          </a:p>
          <a:p>
            <a:endParaRPr lang="en-US" sz="2400" dirty="0"/>
          </a:p>
          <a:p>
            <a:endParaRPr lang="en-US" sz="2400" dirty="0"/>
          </a:p>
          <a:p>
            <a:r>
              <a:rPr lang="en-US" sz="2400" dirty="0"/>
              <a:t> NEPA requires federal agencies to assess the environmental effects of their proposed actions prior to making decisions</a:t>
            </a:r>
            <a:r>
              <a:rPr lang="en-US" dirty="0"/>
              <a:t>. </a:t>
            </a:r>
          </a:p>
        </p:txBody>
      </p:sp>
    </p:spTree>
    <p:extLst>
      <p:ext uri="{BB962C8B-B14F-4D97-AF65-F5344CB8AC3E}">
        <p14:creationId xmlns:p14="http://schemas.microsoft.com/office/powerpoint/2010/main" val="3351148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r>
              <a:rPr lang="en-US" sz="2400" dirty="0"/>
              <a:t>Using the NEPA process, agencies evaluate the environmental and related social and economic effects of their proposed actions. </a:t>
            </a:r>
          </a:p>
          <a:p>
            <a:pPr algn="just"/>
            <a:endParaRPr lang="en-US" sz="2400" dirty="0"/>
          </a:p>
          <a:p>
            <a:pPr algn="just"/>
            <a:endParaRPr lang="en-US" sz="2400" dirty="0"/>
          </a:p>
          <a:p>
            <a:pPr algn="just"/>
            <a:r>
              <a:rPr lang="en-US" sz="2400" dirty="0"/>
              <a:t>Agencies also provide opportunities for public review and comment on those evaluations.</a:t>
            </a:r>
          </a:p>
          <a:p>
            <a:endParaRPr lang="en-US" sz="2400" dirty="0"/>
          </a:p>
          <a:p>
            <a:endParaRPr lang="en-US" sz="2400" dirty="0"/>
          </a:p>
          <a:p>
            <a:r>
              <a:rPr lang="en-US" sz="2400" dirty="0"/>
              <a:t> Many  nations around the world have enacted national environmental policies modeled after NEPA </a:t>
            </a:r>
          </a:p>
        </p:txBody>
      </p:sp>
    </p:spTree>
    <p:extLst>
      <p:ext uri="{BB962C8B-B14F-4D97-AF65-F5344CB8AC3E}">
        <p14:creationId xmlns:p14="http://schemas.microsoft.com/office/powerpoint/2010/main" val="2987794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Evolution of the Act: Legislative history</a:t>
            </a:r>
          </a:p>
        </p:txBody>
      </p:sp>
      <p:sp>
        <p:nvSpPr>
          <p:cNvPr id="3" name="Content Placeholder 2"/>
          <p:cNvSpPr>
            <a:spLocks noGrp="1"/>
          </p:cNvSpPr>
          <p:nvPr>
            <p:ph idx="1"/>
          </p:nvPr>
        </p:nvSpPr>
        <p:spPr/>
        <p:txBody>
          <a:bodyPr>
            <a:normAutofit lnSpcReduction="10000"/>
          </a:bodyPr>
          <a:lstStyle/>
          <a:p>
            <a:pPr algn="just"/>
            <a:r>
              <a:rPr lang="en-US" sz="2400" dirty="0"/>
              <a:t>Prior to NEPA, Federal agencies were mission oriented with no consideration for the probable impact on the environment.</a:t>
            </a:r>
          </a:p>
          <a:p>
            <a:pPr marL="0" indent="0" algn="just">
              <a:buNone/>
            </a:pPr>
            <a:endParaRPr lang="en-US" sz="2400" dirty="0"/>
          </a:p>
          <a:p>
            <a:pPr marL="0" indent="0" algn="just">
              <a:buNone/>
            </a:pPr>
            <a:endParaRPr lang="en-US" sz="2400" dirty="0"/>
          </a:p>
          <a:p>
            <a:pPr algn="just"/>
            <a:r>
              <a:rPr lang="en-US" sz="2400" dirty="0"/>
              <a:t>NEPA grew out of the increased public appreciation and concern for the environment that developed during the 1960s,</a:t>
            </a:r>
          </a:p>
          <a:p>
            <a:pPr marL="0" indent="0" algn="just">
              <a:buNone/>
            </a:pPr>
            <a:endParaRPr lang="en-US" sz="2400" dirty="0"/>
          </a:p>
          <a:p>
            <a:pPr marL="0" indent="0" algn="just">
              <a:buNone/>
            </a:pPr>
            <a:endParaRPr lang="en-US" sz="2400" dirty="0"/>
          </a:p>
          <a:p>
            <a:pPr algn="just"/>
            <a:r>
              <a:rPr lang="en-US" sz="2400" dirty="0"/>
              <a:t> amid increased industrialization, urban and suburban growth, and pollution across the United States.</a:t>
            </a:r>
          </a:p>
          <a:p>
            <a:endParaRPr lang="en-US" dirty="0"/>
          </a:p>
          <a:p>
            <a:endParaRPr lang="en-US" dirty="0"/>
          </a:p>
          <a:p>
            <a:endParaRPr lang="en-US" dirty="0"/>
          </a:p>
        </p:txBody>
      </p:sp>
    </p:spTree>
    <p:extLst>
      <p:ext uri="{BB962C8B-B14F-4D97-AF65-F5344CB8AC3E}">
        <p14:creationId xmlns:p14="http://schemas.microsoft.com/office/powerpoint/2010/main" val="1771202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25000" lnSpcReduction="20000"/>
          </a:bodyPr>
          <a:lstStyle/>
          <a:p>
            <a:endParaRPr lang="en-US" dirty="0"/>
          </a:p>
          <a:p>
            <a:r>
              <a:rPr lang="en-US" sz="9600" dirty="0"/>
              <a:t>The act was introduced to the senate  by Henry M. Jackson (D–WA) on February 18, 1969 </a:t>
            </a:r>
          </a:p>
          <a:p>
            <a:endParaRPr lang="en-US" sz="9600" dirty="0"/>
          </a:p>
          <a:p>
            <a:r>
              <a:rPr lang="en-US" sz="9600" dirty="0"/>
              <a:t>Committee consideration by Senate Committee on Interior and Insular Affairs</a:t>
            </a:r>
          </a:p>
          <a:p>
            <a:pPr marL="0" indent="0">
              <a:buNone/>
            </a:pPr>
            <a:endParaRPr lang="en-US" sz="9600" dirty="0"/>
          </a:p>
          <a:p>
            <a:pPr marL="0" indent="0">
              <a:buNone/>
            </a:pPr>
            <a:endParaRPr lang="en-US" sz="9600" dirty="0"/>
          </a:p>
          <a:p>
            <a:r>
              <a:rPr lang="en-US" sz="9600" dirty="0"/>
              <a:t>Passed the Senate on July 10, 1969 (Unanimous)</a:t>
            </a:r>
          </a:p>
          <a:p>
            <a:endParaRPr lang="en-US" sz="9600" dirty="0"/>
          </a:p>
          <a:p>
            <a:endParaRPr lang="en-US" sz="9600" dirty="0"/>
          </a:p>
          <a:p>
            <a:endParaRPr lang="en-US" sz="9600" dirty="0"/>
          </a:p>
          <a:p>
            <a:r>
              <a:rPr lang="en-US" sz="9600" dirty="0"/>
              <a:t>Passed the House of Representatives on September 23, 1969.</a:t>
            </a:r>
          </a:p>
          <a:p>
            <a:endParaRPr lang="en-US" dirty="0"/>
          </a:p>
        </p:txBody>
      </p:sp>
    </p:spTree>
    <p:extLst>
      <p:ext uri="{BB962C8B-B14F-4D97-AF65-F5344CB8AC3E}">
        <p14:creationId xmlns:p14="http://schemas.microsoft.com/office/powerpoint/2010/main" val="38307172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1070</Words>
  <Application>Microsoft Office PowerPoint</Application>
  <PresentationFormat>On-screen Show (4:3)</PresentationFormat>
  <Paragraphs>144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Wingdings</vt:lpstr>
      <vt:lpstr>Office Theme</vt:lpstr>
      <vt:lpstr>Evolution of the ESIA Process: The US National Environmental Act of 1970   </vt:lpstr>
      <vt:lpstr>Course Content  The Historic Evolution of the Environment(EA) Assessment Process  </vt:lpstr>
      <vt:lpstr>PowerPoint Presentation</vt:lpstr>
      <vt:lpstr>PowerPoint Presentation</vt:lpstr>
      <vt:lpstr>The Definition of the ESIA</vt:lpstr>
      <vt:lpstr>Introduction: Objectives of the Act</vt:lpstr>
      <vt:lpstr>PowerPoint Presentation</vt:lpstr>
      <vt:lpstr>Evolution of the Act: Legislative history</vt:lpstr>
      <vt:lpstr>PowerPoint Presentation</vt:lpstr>
      <vt:lpstr>PowerPoint Presentation</vt:lpstr>
      <vt:lpstr>Requirements of the Act</vt:lpstr>
      <vt:lpstr>PowerPoint Presentation</vt:lpstr>
      <vt:lpstr>PowerPoint Presentation</vt:lpstr>
      <vt:lpstr>PowerPoint Presentation</vt:lpstr>
      <vt:lpstr>Lead Agency</vt:lpstr>
      <vt:lpstr>PowerPoint Presentation</vt:lpstr>
      <vt:lpstr>Cooperating Agency</vt:lpstr>
      <vt:lpstr>Penalties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the ESIA Process:The US National Environmental Act of 1970</dc:title>
  <dc:creator>HP USER</dc:creator>
  <cp:lastModifiedBy>USER</cp:lastModifiedBy>
  <cp:revision>19</cp:revision>
  <dcterms:created xsi:type="dcterms:W3CDTF">2022-01-18T08:44:17Z</dcterms:created>
  <dcterms:modified xsi:type="dcterms:W3CDTF">2022-01-23T03:22:27Z</dcterms:modified>
</cp:coreProperties>
</file>