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2"/>
  </p:notesMasterIdLst>
  <p:sldIdLst>
    <p:sldId id="256" r:id="rId2"/>
    <p:sldId id="257" r:id="rId3"/>
    <p:sldId id="263" r:id="rId4"/>
    <p:sldId id="264" r:id="rId5"/>
    <p:sldId id="265" r:id="rId6"/>
    <p:sldId id="266" r:id="rId7"/>
    <p:sldId id="267" r:id="rId8"/>
    <p:sldId id="268" r:id="rId9"/>
    <p:sldId id="269" r:id="rId10"/>
    <p:sldId id="270" r:id="rId11"/>
    <p:sldId id="271" r:id="rId12"/>
    <p:sldId id="272" r:id="rId13"/>
    <p:sldId id="273" r:id="rId14"/>
    <p:sldId id="274" r:id="rId15"/>
    <p:sldId id="259" r:id="rId16"/>
    <p:sldId id="275" r:id="rId17"/>
    <p:sldId id="261" r:id="rId18"/>
    <p:sldId id="276" r:id="rId19"/>
    <p:sldId id="277" r:id="rId20"/>
    <p:sldId id="258"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66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493203-F904-4C1D-8FD1-3C262D75C5C0}" type="datetimeFigureOut">
              <a:rPr lang="en-GB" smtClean="0"/>
              <a:t>26/01/2022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07244E-7935-4CD5-857A-9575950B944A}" type="slidenum">
              <a:rPr lang="en-GB" smtClean="0"/>
              <a:t>‹#›</a:t>
            </a:fld>
            <a:endParaRPr lang="en-GB"/>
          </a:p>
        </p:txBody>
      </p:sp>
    </p:spTree>
    <p:extLst>
      <p:ext uri="{BB962C8B-B14F-4D97-AF65-F5344CB8AC3E}">
        <p14:creationId xmlns:p14="http://schemas.microsoft.com/office/powerpoint/2010/main" val="5143967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9D766B7-C6CC-4D25-A280-4D7A806C82B3}" type="datetime1">
              <a:rPr lang="en-GB" smtClean="0"/>
              <a:t>26/01/2022</a:t>
            </a:fld>
            <a:endParaRPr lang="en-GB"/>
          </a:p>
        </p:txBody>
      </p:sp>
      <p:sp>
        <p:nvSpPr>
          <p:cNvPr id="5" name="Footer Placeholder 4"/>
          <p:cNvSpPr>
            <a:spLocks noGrp="1"/>
          </p:cNvSpPr>
          <p:nvPr>
            <p:ph type="ftr" sz="quarter" idx="11"/>
          </p:nvPr>
        </p:nvSpPr>
        <p:spPr/>
        <p:txBody>
          <a:bodyPr/>
          <a:lstStyle/>
          <a:p>
            <a:r>
              <a:rPr lang="en-US" smtClean="0"/>
              <a:t>The Rio Conference of Environment and Development of 1992</a:t>
            </a:r>
            <a:endParaRPr lang="en-GB"/>
          </a:p>
        </p:txBody>
      </p:sp>
      <p:sp>
        <p:nvSpPr>
          <p:cNvPr id="6" name="Slide Number Placeholder 5"/>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4248873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54A8460-4EBA-45DC-8E80-18092B910B54}" type="datetime1">
              <a:rPr lang="en-GB" smtClean="0"/>
              <a:t>26/01/2022</a:t>
            </a:fld>
            <a:endParaRPr lang="en-GB"/>
          </a:p>
        </p:txBody>
      </p:sp>
      <p:sp>
        <p:nvSpPr>
          <p:cNvPr id="6" name="Footer Placeholder 5"/>
          <p:cNvSpPr>
            <a:spLocks noGrp="1"/>
          </p:cNvSpPr>
          <p:nvPr>
            <p:ph type="ftr" sz="quarter" idx="11"/>
          </p:nvPr>
        </p:nvSpPr>
        <p:spPr/>
        <p:txBody>
          <a:bodyPr/>
          <a:lstStyle/>
          <a:p>
            <a:r>
              <a:rPr lang="en-US" smtClean="0"/>
              <a:t>The Rio Conference of Environment and Development of 1992</a:t>
            </a:r>
            <a:endParaRPr lang="en-GB"/>
          </a:p>
        </p:txBody>
      </p:sp>
      <p:sp>
        <p:nvSpPr>
          <p:cNvPr id="7" name="Slide Number Placeholder 6"/>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3699840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C468125-2BA5-46EB-8CEF-B481F9181D4D}" type="datetime1">
              <a:rPr lang="en-GB" smtClean="0"/>
              <a:t>26/01/2022</a:t>
            </a:fld>
            <a:endParaRPr lang="en-GB"/>
          </a:p>
        </p:txBody>
      </p:sp>
      <p:sp>
        <p:nvSpPr>
          <p:cNvPr id="6" name="Footer Placeholder 5"/>
          <p:cNvSpPr>
            <a:spLocks noGrp="1"/>
          </p:cNvSpPr>
          <p:nvPr>
            <p:ph type="ftr" sz="quarter" idx="11"/>
          </p:nvPr>
        </p:nvSpPr>
        <p:spPr/>
        <p:txBody>
          <a:bodyPr/>
          <a:lstStyle/>
          <a:p>
            <a:r>
              <a:rPr lang="en-US" smtClean="0"/>
              <a:t>The Rio Conference of Environment and Development of 1992</a:t>
            </a:r>
            <a:endParaRPr lang="en-GB"/>
          </a:p>
        </p:txBody>
      </p:sp>
      <p:sp>
        <p:nvSpPr>
          <p:cNvPr id="7" name="Slide Number Placeholder 6"/>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37786730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F4D19A2-A4A9-45DA-8671-44E0BA9FA39E}" type="datetime1">
              <a:rPr lang="en-GB" smtClean="0"/>
              <a:t>26/01/2022</a:t>
            </a:fld>
            <a:endParaRPr lang="en-GB"/>
          </a:p>
        </p:txBody>
      </p:sp>
      <p:sp>
        <p:nvSpPr>
          <p:cNvPr id="6" name="Footer Placeholder 5"/>
          <p:cNvSpPr>
            <a:spLocks noGrp="1"/>
          </p:cNvSpPr>
          <p:nvPr>
            <p:ph type="ftr" sz="quarter" idx="11"/>
          </p:nvPr>
        </p:nvSpPr>
        <p:spPr/>
        <p:txBody>
          <a:bodyPr/>
          <a:lstStyle/>
          <a:p>
            <a:r>
              <a:rPr lang="en-US" smtClean="0"/>
              <a:t>The Rio Conference of Environment and Development of 1992</a:t>
            </a:r>
            <a:endParaRPr lang="en-GB"/>
          </a:p>
        </p:txBody>
      </p:sp>
      <p:sp>
        <p:nvSpPr>
          <p:cNvPr id="7" name="Slide Number Placeholder 6"/>
          <p:cNvSpPr>
            <a:spLocks noGrp="1"/>
          </p:cNvSpPr>
          <p:nvPr>
            <p:ph type="sldNum" sz="quarter" idx="12"/>
          </p:nvPr>
        </p:nvSpPr>
        <p:spPr/>
        <p:txBody>
          <a:bodyPr/>
          <a:lstStyle/>
          <a:p>
            <a:fld id="{F212A87D-C88D-4F72-8ED3-065B40688CD2}" type="slidenum">
              <a:rPr lang="en-GB" smtClean="0"/>
              <a:t>‹#›</a:t>
            </a:fld>
            <a:endParaRPr lang="en-GB"/>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1828662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C674A8B-1FE7-4979-9AFF-D274C6A7648A}" type="datetime1">
              <a:rPr lang="en-GB" smtClean="0"/>
              <a:t>26/01/2022</a:t>
            </a:fld>
            <a:endParaRPr lang="en-GB"/>
          </a:p>
        </p:txBody>
      </p:sp>
      <p:sp>
        <p:nvSpPr>
          <p:cNvPr id="6" name="Footer Placeholder 5"/>
          <p:cNvSpPr>
            <a:spLocks noGrp="1"/>
          </p:cNvSpPr>
          <p:nvPr>
            <p:ph type="ftr" sz="quarter" idx="11"/>
          </p:nvPr>
        </p:nvSpPr>
        <p:spPr/>
        <p:txBody>
          <a:bodyPr/>
          <a:lstStyle/>
          <a:p>
            <a:r>
              <a:rPr lang="en-US" smtClean="0"/>
              <a:t>The Rio Conference of Environment and Development of 1992</a:t>
            </a:r>
            <a:endParaRPr lang="en-GB"/>
          </a:p>
        </p:txBody>
      </p:sp>
      <p:sp>
        <p:nvSpPr>
          <p:cNvPr id="7" name="Slide Number Placeholder 6"/>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16771697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0AB802EE-03BD-4AF7-8AD4-D0F6B71C6C15}" type="datetime1">
              <a:rPr lang="en-GB" smtClean="0"/>
              <a:t>26/01/2022</a:t>
            </a:fld>
            <a:endParaRPr lang="en-GB"/>
          </a:p>
        </p:txBody>
      </p:sp>
      <p:sp>
        <p:nvSpPr>
          <p:cNvPr id="4" name="Footer Placeholder 3"/>
          <p:cNvSpPr>
            <a:spLocks noGrp="1"/>
          </p:cNvSpPr>
          <p:nvPr>
            <p:ph type="ftr" sz="quarter" idx="11"/>
          </p:nvPr>
        </p:nvSpPr>
        <p:spPr/>
        <p:txBody>
          <a:bodyPr/>
          <a:lstStyle/>
          <a:p>
            <a:r>
              <a:rPr lang="en-US" smtClean="0"/>
              <a:t>The Rio Conference of Environment and Development of 1992</a:t>
            </a:r>
            <a:endParaRPr lang="en-GB"/>
          </a:p>
        </p:txBody>
      </p:sp>
      <p:sp>
        <p:nvSpPr>
          <p:cNvPr id="5" name="Slide Number Placeholder 4"/>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32663876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69BDADC6-20B3-4067-A91C-DB2868ED93A9}" type="datetime1">
              <a:rPr lang="en-GB" smtClean="0"/>
              <a:t>26/01/2022</a:t>
            </a:fld>
            <a:endParaRPr lang="en-GB"/>
          </a:p>
        </p:txBody>
      </p:sp>
      <p:sp>
        <p:nvSpPr>
          <p:cNvPr id="4" name="Footer Placeholder 3"/>
          <p:cNvSpPr>
            <a:spLocks noGrp="1"/>
          </p:cNvSpPr>
          <p:nvPr>
            <p:ph type="ftr" sz="quarter" idx="11"/>
          </p:nvPr>
        </p:nvSpPr>
        <p:spPr/>
        <p:txBody>
          <a:bodyPr/>
          <a:lstStyle/>
          <a:p>
            <a:r>
              <a:rPr lang="en-US" smtClean="0"/>
              <a:t>The Rio Conference of Environment and Development of 1992</a:t>
            </a:r>
            <a:endParaRPr lang="en-GB"/>
          </a:p>
        </p:txBody>
      </p:sp>
      <p:sp>
        <p:nvSpPr>
          <p:cNvPr id="5" name="Slide Number Placeholder 4"/>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3180681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7F5319F-69E1-45B9-8B33-D12DC207DC08}" type="datetime1">
              <a:rPr lang="en-GB" smtClean="0"/>
              <a:t>26/01/2022</a:t>
            </a:fld>
            <a:endParaRPr lang="en-GB"/>
          </a:p>
        </p:txBody>
      </p:sp>
      <p:sp>
        <p:nvSpPr>
          <p:cNvPr id="5" name="Footer Placeholder 4"/>
          <p:cNvSpPr>
            <a:spLocks noGrp="1"/>
          </p:cNvSpPr>
          <p:nvPr>
            <p:ph type="ftr" sz="quarter" idx="11"/>
          </p:nvPr>
        </p:nvSpPr>
        <p:spPr/>
        <p:txBody>
          <a:bodyPr/>
          <a:lstStyle/>
          <a:p>
            <a:r>
              <a:rPr lang="en-US" smtClean="0"/>
              <a:t>The Rio Conference of Environment and Development of 1992</a:t>
            </a:r>
            <a:endParaRPr lang="en-GB"/>
          </a:p>
        </p:txBody>
      </p:sp>
      <p:sp>
        <p:nvSpPr>
          <p:cNvPr id="6" name="Slide Number Placeholder 5"/>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30404063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3F8C000-C445-4A01-B1EA-F07D5CEA839B}" type="datetime1">
              <a:rPr lang="en-GB" smtClean="0"/>
              <a:t>26/01/2022</a:t>
            </a:fld>
            <a:endParaRPr lang="en-GB"/>
          </a:p>
        </p:txBody>
      </p:sp>
      <p:sp>
        <p:nvSpPr>
          <p:cNvPr id="5" name="Footer Placeholder 4"/>
          <p:cNvSpPr>
            <a:spLocks noGrp="1"/>
          </p:cNvSpPr>
          <p:nvPr>
            <p:ph type="ftr" sz="quarter" idx="11"/>
          </p:nvPr>
        </p:nvSpPr>
        <p:spPr/>
        <p:txBody>
          <a:bodyPr/>
          <a:lstStyle/>
          <a:p>
            <a:r>
              <a:rPr lang="en-US" smtClean="0"/>
              <a:t>The Rio Conference of Environment and Development of 1992</a:t>
            </a:r>
            <a:endParaRPr lang="en-GB"/>
          </a:p>
        </p:txBody>
      </p:sp>
      <p:sp>
        <p:nvSpPr>
          <p:cNvPr id="6" name="Slide Number Placeholder 5"/>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30589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85ED988-A1B2-408C-BF47-CC871C46B504}" type="datetime1">
              <a:rPr lang="en-GB" smtClean="0"/>
              <a:t>26/01/2022</a:t>
            </a:fld>
            <a:endParaRPr lang="en-GB"/>
          </a:p>
        </p:txBody>
      </p:sp>
      <p:sp>
        <p:nvSpPr>
          <p:cNvPr id="5" name="Footer Placeholder 4"/>
          <p:cNvSpPr>
            <a:spLocks noGrp="1"/>
          </p:cNvSpPr>
          <p:nvPr>
            <p:ph type="ftr" sz="quarter" idx="11"/>
          </p:nvPr>
        </p:nvSpPr>
        <p:spPr/>
        <p:txBody>
          <a:bodyPr/>
          <a:lstStyle/>
          <a:p>
            <a:r>
              <a:rPr lang="en-US" smtClean="0"/>
              <a:t>The Rio Conference of Environment and Development of 1992</a:t>
            </a:r>
            <a:endParaRPr lang="en-GB"/>
          </a:p>
        </p:txBody>
      </p:sp>
      <p:sp>
        <p:nvSpPr>
          <p:cNvPr id="6" name="Slide Number Placeholder 5"/>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1232356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BF9254D-0B80-4342-BF72-779EDB42835F}" type="datetime1">
              <a:rPr lang="en-GB" smtClean="0"/>
              <a:t>26/01/2022</a:t>
            </a:fld>
            <a:endParaRPr lang="en-GB"/>
          </a:p>
        </p:txBody>
      </p:sp>
      <p:sp>
        <p:nvSpPr>
          <p:cNvPr id="5" name="Footer Placeholder 4"/>
          <p:cNvSpPr>
            <a:spLocks noGrp="1"/>
          </p:cNvSpPr>
          <p:nvPr>
            <p:ph type="ftr" sz="quarter" idx="11"/>
          </p:nvPr>
        </p:nvSpPr>
        <p:spPr/>
        <p:txBody>
          <a:bodyPr/>
          <a:lstStyle/>
          <a:p>
            <a:r>
              <a:rPr lang="en-US" smtClean="0"/>
              <a:t>The Rio Conference of Environment and Development of 1992</a:t>
            </a:r>
            <a:endParaRPr lang="en-GB"/>
          </a:p>
        </p:txBody>
      </p:sp>
      <p:sp>
        <p:nvSpPr>
          <p:cNvPr id="6" name="Slide Number Placeholder 5"/>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2804423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70295BA-2C77-4BE0-B1EB-738498173CD6}" type="datetime1">
              <a:rPr lang="en-GB" smtClean="0"/>
              <a:t>26/01/2022</a:t>
            </a:fld>
            <a:endParaRPr lang="en-GB"/>
          </a:p>
        </p:txBody>
      </p:sp>
      <p:sp>
        <p:nvSpPr>
          <p:cNvPr id="6" name="Footer Placeholder 5"/>
          <p:cNvSpPr>
            <a:spLocks noGrp="1"/>
          </p:cNvSpPr>
          <p:nvPr>
            <p:ph type="ftr" sz="quarter" idx="11"/>
          </p:nvPr>
        </p:nvSpPr>
        <p:spPr/>
        <p:txBody>
          <a:bodyPr/>
          <a:lstStyle/>
          <a:p>
            <a:r>
              <a:rPr lang="en-US" smtClean="0"/>
              <a:t>The Rio Conference of Environment and Development of 1992</a:t>
            </a:r>
            <a:endParaRPr lang="en-GB"/>
          </a:p>
        </p:txBody>
      </p:sp>
      <p:sp>
        <p:nvSpPr>
          <p:cNvPr id="7" name="Slide Number Placeholder 6"/>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3295936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9DEE866-01EA-4C30-A05F-2C563C84D98D}" type="datetime1">
              <a:rPr lang="en-GB" smtClean="0"/>
              <a:t>26/01/2022</a:t>
            </a:fld>
            <a:endParaRPr lang="en-GB"/>
          </a:p>
        </p:txBody>
      </p:sp>
      <p:sp>
        <p:nvSpPr>
          <p:cNvPr id="8" name="Footer Placeholder 7"/>
          <p:cNvSpPr>
            <a:spLocks noGrp="1"/>
          </p:cNvSpPr>
          <p:nvPr>
            <p:ph type="ftr" sz="quarter" idx="11"/>
          </p:nvPr>
        </p:nvSpPr>
        <p:spPr/>
        <p:txBody>
          <a:bodyPr/>
          <a:lstStyle/>
          <a:p>
            <a:r>
              <a:rPr lang="en-US" smtClean="0"/>
              <a:t>The Rio Conference of Environment and Development of 1992</a:t>
            </a:r>
            <a:endParaRPr lang="en-GB"/>
          </a:p>
        </p:txBody>
      </p:sp>
      <p:sp>
        <p:nvSpPr>
          <p:cNvPr id="9" name="Slide Number Placeholder 8"/>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2164334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F39E0D8-77E5-4D8A-B217-0B9454FB90F2}" type="datetime1">
              <a:rPr lang="en-GB" smtClean="0"/>
              <a:t>26/01/2022</a:t>
            </a:fld>
            <a:endParaRPr lang="en-GB"/>
          </a:p>
        </p:txBody>
      </p:sp>
      <p:sp>
        <p:nvSpPr>
          <p:cNvPr id="4" name="Footer Placeholder 3"/>
          <p:cNvSpPr>
            <a:spLocks noGrp="1"/>
          </p:cNvSpPr>
          <p:nvPr>
            <p:ph type="ftr" sz="quarter" idx="11"/>
          </p:nvPr>
        </p:nvSpPr>
        <p:spPr/>
        <p:txBody>
          <a:bodyPr/>
          <a:lstStyle/>
          <a:p>
            <a:r>
              <a:rPr lang="en-US" smtClean="0"/>
              <a:t>The Rio Conference of Environment and Development of 1992</a:t>
            </a:r>
            <a:endParaRPr lang="en-GB"/>
          </a:p>
        </p:txBody>
      </p:sp>
      <p:sp>
        <p:nvSpPr>
          <p:cNvPr id="5" name="Slide Number Placeholder 4"/>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1756078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82AB3FA0-9FA4-442B-837B-3BA7F6B4B8F4}" type="datetime1">
              <a:rPr lang="en-GB" smtClean="0"/>
              <a:t>26/01/2022</a:t>
            </a:fld>
            <a:endParaRPr lang="en-GB"/>
          </a:p>
        </p:txBody>
      </p:sp>
      <p:sp>
        <p:nvSpPr>
          <p:cNvPr id="3" name="Footer Placeholder 2"/>
          <p:cNvSpPr>
            <a:spLocks noGrp="1"/>
          </p:cNvSpPr>
          <p:nvPr>
            <p:ph type="ftr" sz="quarter" idx="11"/>
          </p:nvPr>
        </p:nvSpPr>
        <p:spPr/>
        <p:txBody>
          <a:bodyPr/>
          <a:lstStyle/>
          <a:p>
            <a:r>
              <a:rPr lang="en-US" smtClean="0"/>
              <a:t>The Rio Conference of Environment and Development of 1992</a:t>
            </a:r>
            <a:endParaRPr lang="en-GB"/>
          </a:p>
        </p:txBody>
      </p:sp>
      <p:sp>
        <p:nvSpPr>
          <p:cNvPr id="4" name="Slide Number Placeholder 3"/>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1284779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8B7BA1A-4657-40C1-8DBE-2549FED3EDE0}" type="datetime1">
              <a:rPr lang="en-GB" smtClean="0"/>
              <a:t>26/01/2022</a:t>
            </a:fld>
            <a:endParaRPr lang="en-GB"/>
          </a:p>
        </p:txBody>
      </p:sp>
      <p:sp>
        <p:nvSpPr>
          <p:cNvPr id="6" name="Footer Placeholder 5"/>
          <p:cNvSpPr>
            <a:spLocks noGrp="1"/>
          </p:cNvSpPr>
          <p:nvPr>
            <p:ph type="ftr" sz="quarter" idx="11"/>
          </p:nvPr>
        </p:nvSpPr>
        <p:spPr/>
        <p:txBody>
          <a:bodyPr/>
          <a:lstStyle/>
          <a:p>
            <a:r>
              <a:rPr lang="en-US" smtClean="0"/>
              <a:t>The Rio Conference of Environment and Development of 1992</a:t>
            </a:r>
            <a:endParaRPr lang="en-GB"/>
          </a:p>
        </p:txBody>
      </p:sp>
      <p:sp>
        <p:nvSpPr>
          <p:cNvPr id="7" name="Slide Number Placeholder 6"/>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1160663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3F3F6B8-9C00-427A-B677-46E83CC00402}" type="datetime1">
              <a:rPr lang="en-GB" smtClean="0"/>
              <a:t>26/01/2022</a:t>
            </a:fld>
            <a:endParaRPr lang="en-GB"/>
          </a:p>
        </p:txBody>
      </p:sp>
      <p:sp>
        <p:nvSpPr>
          <p:cNvPr id="6" name="Footer Placeholder 5"/>
          <p:cNvSpPr>
            <a:spLocks noGrp="1"/>
          </p:cNvSpPr>
          <p:nvPr>
            <p:ph type="ftr" sz="quarter" idx="11"/>
          </p:nvPr>
        </p:nvSpPr>
        <p:spPr/>
        <p:txBody>
          <a:bodyPr/>
          <a:lstStyle/>
          <a:p>
            <a:r>
              <a:rPr lang="en-US" smtClean="0"/>
              <a:t>The Rio Conference of Environment and Development of 1992</a:t>
            </a:r>
            <a:endParaRPr lang="en-GB"/>
          </a:p>
        </p:txBody>
      </p:sp>
      <p:sp>
        <p:nvSpPr>
          <p:cNvPr id="7" name="Slide Number Placeholder 6"/>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290464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703D8007-EA69-4928-AE54-2F9B479EE015}" type="datetime1">
              <a:rPr lang="en-GB" smtClean="0"/>
              <a:t>26/01/2022</a:t>
            </a:fld>
            <a:endParaRPr lang="en-GB"/>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r>
              <a:rPr lang="en-US" smtClean="0"/>
              <a:t>The Rio Conference of Environment and Development of 1992</a:t>
            </a:r>
            <a:endParaRPr lang="en-GB"/>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F212A87D-C88D-4F72-8ED3-065B40688CD2}" type="slidenum">
              <a:rPr lang="en-GB" smtClean="0"/>
              <a:t>‹#›</a:t>
            </a:fld>
            <a:endParaRPr lang="en-GB"/>
          </a:p>
        </p:txBody>
      </p:sp>
    </p:spTree>
    <p:extLst>
      <p:ext uri="{BB962C8B-B14F-4D97-AF65-F5344CB8AC3E}">
        <p14:creationId xmlns:p14="http://schemas.microsoft.com/office/powerpoint/2010/main" val="1075226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dt="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64179" y="2451738"/>
            <a:ext cx="2434591" cy="1371600"/>
          </a:xfrm>
          <a:prstGeom prst="rect">
            <a:avLst/>
          </a:prstGeom>
        </p:spPr>
      </p:pic>
      <p:pic>
        <p:nvPicPr>
          <p:cNvPr id="6" name="Picture 5"/>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67075" y="485093"/>
            <a:ext cx="1828800" cy="1828800"/>
          </a:xfrm>
          <a:prstGeom prst="rect">
            <a:avLst/>
          </a:prstGeom>
        </p:spPr>
      </p:pic>
      <p:pic>
        <p:nvPicPr>
          <p:cNvPr id="7" name="Picture 6"/>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857437" y="485093"/>
            <a:ext cx="1946245" cy="1828800"/>
          </a:xfrm>
          <a:prstGeom prst="rect">
            <a:avLst/>
          </a:prstGeom>
        </p:spPr>
      </p:pic>
      <p:sp>
        <p:nvSpPr>
          <p:cNvPr id="2" name="Title 1"/>
          <p:cNvSpPr>
            <a:spLocks noGrp="1"/>
          </p:cNvSpPr>
          <p:nvPr>
            <p:ph type="ctrTitle"/>
          </p:nvPr>
        </p:nvSpPr>
        <p:spPr>
          <a:xfrm>
            <a:off x="754381" y="4107418"/>
            <a:ext cx="10750682" cy="864676"/>
          </a:xfrm>
        </p:spPr>
        <p:txBody>
          <a:bodyPr>
            <a:normAutofit/>
          </a:bodyPr>
          <a:lstStyle/>
          <a:p>
            <a:pPr marL="1597025" indent="-1597025" algn="just"/>
            <a:r>
              <a:rPr lang="en-GB" sz="2500" dirty="0" smtClean="0">
                <a:solidFill>
                  <a:srgbClr val="00B050"/>
                </a:solidFill>
                <a:effectLst>
                  <a:outerShdw blurRad="38100" dist="38100" dir="2700000" algn="tl">
                    <a:srgbClr val="000000">
                      <a:alpha val="43137"/>
                    </a:srgbClr>
                  </a:outerShdw>
                </a:effectLst>
                <a:latin typeface="Candara" panose="020E0502030303020204" pitchFamily="34" charset="0"/>
              </a:rPr>
              <a:t>MODULE 1:	</a:t>
            </a:r>
            <a:r>
              <a:rPr lang="en-GB" sz="2500" b="1" dirty="0" smtClean="0">
                <a:solidFill>
                  <a:srgbClr val="00B050"/>
                </a:solidFill>
                <a:effectLst>
                  <a:outerShdw blurRad="38100" dist="38100" dir="2700000" algn="tl">
                    <a:srgbClr val="000000">
                      <a:alpha val="43137"/>
                    </a:srgbClr>
                  </a:outerShdw>
                </a:effectLst>
                <a:latin typeface="Candara" panose="020E0502030303020204" pitchFamily="34" charset="0"/>
              </a:rPr>
              <a:t>OVERVIEW OF THE ENVIRONMENTAL AND SOCIAL IMPACT ASSESSMENT (ESIA) PROCESS IN NIGERIA AND THE WORLD BANK</a:t>
            </a:r>
            <a:endParaRPr lang="en-GB" sz="2500" dirty="0">
              <a:solidFill>
                <a:srgbClr val="00B050"/>
              </a:solidFill>
              <a:effectLst>
                <a:outerShdw blurRad="38100" dist="38100" dir="2700000" algn="tl">
                  <a:srgbClr val="000000">
                    <a:alpha val="43137"/>
                  </a:srgbClr>
                </a:outerShdw>
              </a:effectLst>
              <a:latin typeface="Candara" panose="020E0502030303020204" pitchFamily="34" charset="0"/>
            </a:endParaRPr>
          </a:p>
        </p:txBody>
      </p:sp>
      <p:sp>
        <p:nvSpPr>
          <p:cNvPr id="4" name="Rectangle 3"/>
          <p:cNvSpPr/>
          <p:nvPr/>
        </p:nvSpPr>
        <p:spPr>
          <a:xfrm>
            <a:off x="1919785" y="347248"/>
            <a:ext cx="8871045" cy="1388072"/>
          </a:xfrm>
          <a:prstGeom prst="rect">
            <a:avLst/>
          </a:prstGeom>
        </p:spPr>
        <p:txBody>
          <a:bodyPr wrap="square">
            <a:spAutoFit/>
          </a:bodyPr>
          <a:lstStyle/>
          <a:p>
            <a:pPr algn="ctr">
              <a:lnSpc>
                <a:spcPct val="115000"/>
              </a:lnSpc>
              <a:spcAft>
                <a:spcPts val="600"/>
              </a:spcAft>
            </a:pPr>
            <a:r>
              <a:rPr lang="en-GB" sz="2400" b="1" dirty="0">
                <a:solidFill>
                  <a:srgbClr val="000000"/>
                </a:solidFill>
                <a:effectLst>
                  <a:outerShdw blurRad="38100" dist="38100" dir="2700000" algn="tl">
                    <a:srgbClr val="000000">
                      <a:alpha val="43137"/>
                    </a:srgbClr>
                  </a:outerShdw>
                </a:effectLst>
                <a:latin typeface="Candara" panose="020E0502030303020204" pitchFamily="34" charset="0"/>
                <a:ea typeface="Times New Roman" panose="02020603050405020304" pitchFamily="18" charset="0"/>
                <a:cs typeface="Times New Roman" panose="02020603050405020304" pitchFamily="18" charset="0"/>
              </a:rPr>
              <a:t>SUSTAINABLE PROCUREMENT ENVIRONMENT AND SOCIAL STADARDS CENTRE OF EXCELLENCE</a:t>
            </a:r>
            <a:endParaRPr lang="en-GB" sz="2400" b="1" dirty="0" smtClean="0">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endParaRPr>
          </a:p>
          <a:p>
            <a:pPr algn="ctr"/>
            <a:r>
              <a:rPr lang="en-GB" sz="2400" b="1" dirty="0" err="1">
                <a:solidFill>
                  <a:srgbClr val="000000"/>
                </a:solidFill>
                <a:effectLst>
                  <a:outerShdw blurRad="38100" dist="38100" dir="2700000" algn="tl">
                    <a:srgbClr val="000000">
                      <a:alpha val="43137"/>
                    </a:srgbClr>
                  </a:outerShdw>
                </a:effectLst>
                <a:latin typeface="Candara" panose="020E0502030303020204" pitchFamily="34" charset="0"/>
                <a:ea typeface="Times New Roman" panose="02020603050405020304" pitchFamily="18" charset="0"/>
                <a:cs typeface="Times New Roman" panose="02020603050405020304" pitchFamily="18" charset="0"/>
              </a:rPr>
              <a:t>Ahmadu</a:t>
            </a:r>
            <a:r>
              <a:rPr lang="en-GB" sz="2400" b="1" dirty="0">
                <a:solidFill>
                  <a:srgbClr val="000000"/>
                </a:solidFill>
                <a:effectLst>
                  <a:outerShdw blurRad="38100" dist="38100" dir="2700000" algn="tl">
                    <a:srgbClr val="000000">
                      <a:alpha val="43137"/>
                    </a:srgbClr>
                  </a:outerShdw>
                </a:effectLst>
                <a:latin typeface="Candara" panose="020E0502030303020204" pitchFamily="34" charset="0"/>
                <a:ea typeface="Times New Roman" panose="02020603050405020304" pitchFamily="18" charset="0"/>
                <a:cs typeface="Times New Roman" panose="02020603050405020304" pitchFamily="18" charset="0"/>
              </a:rPr>
              <a:t> Bello University, Zaria.</a:t>
            </a:r>
            <a:endParaRPr lang="en-GB" sz="2400" b="1" dirty="0">
              <a:effectLst>
                <a:outerShdw blurRad="38100" dist="38100" dir="2700000" algn="tl">
                  <a:srgbClr val="000000">
                    <a:alpha val="43137"/>
                  </a:srgbClr>
                </a:outerShdw>
              </a:effectLst>
              <a:latin typeface="Candara" panose="020E0502030303020204" pitchFamily="34" charset="0"/>
            </a:endParaRPr>
          </a:p>
        </p:txBody>
      </p:sp>
      <p:sp>
        <p:nvSpPr>
          <p:cNvPr id="5" name="Rectangle 4"/>
          <p:cNvSpPr/>
          <p:nvPr/>
        </p:nvSpPr>
        <p:spPr>
          <a:xfrm>
            <a:off x="2828115" y="1873165"/>
            <a:ext cx="7515368" cy="2135456"/>
          </a:xfrm>
          <a:prstGeom prst="rect">
            <a:avLst/>
          </a:prstGeom>
        </p:spPr>
        <p:txBody>
          <a:bodyPr wrap="square">
            <a:spAutoFit/>
          </a:bodyPr>
          <a:lstStyle/>
          <a:p>
            <a:pPr algn="ctr">
              <a:lnSpc>
                <a:spcPct val="115000"/>
              </a:lnSpc>
              <a:spcBef>
                <a:spcPts val="200"/>
              </a:spcBef>
              <a:spcAft>
                <a:spcPts val="0"/>
              </a:spcAft>
            </a:pPr>
            <a:r>
              <a:rPr lang="en-US" b="1" dirty="0">
                <a:solidFill>
                  <a:srgbClr val="2F5496"/>
                </a:solidFill>
                <a:latin typeface="Calibri" panose="020F0502020204030204" pitchFamily="34" charset="0"/>
                <a:ea typeface="Times New Roman" panose="02020603050405020304" pitchFamily="18" charset="0"/>
                <a:cs typeface="Times New Roman" panose="02020603050405020304" pitchFamily="18" charset="0"/>
              </a:rPr>
              <a:t>EXECUTIVE SHORT-TERM COURSES</a:t>
            </a:r>
            <a:endParaRPr lang="en-GB" sz="2000" b="1" dirty="0" smtClean="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365760" indent="-365760" algn="ctr">
              <a:lnSpc>
                <a:spcPct val="115000"/>
              </a:lnSpc>
              <a:spcBef>
                <a:spcPts val="200"/>
              </a:spcBef>
              <a:spcAft>
                <a:spcPts val="0"/>
              </a:spcAft>
            </a:pPr>
            <a:r>
              <a:rPr lang="en-US" b="1" dirty="0">
                <a:solidFill>
                  <a:srgbClr val="2F5496"/>
                </a:solidFill>
                <a:latin typeface="Calibri" panose="020F0502020204030204" pitchFamily="34" charset="0"/>
                <a:ea typeface="Times New Roman" panose="02020603050405020304" pitchFamily="18" charset="0"/>
                <a:cs typeface="Times New Roman" panose="02020603050405020304" pitchFamily="18" charset="0"/>
              </a:rPr>
              <a:t>IN</a:t>
            </a:r>
            <a:endParaRPr lang="en-GB" sz="2000" b="1" dirty="0" smtClean="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365760" indent="-365760" algn="ctr">
              <a:lnSpc>
                <a:spcPct val="115000"/>
              </a:lnSpc>
              <a:spcBef>
                <a:spcPts val="200"/>
              </a:spcBef>
              <a:spcAft>
                <a:spcPts val="0"/>
              </a:spcAft>
            </a:pPr>
            <a:r>
              <a:rPr lang="en-US" b="1" dirty="0">
                <a:solidFill>
                  <a:srgbClr val="2F5496"/>
                </a:solidFill>
                <a:latin typeface="Calibri" panose="020F0502020204030204" pitchFamily="34" charset="0"/>
                <a:ea typeface="Times New Roman" panose="02020603050405020304" pitchFamily="18" charset="0"/>
                <a:cs typeface="Times New Roman" panose="02020603050405020304" pitchFamily="18" charset="0"/>
              </a:rPr>
              <a:t>ENVIRONMENTAL </a:t>
            </a:r>
            <a:r>
              <a:rPr lang="en-US" b="1" dirty="0" smtClean="0">
                <a:solidFill>
                  <a:srgbClr val="2F5496"/>
                </a:solidFill>
                <a:latin typeface="Calibri" panose="020F0502020204030204" pitchFamily="34" charset="0"/>
                <a:ea typeface="Times New Roman" panose="02020603050405020304" pitchFamily="18" charset="0"/>
                <a:cs typeface="Times New Roman" panose="02020603050405020304" pitchFamily="18" charset="0"/>
              </a:rPr>
              <a:t>STANDARDS</a:t>
            </a:r>
          </a:p>
          <a:p>
            <a:pPr marL="365760" indent="-365760" algn="ctr">
              <a:lnSpc>
                <a:spcPct val="115000"/>
              </a:lnSpc>
              <a:spcBef>
                <a:spcPts val="200"/>
              </a:spcBef>
              <a:spcAft>
                <a:spcPts val="0"/>
              </a:spcAft>
            </a:pPr>
            <a:r>
              <a:rPr lang="en-US" sz="2000" b="1" dirty="0" smtClea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24</a:t>
            </a:r>
            <a:r>
              <a:rPr lang="en-US" sz="2000" b="1" baseline="30000" dirty="0" smtClea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th</a:t>
            </a:r>
            <a:r>
              <a:rPr lang="en-US" sz="2000" b="1" dirty="0" smtClea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 to 28</a:t>
            </a:r>
            <a:r>
              <a:rPr lang="en-US" sz="2000" b="1" baseline="30000" dirty="0" smtClea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th</a:t>
            </a:r>
            <a:r>
              <a:rPr lang="en-US" sz="2000" b="1" dirty="0" smtClea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 January, 2022</a:t>
            </a:r>
          </a:p>
          <a:p>
            <a:pPr marL="365760" indent="-365760" algn="ctr">
              <a:lnSpc>
                <a:spcPct val="115000"/>
              </a:lnSpc>
              <a:spcBef>
                <a:spcPts val="200"/>
              </a:spcBef>
              <a:spcAft>
                <a:spcPts val="0"/>
              </a:spcAft>
            </a:pPr>
            <a:endParaRPr lang="en-GB" sz="2000" b="1" dirty="0" smtClean="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r>
              <a:rPr lang="en-US" b="1" dirty="0">
                <a:latin typeface="Calibri" panose="020F0502020204030204" pitchFamily="34" charset="0"/>
                <a:ea typeface="Calibri" panose="020F0502020204030204" pitchFamily="34" charset="0"/>
                <a:cs typeface="Times New Roman" panose="02020603050405020304" pitchFamily="18" charset="0"/>
              </a:rPr>
              <a:t>A 5- day course for earning a certificate of attendance for ESA Practitioners</a:t>
            </a:r>
            <a:endParaRPr lang="en-GB" dirty="0"/>
          </a:p>
        </p:txBody>
      </p:sp>
      <p:sp>
        <p:nvSpPr>
          <p:cNvPr id="8" name="Rectangle 7"/>
          <p:cNvSpPr/>
          <p:nvPr/>
        </p:nvSpPr>
        <p:spPr>
          <a:xfrm>
            <a:off x="2547979" y="5180858"/>
            <a:ext cx="9462051" cy="1415772"/>
          </a:xfrm>
          <a:prstGeom prst="rect">
            <a:avLst/>
          </a:prstGeom>
        </p:spPr>
        <p:txBody>
          <a:bodyPr wrap="square">
            <a:spAutoFit/>
          </a:bodyPr>
          <a:lstStyle/>
          <a:p>
            <a:pPr marL="914400" indent="-914400"/>
            <a:r>
              <a:rPr lang="en-GB" sz="2500" b="1" dirty="0">
                <a:solidFill>
                  <a:srgbClr val="7030A0"/>
                </a:solidFill>
                <a:effectLst>
                  <a:outerShdw blurRad="38100" dist="38100" dir="2700000" algn="tl">
                    <a:srgbClr val="000000">
                      <a:alpha val="43137"/>
                    </a:srgbClr>
                  </a:outerShdw>
                </a:effectLst>
                <a:latin typeface="Candara" panose="020E0502030303020204" pitchFamily="34" charset="0"/>
              </a:rPr>
              <a:t>Topic: </a:t>
            </a:r>
            <a:r>
              <a:rPr lang="en-US" sz="2500" b="1" dirty="0">
                <a:solidFill>
                  <a:srgbClr val="7030A0"/>
                </a:solidFill>
                <a:effectLst>
                  <a:outerShdw blurRad="38100" dist="38100" dir="2700000" algn="tl">
                    <a:srgbClr val="000000">
                      <a:alpha val="43137"/>
                    </a:srgbClr>
                  </a:outerShdw>
                </a:effectLst>
                <a:latin typeface="Candara" panose="020E0502030303020204" pitchFamily="34" charset="0"/>
              </a:rPr>
              <a:t>The National Environmental Standards and Regulations Enforcement Agency Act 2007 (NESREA Act)</a:t>
            </a:r>
            <a:r>
              <a:rPr lang="en-GB" b="1" dirty="0">
                <a:solidFill>
                  <a:srgbClr val="7030A0"/>
                </a:solidFill>
                <a:effectLst>
                  <a:outerShdw blurRad="38100" dist="38100" dir="2700000" algn="tl">
                    <a:srgbClr val="000000">
                      <a:alpha val="43137"/>
                    </a:srgbClr>
                  </a:outerShdw>
                </a:effectLst>
                <a:latin typeface="Candara" panose="020E0502030303020204" pitchFamily="34" charset="0"/>
              </a:rPr>
              <a:t/>
            </a:r>
            <a:br>
              <a:rPr lang="en-GB" b="1" dirty="0">
                <a:solidFill>
                  <a:srgbClr val="7030A0"/>
                </a:solidFill>
                <a:effectLst>
                  <a:outerShdw blurRad="38100" dist="38100" dir="2700000" algn="tl">
                    <a:srgbClr val="000000">
                      <a:alpha val="43137"/>
                    </a:srgbClr>
                  </a:outerShdw>
                </a:effectLst>
                <a:latin typeface="Candara" panose="020E0502030303020204" pitchFamily="34" charset="0"/>
              </a:rPr>
            </a:br>
            <a:r>
              <a:rPr lang="en-GB" b="1" dirty="0">
                <a:solidFill>
                  <a:srgbClr val="7030A0"/>
                </a:solidFill>
                <a:effectLst>
                  <a:outerShdw blurRad="38100" dist="38100" dir="2700000" algn="tl">
                    <a:srgbClr val="000000">
                      <a:alpha val="43137"/>
                    </a:srgbClr>
                  </a:outerShdw>
                </a:effectLst>
                <a:latin typeface="Candara" panose="020E0502030303020204" pitchFamily="34" charset="0"/>
              </a:rPr>
              <a:t/>
            </a:r>
            <a:br>
              <a:rPr lang="en-GB" b="1" dirty="0">
                <a:solidFill>
                  <a:srgbClr val="7030A0"/>
                </a:solidFill>
                <a:effectLst>
                  <a:outerShdw blurRad="38100" dist="38100" dir="2700000" algn="tl">
                    <a:srgbClr val="000000">
                      <a:alpha val="43137"/>
                    </a:srgbClr>
                  </a:outerShdw>
                </a:effectLst>
                <a:latin typeface="Candara" panose="020E0502030303020204" pitchFamily="34" charset="0"/>
              </a:rPr>
            </a:br>
            <a:endParaRPr lang="en-GB" b="1" dirty="0">
              <a:solidFill>
                <a:srgbClr val="7030A0"/>
              </a:solidFill>
              <a:effectLst>
                <a:outerShdw blurRad="38100" dist="38100" dir="2700000" algn="tl">
                  <a:srgbClr val="000000">
                    <a:alpha val="43137"/>
                  </a:srgbClr>
                </a:outerShdw>
              </a:effectLst>
            </a:endParaRPr>
          </a:p>
        </p:txBody>
      </p:sp>
      <p:sp>
        <p:nvSpPr>
          <p:cNvPr id="9" name="Rectangle 8"/>
          <p:cNvSpPr/>
          <p:nvPr/>
        </p:nvSpPr>
        <p:spPr>
          <a:xfrm>
            <a:off x="7704915" y="6165275"/>
            <a:ext cx="3074881" cy="430887"/>
          </a:xfrm>
          <a:prstGeom prst="rect">
            <a:avLst/>
          </a:prstGeom>
        </p:spPr>
        <p:txBody>
          <a:bodyPr wrap="none">
            <a:spAutoFit/>
          </a:bodyPr>
          <a:lstStyle/>
          <a:p>
            <a:r>
              <a:rPr lang="en-GB" sz="2200" b="1" dirty="0" smtClean="0">
                <a:latin typeface="Candara" panose="020E0502030303020204" pitchFamily="34" charset="0"/>
              </a:rPr>
              <a:t>Presenter </a:t>
            </a:r>
            <a:r>
              <a:rPr lang="en-GB" sz="2200" b="1" dirty="0">
                <a:latin typeface="Candara" panose="020E0502030303020204" pitchFamily="34" charset="0"/>
              </a:rPr>
              <a:t>– Dr B. S. Sani</a:t>
            </a:r>
            <a:endParaRPr lang="en-GB" sz="2200" b="1" dirty="0"/>
          </a:p>
        </p:txBody>
      </p:sp>
    </p:spTree>
    <p:extLst>
      <p:ext uri="{BB962C8B-B14F-4D97-AF65-F5344CB8AC3E}">
        <p14:creationId xmlns:p14="http://schemas.microsoft.com/office/powerpoint/2010/main" val="4799780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312821" y="755995"/>
            <a:ext cx="11430000" cy="4984608"/>
          </a:xfrm>
        </p:spPr>
        <p:txBody>
          <a:bodyPr>
            <a:noAutofit/>
          </a:bodyPr>
          <a:lstStyle/>
          <a:p>
            <a:pPr marL="0" indent="0" algn="just">
              <a:buNone/>
            </a:pPr>
            <a:r>
              <a:rPr lang="en-US" sz="2400" cap="none" dirty="0">
                <a:latin typeface="Candara" panose="020E0502030303020204" pitchFamily="34" charset="0"/>
                <a:cs typeface="Times New Roman" panose="02020603050405020304" pitchFamily="18" charset="0"/>
              </a:rPr>
              <a:t>The Agency has </a:t>
            </a:r>
            <a:r>
              <a:rPr lang="en-US" sz="2400" cap="none" dirty="0" smtClean="0">
                <a:latin typeface="Candara" panose="020E0502030303020204" pitchFamily="34" charset="0"/>
                <a:cs typeface="Times New Roman" panose="02020603050405020304" pitchFamily="18" charset="0"/>
              </a:rPr>
              <a:t>from among 19 other powers to; </a:t>
            </a:r>
            <a:endParaRPr lang="en-US" sz="2400" cap="none" dirty="0">
              <a:latin typeface="Candara" panose="020E0502030303020204" pitchFamily="34" charset="0"/>
              <a:cs typeface="Times New Roman" panose="02020603050405020304" pitchFamily="18" charset="0"/>
            </a:endParaRPr>
          </a:p>
          <a:p>
            <a:pPr marL="457200" indent="-457200" algn="just">
              <a:buFont typeface="Wingdings" panose="05000000000000000000" pitchFamily="2" charset="2"/>
              <a:buChar char="Ø"/>
            </a:pPr>
            <a:r>
              <a:rPr lang="en-US" sz="2400" cap="none" dirty="0">
                <a:latin typeface="Candara" panose="020E0502030303020204" pitchFamily="34" charset="0"/>
                <a:cs typeface="Times New Roman" panose="02020603050405020304" pitchFamily="18" charset="0"/>
              </a:rPr>
              <a:t>prohibit </a:t>
            </a:r>
            <a:r>
              <a:rPr lang="en-US" sz="2400" cap="none" dirty="0" smtClean="0">
                <a:latin typeface="Candara" panose="020E0502030303020204" pitchFamily="34" charset="0"/>
                <a:cs typeface="Times New Roman" panose="02020603050405020304" pitchFamily="18" charset="0"/>
              </a:rPr>
              <a:t>processes </a:t>
            </a:r>
            <a:r>
              <a:rPr lang="en-US" sz="2400" cap="none" dirty="0">
                <a:latin typeface="Candara" panose="020E0502030303020204" pitchFamily="34" charset="0"/>
                <a:cs typeface="Times New Roman" panose="02020603050405020304" pitchFamily="18" charset="0"/>
              </a:rPr>
              <a:t>and use of equipment or technology that undermine </a:t>
            </a:r>
            <a:r>
              <a:rPr lang="en-US" sz="2400" cap="none" dirty="0" smtClean="0">
                <a:latin typeface="Candara" panose="020E0502030303020204" pitchFamily="34" charset="0"/>
                <a:cs typeface="Times New Roman" panose="02020603050405020304" pitchFamily="18" charset="0"/>
              </a:rPr>
              <a:t>environmental quality;</a:t>
            </a:r>
          </a:p>
          <a:p>
            <a:pPr marL="457200" indent="-457200" algn="just">
              <a:buFont typeface="Wingdings" panose="05000000000000000000" pitchFamily="2" charset="2"/>
              <a:buChar char="Ø"/>
            </a:pPr>
            <a:r>
              <a:rPr lang="en-US" sz="2400" cap="none" dirty="0">
                <a:latin typeface="Candara" panose="020E0502030303020204" pitchFamily="34" charset="0"/>
                <a:cs typeface="Times New Roman" panose="02020603050405020304" pitchFamily="18" charset="0"/>
              </a:rPr>
              <a:t>conduct field follow-up compliance with set standards and take procedures prescribed </a:t>
            </a:r>
            <a:r>
              <a:rPr lang="en-US" sz="2400" cap="none" dirty="0" smtClean="0">
                <a:latin typeface="Candara" panose="020E0502030303020204" pitchFamily="34" charset="0"/>
                <a:cs typeface="Times New Roman" panose="02020603050405020304" pitchFamily="18" charset="0"/>
              </a:rPr>
              <a:t>by law </a:t>
            </a:r>
            <a:r>
              <a:rPr lang="en-US" sz="2400" cap="none" dirty="0">
                <a:latin typeface="Candara" panose="020E0502030303020204" pitchFamily="34" charset="0"/>
                <a:cs typeface="Times New Roman" panose="02020603050405020304" pitchFamily="18" charset="0"/>
              </a:rPr>
              <a:t>against any violator</a:t>
            </a:r>
            <a:r>
              <a:rPr lang="en-US" sz="2400" cap="none" dirty="0" smtClean="0">
                <a:latin typeface="Candara" panose="020E0502030303020204" pitchFamily="34" charset="0"/>
                <a:cs typeface="Times New Roman" panose="02020603050405020304" pitchFamily="18" charset="0"/>
              </a:rPr>
              <a:t>;</a:t>
            </a:r>
          </a:p>
          <a:p>
            <a:pPr marL="457200" indent="-457200" algn="just">
              <a:buFont typeface="Wingdings" panose="05000000000000000000" pitchFamily="2" charset="2"/>
              <a:buChar char="Ø"/>
            </a:pPr>
            <a:r>
              <a:rPr lang="en-US" sz="2400" cap="none" dirty="0">
                <a:latin typeface="Candara" panose="020E0502030303020204" pitchFamily="34" charset="0"/>
              </a:rPr>
              <a:t>conduct public investigations on pollution and the degradation of natural resources, </a:t>
            </a:r>
            <a:r>
              <a:rPr lang="en-US" sz="2400" cap="none" dirty="0" smtClean="0">
                <a:latin typeface="Candara" panose="020E0502030303020204" pitchFamily="34" charset="0"/>
              </a:rPr>
              <a:t>except investigations </a:t>
            </a:r>
            <a:r>
              <a:rPr lang="en-US" sz="2400" cap="none" dirty="0">
                <a:latin typeface="Candara" panose="020E0502030303020204" pitchFamily="34" charset="0"/>
              </a:rPr>
              <a:t>on oil spillage</a:t>
            </a:r>
            <a:r>
              <a:rPr lang="en-US" sz="2400" cap="none" dirty="0" smtClean="0">
                <a:latin typeface="Candara" panose="020E0502030303020204" pitchFamily="34" charset="0"/>
              </a:rPr>
              <a:t>;</a:t>
            </a:r>
          </a:p>
          <a:p>
            <a:pPr marL="457200" indent="-457200" algn="just">
              <a:buFont typeface="Wingdings" panose="05000000000000000000" pitchFamily="2" charset="2"/>
              <a:buChar char="Ø"/>
            </a:pPr>
            <a:r>
              <a:rPr lang="en-US" sz="2400" cap="none" dirty="0">
                <a:latin typeface="Candara" panose="020E0502030303020204" pitchFamily="34" charset="0"/>
              </a:rPr>
              <a:t>submit for the approval of the Minister, proposals for the evolution and review of </a:t>
            </a:r>
            <a:r>
              <a:rPr lang="en-US" sz="2400" cap="none" dirty="0" smtClean="0">
                <a:latin typeface="Candara" panose="020E0502030303020204" pitchFamily="34" charset="0"/>
              </a:rPr>
              <a:t>existing guidelines</a:t>
            </a:r>
            <a:r>
              <a:rPr lang="en-US" sz="2400" cap="none" dirty="0">
                <a:latin typeface="Candara" panose="020E0502030303020204" pitchFamily="34" charset="0"/>
              </a:rPr>
              <a:t>, regulations and standards on environment other than in the oil and gas sector </a:t>
            </a:r>
            <a:endParaRPr lang="en-GB" sz="2400" cap="none" dirty="0">
              <a:latin typeface="Candara" panose="020E0502030303020204" pitchFamily="34" charset="0"/>
            </a:endParaRPr>
          </a:p>
        </p:txBody>
      </p:sp>
      <p:sp>
        <p:nvSpPr>
          <p:cNvPr id="4" name="Footer Placeholder 3"/>
          <p:cNvSpPr>
            <a:spLocks noGrp="1"/>
          </p:cNvSpPr>
          <p:nvPr>
            <p:ph type="ftr" sz="quarter" idx="11"/>
          </p:nvPr>
        </p:nvSpPr>
        <p:spPr>
          <a:xfrm>
            <a:off x="2353519" y="6492875"/>
            <a:ext cx="5302876" cy="365125"/>
          </a:xfrm>
        </p:spPr>
        <p:txBody>
          <a:bodyPr/>
          <a:lstStyle/>
          <a:p>
            <a:r>
              <a:rPr lang="en-US" dirty="0">
                <a:solidFill>
                  <a:schemeClr val="accent5">
                    <a:lumMod val="50000"/>
                  </a:schemeClr>
                </a:solidFill>
              </a:rPr>
              <a:t>The National Environmental Standards and Regulations Enforcement Agency Act 2007 (NESREA Act)</a:t>
            </a:r>
            <a:endParaRPr lang="en-GB" dirty="0">
              <a:solidFill>
                <a:schemeClr val="accent5">
                  <a:lumMod val="50000"/>
                </a:schemeClr>
              </a:solidFill>
            </a:endParaRPr>
          </a:p>
        </p:txBody>
      </p:sp>
      <p:sp>
        <p:nvSpPr>
          <p:cNvPr id="5" name="Slide Number Placeholder 4"/>
          <p:cNvSpPr>
            <a:spLocks noGrp="1"/>
          </p:cNvSpPr>
          <p:nvPr>
            <p:ph type="sldNum" sz="quarter" idx="12"/>
          </p:nvPr>
        </p:nvSpPr>
        <p:spPr>
          <a:xfrm>
            <a:off x="10521406" y="6248877"/>
            <a:ext cx="764215" cy="365125"/>
          </a:xfrm>
        </p:spPr>
        <p:txBody>
          <a:bodyPr/>
          <a:lstStyle/>
          <a:p>
            <a:fld id="{F212A87D-C88D-4F72-8ED3-065B40688CD2}" type="slidenum">
              <a:rPr lang="en-GB" smtClean="0"/>
              <a:t>10</a:t>
            </a:fld>
            <a:endParaRPr lang="en-GB" dirty="0"/>
          </a:p>
        </p:txBody>
      </p:sp>
      <p:sp>
        <p:nvSpPr>
          <p:cNvPr id="7" name="Title 1"/>
          <p:cNvSpPr>
            <a:spLocks noGrp="1"/>
          </p:cNvSpPr>
          <p:nvPr>
            <p:ph type="title"/>
          </p:nvPr>
        </p:nvSpPr>
        <p:spPr>
          <a:xfrm>
            <a:off x="770021" y="3723"/>
            <a:ext cx="10515600" cy="876821"/>
          </a:xfrm>
        </p:spPr>
        <p:txBody>
          <a:bodyPr>
            <a:normAutofit/>
          </a:bodyPr>
          <a:lstStyle/>
          <a:p>
            <a:r>
              <a:rPr lang="en-GB" sz="3000" b="1" dirty="0" smtClean="0">
                <a:latin typeface="Candara" panose="020E0502030303020204" pitchFamily="34" charset="0"/>
              </a:rPr>
              <a:t>Parts of The </a:t>
            </a:r>
            <a:r>
              <a:rPr lang="en-GB" sz="3000" b="1" dirty="0" err="1" smtClean="0">
                <a:latin typeface="Candara" panose="020E0502030303020204" pitchFamily="34" charset="0"/>
              </a:rPr>
              <a:t>nesrea</a:t>
            </a:r>
            <a:r>
              <a:rPr lang="en-GB" sz="3000" b="1" dirty="0" smtClean="0">
                <a:latin typeface="Candara" panose="020E0502030303020204" pitchFamily="34" charset="0"/>
              </a:rPr>
              <a:t> act, 2007 (</a:t>
            </a:r>
            <a:r>
              <a:rPr lang="en-GB" sz="3000" b="1" cap="none" dirty="0" smtClean="0">
                <a:latin typeface="Candara" panose="020E0502030303020204" pitchFamily="34" charset="0"/>
              </a:rPr>
              <a:t>Powers</a:t>
            </a:r>
            <a:r>
              <a:rPr lang="en-GB" sz="3000" b="1" dirty="0" smtClean="0">
                <a:latin typeface="Candara" panose="020E0502030303020204" pitchFamily="34" charset="0"/>
              </a:rPr>
              <a:t>)</a:t>
            </a:r>
            <a:endParaRPr lang="en-GB" sz="3000" b="1" dirty="0">
              <a:latin typeface="Candara" panose="020E0502030303020204" pitchFamily="34" charset="0"/>
            </a:endParaRPr>
          </a:p>
        </p:txBody>
      </p:sp>
    </p:spTree>
    <p:extLst>
      <p:ext uri="{BB962C8B-B14F-4D97-AF65-F5344CB8AC3E}">
        <p14:creationId xmlns:p14="http://schemas.microsoft.com/office/powerpoint/2010/main" val="35817787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312821" y="755995"/>
            <a:ext cx="11598442" cy="4984608"/>
          </a:xfrm>
        </p:spPr>
        <p:txBody>
          <a:bodyPr>
            <a:noAutofit/>
          </a:bodyPr>
          <a:lstStyle/>
          <a:p>
            <a:pPr marL="0" indent="0" algn="just">
              <a:buNone/>
            </a:pPr>
            <a:r>
              <a:rPr lang="en-US" sz="2400" b="1" cap="none" dirty="0" smtClean="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Penalties reviewed and made particular for each regulation and standard.</a:t>
            </a:r>
            <a:r>
              <a:rPr lang="en-US" sz="2400" cap="none" dirty="0" smtClean="0">
                <a:latin typeface="Candara" panose="020E0502030303020204" pitchFamily="34" charset="0"/>
                <a:cs typeface="Times New Roman" panose="02020603050405020304" pitchFamily="18" charset="0"/>
              </a:rPr>
              <a:t> For instance ;</a:t>
            </a:r>
          </a:p>
          <a:p>
            <a:pPr marL="457200" indent="-457200" algn="just">
              <a:buFont typeface="Wingdings" panose="05000000000000000000" pitchFamily="2" charset="2"/>
              <a:buChar char="Ø"/>
            </a:pPr>
            <a:r>
              <a:rPr lang="en-US" sz="2400" cap="none" dirty="0" smtClean="0">
                <a:latin typeface="Candara" panose="020E0502030303020204" pitchFamily="34" charset="0"/>
                <a:cs typeface="Times New Roman" panose="02020603050405020304" pitchFamily="18" charset="0"/>
              </a:rPr>
              <a:t>Air quality </a:t>
            </a:r>
            <a:endParaRPr lang="en-US" sz="2400" cap="none" dirty="0">
              <a:latin typeface="Candara" panose="020E0502030303020204" pitchFamily="34" charset="0"/>
              <a:cs typeface="Times New Roman" panose="02020603050405020304" pitchFamily="18" charset="0"/>
            </a:endParaRPr>
          </a:p>
          <a:p>
            <a:pPr marL="457200" indent="0" algn="just">
              <a:buNone/>
            </a:pPr>
            <a:r>
              <a:rPr lang="en-US" sz="2400" i="1" cap="none" dirty="0" smtClean="0">
                <a:latin typeface="Candara" panose="020E0502030303020204" pitchFamily="34" charset="0"/>
                <a:cs typeface="Times New Roman" panose="02020603050405020304" pitchFamily="18" charset="0"/>
              </a:rPr>
              <a:t>“A </a:t>
            </a:r>
            <a:r>
              <a:rPr lang="en-US" sz="2400" i="1" cap="none" dirty="0">
                <a:latin typeface="Candara" panose="020E0502030303020204" pitchFamily="34" charset="0"/>
                <a:cs typeface="Times New Roman" panose="02020603050405020304" pitchFamily="18" charset="0"/>
              </a:rPr>
              <a:t>person who violates the regulations made pursuant to subsection (1) of this </a:t>
            </a:r>
            <a:r>
              <a:rPr lang="en-US" sz="2400" i="1" cap="none" dirty="0" smtClean="0">
                <a:latin typeface="Candara" panose="020E0502030303020204" pitchFamily="34" charset="0"/>
                <a:cs typeface="Times New Roman" panose="02020603050405020304" pitchFamily="18" charset="0"/>
              </a:rPr>
              <a:t>section commits </a:t>
            </a:r>
            <a:r>
              <a:rPr lang="en-US" sz="2400" i="1" cap="none" dirty="0">
                <a:latin typeface="Candara" panose="020E0502030303020204" pitchFamily="34" charset="0"/>
                <a:cs typeface="Times New Roman" panose="02020603050405020304" pitchFamily="18" charset="0"/>
              </a:rPr>
              <a:t>an offence and shall on conviction, be liable to a fine not exceeding </a:t>
            </a:r>
            <a:r>
              <a:rPr lang="en-US" sz="2400" i="1" cap="none" dirty="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N200,000</a:t>
            </a:r>
            <a:r>
              <a:rPr lang="en-US" sz="2400" i="1" cap="none" dirty="0">
                <a:latin typeface="Candara" panose="020E0502030303020204" pitchFamily="34" charset="0"/>
                <a:cs typeface="Times New Roman" panose="02020603050405020304" pitchFamily="18" charset="0"/>
              </a:rPr>
              <a:t> </a:t>
            </a:r>
            <a:r>
              <a:rPr lang="en-US" sz="2400" i="1" cap="none" dirty="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or </a:t>
            </a:r>
            <a:r>
              <a:rPr lang="en-US" sz="2400" i="1" cap="none" dirty="0" smtClean="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to imprisonment </a:t>
            </a:r>
            <a:r>
              <a:rPr lang="en-US" sz="2400" i="1" cap="none" dirty="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for a term not exceeding one year or to both such fine and imprisonment</a:t>
            </a:r>
            <a:r>
              <a:rPr lang="en-US" sz="2400" i="1" cap="none" dirty="0">
                <a:latin typeface="Candara" panose="020E0502030303020204" pitchFamily="34" charset="0"/>
                <a:cs typeface="Times New Roman" panose="02020603050405020304" pitchFamily="18" charset="0"/>
              </a:rPr>
              <a:t> and </a:t>
            </a:r>
            <a:r>
              <a:rPr lang="en-US" sz="2400" i="1" cap="none" dirty="0" smtClean="0">
                <a:latin typeface="Candara" panose="020E0502030303020204" pitchFamily="34" charset="0"/>
                <a:cs typeface="Times New Roman" panose="02020603050405020304" pitchFamily="18" charset="0"/>
              </a:rPr>
              <a:t>an additional </a:t>
            </a:r>
            <a:r>
              <a:rPr lang="en-US" sz="2400" i="1" cap="none" dirty="0">
                <a:latin typeface="Candara" panose="020E0502030303020204" pitchFamily="34" charset="0"/>
                <a:cs typeface="Times New Roman" panose="02020603050405020304" pitchFamily="18" charset="0"/>
              </a:rPr>
              <a:t>fine of </a:t>
            </a:r>
            <a:r>
              <a:rPr lang="en-US" sz="2400" i="1" cap="none" dirty="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N20,000</a:t>
            </a:r>
            <a:r>
              <a:rPr lang="en-US" sz="2400" i="1" cap="none" dirty="0">
                <a:latin typeface="Candara" panose="020E0502030303020204" pitchFamily="34" charset="0"/>
                <a:cs typeface="Times New Roman" panose="02020603050405020304" pitchFamily="18" charset="0"/>
              </a:rPr>
              <a:t> for every day the offence </a:t>
            </a:r>
            <a:r>
              <a:rPr lang="en-US" sz="2400" i="1" cap="none" dirty="0" smtClean="0">
                <a:latin typeface="Candara" panose="020E0502030303020204" pitchFamily="34" charset="0"/>
                <a:cs typeface="Times New Roman" panose="02020603050405020304" pitchFamily="18" charset="0"/>
              </a:rPr>
              <a:t>subsists”</a:t>
            </a:r>
          </a:p>
          <a:p>
            <a:pPr marL="457200" indent="0" algn="just">
              <a:buNone/>
            </a:pPr>
            <a:r>
              <a:rPr lang="en-US" sz="2400" i="1" cap="none" dirty="0" smtClean="0">
                <a:latin typeface="Candara" panose="020E0502030303020204" pitchFamily="34" charset="0"/>
                <a:cs typeface="Times New Roman" panose="02020603050405020304" pitchFamily="18" charset="0"/>
              </a:rPr>
              <a:t>“Where </a:t>
            </a:r>
            <a:r>
              <a:rPr lang="en-US" sz="2400" i="1" cap="none" dirty="0">
                <a:latin typeface="Candara" panose="020E0502030303020204" pitchFamily="34" charset="0"/>
                <a:cs typeface="Times New Roman" panose="02020603050405020304" pitchFamily="18" charset="0"/>
              </a:rPr>
              <a:t>an offence under subsection (1) of this section is committed by a body corporate, </a:t>
            </a:r>
            <a:r>
              <a:rPr lang="en-US" sz="2400" i="1" cap="none" dirty="0" smtClean="0">
                <a:latin typeface="Candara" panose="020E0502030303020204" pitchFamily="34" charset="0"/>
                <a:cs typeface="Times New Roman" panose="02020603050405020304" pitchFamily="18" charset="0"/>
              </a:rPr>
              <a:t>it shall on conviction </a:t>
            </a:r>
            <a:r>
              <a:rPr lang="en-US" sz="2400" i="1" cap="none" dirty="0">
                <a:latin typeface="Candara" panose="020E0502030303020204" pitchFamily="34" charset="0"/>
                <a:cs typeface="Times New Roman" panose="02020603050405020304" pitchFamily="18" charset="0"/>
              </a:rPr>
              <a:t>be liable to a fine not exceeding </a:t>
            </a:r>
            <a:r>
              <a:rPr lang="en-US" sz="2400" i="1" cap="none" dirty="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N2,000,000</a:t>
            </a:r>
            <a:r>
              <a:rPr lang="en-US" sz="2400" i="1" cap="none" dirty="0">
                <a:latin typeface="Candara" panose="020E0502030303020204" pitchFamily="34" charset="0"/>
                <a:cs typeface="Times New Roman" panose="02020603050405020304" pitchFamily="18" charset="0"/>
              </a:rPr>
              <a:t> and an additional fine of </a:t>
            </a:r>
            <a:r>
              <a:rPr lang="en-US" sz="2400" i="1" cap="none" dirty="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N50,000</a:t>
            </a:r>
            <a:r>
              <a:rPr lang="en-US" sz="2400" i="1" cap="none" dirty="0">
                <a:latin typeface="Candara" panose="020E0502030303020204" pitchFamily="34" charset="0"/>
                <a:cs typeface="Times New Roman" panose="02020603050405020304" pitchFamily="18" charset="0"/>
              </a:rPr>
              <a:t> </a:t>
            </a:r>
            <a:r>
              <a:rPr lang="en-US" sz="2400" i="1" cap="none" dirty="0" smtClean="0">
                <a:latin typeface="Candara" panose="020E0502030303020204" pitchFamily="34" charset="0"/>
                <a:cs typeface="Times New Roman" panose="02020603050405020304" pitchFamily="18" charset="0"/>
              </a:rPr>
              <a:t>for every </a:t>
            </a:r>
            <a:r>
              <a:rPr lang="en-US" sz="2400" i="1" cap="none" dirty="0">
                <a:latin typeface="Candara" panose="020E0502030303020204" pitchFamily="34" charset="0"/>
                <a:cs typeface="Times New Roman" panose="02020603050405020304" pitchFamily="18" charset="0"/>
              </a:rPr>
              <a:t>day the offence </a:t>
            </a:r>
            <a:r>
              <a:rPr lang="en-US" sz="2400" i="1" cap="none" dirty="0" smtClean="0">
                <a:latin typeface="Candara" panose="020E0502030303020204" pitchFamily="34" charset="0"/>
                <a:cs typeface="Times New Roman" panose="02020603050405020304" pitchFamily="18" charset="0"/>
              </a:rPr>
              <a:t>subsists”.</a:t>
            </a:r>
          </a:p>
          <a:p>
            <a:pPr marL="0" indent="0" algn="just">
              <a:buNone/>
            </a:pPr>
            <a:endParaRPr lang="en-US" sz="2400" cap="none" dirty="0">
              <a:latin typeface="Candara" panose="020E0502030303020204" pitchFamily="34" charset="0"/>
              <a:cs typeface="Times New Roman" panose="02020603050405020304" pitchFamily="18" charset="0"/>
            </a:endParaRPr>
          </a:p>
          <a:p>
            <a:pPr marL="0" indent="0" algn="just">
              <a:buNone/>
            </a:pPr>
            <a:endParaRPr lang="en-US" sz="2400" cap="none" dirty="0" smtClean="0">
              <a:latin typeface="Candara" panose="020E0502030303020204" pitchFamily="34" charset="0"/>
              <a:cs typeface="Times New Roman" panose="02020603050405020304" pitchFamily="18" charset="0"/>
            </a:endParaRPr>
          </a:p>
          <a:p>
            <a:pPr marL="0" indent="0" algn="just">
              <a:buNone/>
            </a:pPr>
            <a:endParaRPr lang="en-US" sz="2400" cap="none" dirty="0">
              <a:latin typeface="Candara" panose="020E050203030302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2353519" y="6492875"/>
            <a:ext cx="5302876" cy="365125"/>
          </a:xfrm>
        </p:spPr>
        <p:txBody>
          <a:bodyPr/>
          <a:lstStyle/>
          <a:p>
            <a:r>
              <a:rPr lang="en-US" dirty="0">
                <a:solidFill>
                  <a:schemeClr val="accent5">
                    <a:lumMod val="50000"/>
                  </a:schemeClr>
                </a:solidFill>
              </a:rPr>
              <a:t>The National Environmental Standards and Regulations Enforcement Agency Act 2007 (NESREA Act)</a:t>
            </a:r>
            <a:endParaRPr lang="en-GB" dirty="0">
              <a:solidFill>
                <a:schemeClr val="accent5">
                  <a:lumMod val="50000"/>
                </a:schemeClr>
              </a:solidFill>
            </a:endParaRPr>
          </a:p>
        </p:txBody>
      </p:sp>
      <p:sp>
        <p:nvSpPr>
          <p:cNvPr id="5" name="Slide Number Placeholder 4"/>
          <p:cNvSpPr>
            <a:spLocks noGrp="1"/>
          </p:cNvSpPr>
          <p:nvPr>
            <p:ph type="sldNum" sz="quarter" idx="12"/>
          </p:nvPr>
        </p:nvSpPr>
        <p:spPr>
          <a:xfrm>
            <a:off x="10521406" y="6248877"/>
            <a:ext cx="764215" cy="365125"/>
          </a:xfrm>
        </p:spPr>
        <p:txBody>
          <a:bodyPr/>
          <a:lstStyle/>
          <a:p>
            <a:fld id="{F212A87D-C88D-4F72-8ED3-065B40688CD2}" type="slidenum">
              <a:rPr lang="en-GB" smtClean="0"/>
              <a:t>11</a:t>
            </a:fld>
            <a:endParaRPr lang="en-GB" dirty="0"/>
          </a:p>
        </p:txBody>
      </p:sp>
      <p:sp>
        <p:nvSpPr>
          <p:cNvPr id="7" name="Title 1"/>
          <p:cNvSpPr>
            <a:spLocks noGrp="1"/>
          </p:cNvSpPr>
          <p:nvPr>
            <p:ph type="title"/>
          </p:nvPr>
        </p:nvSpPr>
        <p:spPr>
          <a:xfrm>
            <a:off x="770021" y="3723"/>
            <a:ext cx="10515600" cy="876821"/>
          </a:xfrm>
        </p:spPr>
        <p:txBody>
          <a:bodyPr>
            <a:normAutofit/>
          </a:bodyPr>
          <a:lstStyle/>
          <a:p>
            <a:r>
              <a:rPr lang="en-GB" sz="3000" b="1" dirty="0" smtClean="0">
                <a:latin typeface="Candara" panose="020E0502030303020204" pitchFamily="34" charset="0"/>
              </a:rPr>
              <a:t>Some penalties under The </a:t>
            </a:r>
            <a:r>
              <a:rPr lang="en-GB" sz="3000" b="1" dirty="0" err="1" smtClean="0">
                <a:latin typeface="Candara" panose="020E0502030303020204" pitchFamily="34" charset="0"/>
              </a:rPr>
              <a:t>nesrea</a:t>
            </a:r>
            <a:r>
              <a:rPr lang="en-GB" sz="3000" b="1" dirty="0" smtClean="0">
                <a:latin typeface="Candara" panose="020E0502030303020204" pitchFamily="34" charset="0"/>
              </a:rPr>
              <a:t> act, 2007</a:t>
            </a:r>
            <a:endParaRPr lang="en-GB" sz="3000" b="1" dirty="0">
              <a:latin typeface="Candara" panose="020E0502030303020204" pitchFamily="34" charset="0"/>
            </a:endParaRPr>
          </a:p>
        </p:txBody>
      </p:sp>
    </p:spTree>
    <p:extLst>
      <p:ext uri="{BB962C8B-B14F-4D97-AF65-F5344CB8AC3E}">
        <p14:creationId xmlns:p14="http://schemas.microsoft.com/office/powerpoint/2010/main" val="14169959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312821" y="755995"/>
            <a:ext cx="11598442" cy="4984608"/>
          </a:xfrm>
        </p:spPr>
        <p:txBody>
          <a:bodyPr>
            <a:noAutofit/>
          </a:bodyPr>
          <a:lstStyle/>
          <a:p>
            <a:pPr marL="457200" indent="-457200" algn="just">
              <a:buFont typeface="Wingdings" panose="05000000000000000000" pitchFamily="2" charset="2"/>
              <a:buChar char="Ø"/>
            </a:pPr>
            <a:r>
              <a:rPr lang="en-US" sz="2400" cap="none" dirty="0" smtClean="0">
                <a:latin typeface="Candara" panose="020E0502030303020204" pitchFamily="34" charset="0"/>
                <a:cs typeface="Times New Roman" panose="02020603050405020304" pitchFamily="18" charset="0"/>
              </a:rPr>
              <a:t>Noise</a:t>
            </a:r>
            <a:endParaRPr lang="en-US" sz="2400" cap="none" dirty="0">
              <a:latin typeface="Candara" panose="020E0502030303020204" pitchFamily="34" charset="0"/>
              <a:cs typeface="Times New Roman" panose="02020603050405020304" pitchFamily="18" charset="0"/>
            </a:endParaRPr>
          </a:p>
          <a:p>
            <a:pPr marL="457200" indent="0" algn="just">
              <a:buNone/>
            </a:pPr>
            <a:r>
              <a:rPr lang="en-US" sz="2400" i="1" cap="none" dirty="0" smtClean="0">
                <a:latin typeface="Candara" panose="020E0502030303020204" pitchFamily="34" charset="0"/>
                <a:cs typeface="Times New Roman" panose="02020603050405020304" pitchFamily="18" charset="0"/>
              </a:rPr>
              <a:t>“A </a:t>
            </a:r>
            <a:r>
              <a:rPr lang="en-US" sz="2400" i="1" cap="none" dirty="0">
                <a:latin typeface="Candara" panose="020E0502030303020204" pitchFamily="34" charset="0"/>
                <a:cs typeface="Times New Roman" panose="02020603050405020304" pitchFamily="18" charset="0"/>
              </a:rPr>
              <a:t>person who violates the regulations made pursuant to subsection (1) of this </a:t>
            </a:r>
            <a:r>
              <a:rPr lang="en-US" sz="2400" i="1" cap="none" dirty="0" smtClean="0">
                <a:latin typeface="Candara" panose="020E0502030303020204" pitchFamily="34" charset="0"/>
                <a:cs typeface="Times New Roman" panose="02020603050405020304" pitchFamily="18" charset="0"/>
              </a:rPr>
              <a:t>section commits </a:t>
            </a:r>
            <a:r>
              <a:rPr lang="en-US" sz="2400" i="1" cap="none" dirty="0">
                <a:latin typeface="Candara" panose="020E0502030303020204" pitchFamily="34" charset="0"/>
                <a:cs typeface="Times New Roman" panose="02020603050405020304" pitchFamily="18" charset="0"/>
              </a:rPr>
              <a:t>an offence and shall on conviction, be liable to a fine not exceeding </a:t>
            </a:r>
            <a:r>
              <a:rPr lang="en-US" sz="2400" i="1" cap="none" dirty="0" smtClean="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N50,000</a:t>
            </a:r>
            <a:r>
              <a:rPr lang="en-US" sz="2400" i="1" cap="none" dirty="0" smtClean="0">
                <a:latin typeface="Candara" panose="020E0502030303020204" pitchFamily="34" charset="0"/>
                <a:cs typeface="Times New Roman" panose="02020603050405020304" pitchFamily="18" charset="0"/>
              </a:rPr>
              <a:t> </a:t>
            </a:r>
            <a:r>
              <a:rPr lang="en-US" sz="2400" i="1" cap="none" dirty="0">
                <a:latin typeface="Candara" panose="020E0502030303020204" pitchFamily="34" charset="0"/>
                <a:cs typeface="Times New Roman" panose="02020603050405020304" pitchFamily="18" charset="0"/>
              </a:rPr>
              <a:t>or </a:t>
            </a:r>
            <a:r>
              <a:rPr lang="en-US" sz="2400" i="1" cap="none" dirty="0" smtClean="0">
                <a:latin typeface="Candara" panose="020E0502030303020204" pitchFamily="34" charset="0"/>
                <a:cs typeface="Times New Roman" panose="02020603050405020304" pitchFamily="18" charset="0"/>
              </a:rPr>
              <a:t>to imprisonment </a:t>
            </a:r>
            <a:r>
              <a:rPr lang="en-US" sz="2400" i="1" cap="none" dirty="0">
                <a:latin typeface="Candara" panose="020E0502030303020204" pitchFamily="34" charset="0"/>
                <a:cs typeface="Times New Roman" panose="02020603050405020304" pitchFamily="18" charset="0"/>
              </a:rPr>
              <a:t>for a term not exceeding one year or to both such fine and imprisonment and </a:t>
            </a:r>
            <a:r>
              <a:rPr lang="en-US" sz="2400" i="1" cap="none" dirty="0" smtClean="0">
                <a:latin typeface="Candara" panose="020E0502030303020204" pitchFamily="34" charset="0"/>
                <a:cs typeface="Times New Roman" panose="02020603050405020304" pitchFamily="18" charset="0"/>
              </a:rPr>
              <a:t>an additional </a:t>
            </a:r>
            <a:r>
              <a:rPr lang="en-US" sz="2400" i="1" cap="none" dirty="0">
                <a:latin typeface="Candara" panose="020E0502030303020204" pitchFamily="34" charset="0"/>
                <a:cs typeface="Times New Roman" panose="02020603050405020304" pitchFamily="18" charset="0"/>
              </a:rPr>
              <a:t>fine of </a:t>
            </a:r>
            <a:r>
              <a:rPr lang="en-US" sz="2400" i="1" cap="none" dirty="0" smtClean="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N5,000</a:t>
            </a:r>
            <a:r>
              <a:rPr lang="en-US" sz="2400" i="1" cap="none" dirty="0" smtClean="0">
                <a:latin typeface="Candara" panose="020E0502030303020204" pitchFamily="34" charset="0"/>
                <a:cs typeface="Times New Roman" panose="02020603050405020304" pitchFamily="18" charset="0"/>
              </a:rPr>
              <a:t> </a:t>
            </a:r>
            <a:r>
              <a:rPr lang="en-US" sz="2400" i="1" cap="none" dirty="0">
                <a:latin typeface="Candara" panose="020E0502030303020204" pitchFamily="34" charset="0"/>
                <a:cs typeface="Times New Roman" panose="02020603050405020304" pitchFamily="18" charset="0"/>
              </a:rPr>
              <a:t>for every day the offence </a:t>
            </a:r>
            <a:r>
              <a:rPr lang="en-US" sz="2400" i="1" cap="none" dirty="0" smtClean="0">
                <a:latin typeface="Candara" panose="020E0502030303020204" pitchFamily="34" charset="0"/>
                <a:cs typeface="Times New Roman" panose="02020603050405020304" pitchFamily="18" charset="0"/>
              </a:rPr>
              <a:t>subsists”</a:t>
            </a:r>
          </a:p>
          <a:p>
            <a:pPr marL="457200" indent="0" algn="just">
              <a:buNone/>
            </a:pPr>
            <a:r>
              <a:rPr lang="en-US" sz="2400" i="1" cap="none" dirty="0" smtClean="0">
                <a:latin typeface="Candara" panose="020E0502030303020204" pitchFamily="34" charset="0"/>
                <a:cs typeface="Times New Roman" panose="02020603050405020304" pitchFamily="18" charset="0"/>
              </a:rPr>
              <a:t>“Where </a:t>
            </a:r>
            <a:r>
              <a:rPr lang="en-US" sz="2400" i="1" cap="none" dirty="0">
                <a:latin typeface="Candara" panose="020E0502030303020204" pitchFamily="34" charset="0"/>
                <a:cs typeface="Times New Roman" panose="02020603050405020304" pitchFamily="18" charset="0"/>
              </a:rPr>
              <a:t>an offence under subsection </a:t>
            </a:r>
            <a:r>
              <a:rPr lang="en-US" sz="2400" i="1" cap="none" dirty="0" smtClean="0">
                <a:latin typeface="Candara" panose="020E0502030303020204" pitchFamily="34" charset="0"/>
                <a:cs typeface="Times New Roman" panose="02020603050405020304" pitchFamily="18" charset="0"/>
              </a:rPr>
              <a:t>(3) </a:t>
            </a:r>
            <a:r>
              <a:rPr lang="en-US" sz="2400" i="1" cap="none" dirty="0">
                <a:latin typeface="Candara" panose="020E0502030303020204" pitchFamily="34" charset="0"/>
                <a:cs typeface="Times New Roman" panose="02020603050405020304" pitchFamily="18" charset="0"/>
              </a:rPr>
              <a:t>of this section is committed by a body corporate, </a:t>
            </a:r>
            <a:r>
              <a:rPr lang="en-US" sz="2400" i="1" cap="none" dirty="0" smtClean="0">
                <a:latin typeface="Candara" panose="020E0502030303020204" pitchFamily="34" charset="0"/>
                <a:cs typeface="Times New Roman" panose="02020603050405020304" pitchFamily="18" charset="0"/>
              </a:rPr>
              <a:t>it shall on conviction </a:t>
            </a:r>
            <a:r>
              <a:rPr lang="en-US" sz="2400" i="1" cap="none" dirty="0">
                <a:latin typeface="Candara" panose="020E0502030303020204" pitchFamily="34" charset="0"/>
                <a:cs typeface="Times New Roman" panose="02020603050405020304" pitchFamily="18" charset="0"/>
              </a:rPr>
              <a:t>be liable to a fine not exceeding </a:t>
            </a:r>
            <a:r>
              <a:rPr lang="en-US" sz="2400" i="1" cap="none" dirty="0" smtClean="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N500,000</a:t>
            </a:r>
            <a:r>
              <a:rPr lang="en-US" sz="2400" i="1" cap="none" dirty="0" smtClean="0">
                <a:latin typeface="Candara" panose="020E0502030303020204" pitchFamily="34" charset="0"/>
                <a:cs typeface="Times New Roman" panose="02020603050405020304" pitchFamily="18" charset="0"/>
              </a:rPr>
              <a:t> </a:t>
            </a:r>
            <a:r>
              <a:rPr lang="en-US" sz="2400" i="1" cap="none" dirty="0">
                <a:latin typeface="Candara" panose="020E0502030303020204" pitchFamily="34" charset="0"/>
                <a:cs typeface="Times New Roman" panose="02020603050405020304" pitchFamily="18" charset="0"/>
              </a:rPr>
              <a:t>and an additional fine of </a:t>
            </a:r>
            <a:r>
              <a:rPr lang="en-US" sz="2400" i="1" cap="none" dirty="0" smtClean="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N10,000</a:t>
            </a:r>
            <a:r>
              <a:rPr lang="en-US" sz="2400" i="1" cap="none" dirty="0" smtClean="0">
                <a:latin typeface="Candara" panose="020E0502030303020204" pitchFamily="34" charset="0"/>
                <a:cs typeface="Times New Roman" panose="02020603050405020304" pitchFamily="18" charset="0"/>
              </a:rPr>
              <a:t> for every </a:t>
            </a:r>
            <a:r>
              <a:rPr lang="en-US" sz="2400" i="1" cap="none" dirty="0">
                <a:latin typeface="Candara" panose="020E0502030303020204" pitchFamily="34" charset="0"/>
                <a:cs typeface="Times New Roman" panose="02020603050405020304" pitchFamily="18" charset="0"/>
              </a:rPr>
              <a:t>day the offence </a:t>
            </a:r>
            <a:r>
              <a:rPr lang="en-US" sz="2400" i="1" cap="none" dirty="0" smtClean="0">
                <a:latin typeface="Candara" panose="020E0502030303020204" pitchFamily="34" charset="0"/>
                <a:cs typeface="Times New Roman" panose="02020603050405020304" pitchFamily="18" charset="0"/>
              </a:rPr>
              <a:t>subsists”.</a:t>
            </a:r>
          </a:p>
          <a:p>
            <a:pPr marL="0" indent="0" algn="just">
              <a:buNone/>
            </a:pPr>
            <a:endParaRPr lang="en-US" sz="2400" cap="none" dirty="0">
              <a:latin typeface="Candara" panose="020E0502030303020204" pitchFamily="34" charset="0"/>
              <a:cs typeface="Times New Roman" panose="02020603050405020304" pitchFamily="18" charset="0"/>
            </a:endParaRPr>
          </a:p>
          <a:p>
            <a:pPr marL="0" indent="0" algn="just">
              <a:buNone/>
            </a:pPr>
            <a:endParaRPr lang="en-US" sz="2400" cap="none" dirty="0" smtClean="0">
              <a:latin typeface="Candara" panose="020E0502030303020204" pitchFamily="34" charset="0"/>
              <a:cs typeface="Times New Roman" panose="02020603050405020304" pitchFamily="18" charset="0"/>
            </a:endParaRPr>
          </a:p>
          <a:p>
            <a:pPr marL="0" indent="0" algn="just">
              <a:buNone/>
            </a:pPr>
            <a:endParaRPr lang="en-US" sz="2400" cap="none" dirty="0">
              <a:latin typeface="Candara" panose="020E050203030302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2353519" y="6492875"/>
            <a:ext cx="5302876" cy="365125"/>
          </a:xfrm>
        </p:spPr>
        <p:txBody>
          <a:bodyPr/>
          <a:lstStyle/>
          <a:p>
            <a:r>
              <a:rPr lang="en-US" dirty="0">
                <a:solidFill>
                  <a:schemeClr val="accent5">
                    <a:lumMod val="50000"/>
                  </a:schemeClr>
                </a:solidFill>
              </a:rPr>
              <a:t>The National Environmental Standards and Regulations Enforcement Agency Act 2007 (NESREA Act)</a:t>
            </a:r>
            <a:endParaRPr lang="en-GB" dirty="0">
              <a:solidFill>
                <a:schemeClr val="accent5">
                  <a:lumMod val="50000"/>
                </a:schemeClr>
              </a:solidFill>
            </a:endParaRPr>
          </a:p>
        </p:txBody>
      </p:sp>
      <p:sp>
        <p:nvSpPr>
          <p:cNvPr id="5" name="Slide Number Placeholder 4"/>
          <p:cNvSpPr>
            <a:spLocks noGrp="1"/>
          </p:cNvSpPr>
          <p:nvPr>
            <p:ph type="sldNum" sz="quarter" idx="12"/>
          </p:nvPr>
        </p:nvSpPr>
        <p:spPr>
          <a:xfrm>
            <a:off x="10521406" y="6248877"/>
            <a:ext cx="764215" cy="365125"/>
          </a:xfrm>
        </p:spPr>
        <p:txBody>
          <a:bodyPr/>
          <a:lstStyle/>
          <a:p>
            <a:fld id="{F212A87D-C88D-4F72-8ED3-065B40688CD2}" type="slidenum">
              <a:rPr lang="en-GB" smtClean="0"/>
              <a:t>12</a:t>
            </a:fld>
            <a:endParaRPr lang="en-GB" dirty="0"/>
          </a:p>
        </p:txBody>
      </p:sp>
      <p:sp>
        <p:nvSpPr>
          <p:cNvPr id="7" name="Title 1"/>
          <p:cNvSpPr>
            <a:spLocks noGrp="1"/>
          </p:cNvSpPr>
          <p:nvPr>
            <p:ph type="title"/>
          </p:nvPr>
        </p:nvSpPr>
        <p:spPr>
          <a:xfrm>
            <a:off x="770021" y="3723"/>
            <a:ext cx="10515600" cy="876821"/>
          </a:xfrm>
        </p:spPr>
        <p:txBody>
          <a:bodyPr>
            <a:normAutofit/>
          </a:bodyPr>
          <a:lstStyle/>
          <a:p>
            <a:r>
              <a:rPr lang="en-GB" sz="3000" b="1" dirty="0" smtClean="0">
                <a:latin typeface="Candara" panose="020E0502030303020204" pitchFamily="34" charset="0"/>
              </a:rPr>
              <a:t>Some penalties under The </a:t>
            </a:r>
            <a:r>
              <a:rPr lang="en-GB" sz="3000" b="1" dirty="0" err="1" smtClean="0">
                <a:latin typeface="Candara" panose="020E0502030303020204" pitchFamily="34" charset="0"/>
              </a:rPr>
              <a:t>nesrea</a:t>
            </a:r>
            <a:r>
              <a:rPr lang="en-GB" sz="3000" b="1" dirty="0" smtClean="0">
                <a:latin typeface="Candara" panose="020E0502030303020204" pitchFamily="34" charset="0"/>
              </a:rPr>
              <a:t> act, 2007</a:t>
            </a:r>
            <a:endParaRPr lang="en-GB" sz="3000" b="1" dirty="0">
              <a:latin typeface="Candara" panose="020E0502030303020204" pitchFamily="34" charset="0"/>
            </a:endParaRPr>
          </a:p>
        </p:txBody>
      </p:sp>
    </p:spTree>
    <p:extLst>
      <p:ext uri="{BB962C8B-B14F-4D97-AF65-F5344CB8AC3E}">
        <p14:creationId xmlns:p14="http://schemas.microsoft.com/office/powerpoint/2010/main" val="35001120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312821" y="755995"/>
            <a:ext cx="11598442" cy="4984608"/>
          </a:xfrm>
        </p:spPr>
        <p:txBody>
          <a:bodyPr>
            <a:noAutofit/>
          </a:bodyPr>
          <a:lstStyle/>
          <a:p>
            <a:pPr marL="0" indent="0" algn="just">
              <a:buNone/>
            </a:pPr>
            <a:endParaRPr lang="en-US" sz="2400" cap="none" dirty="0" smtClean="0">
              <a:latin typeface="Candara" panose="020E0502030303020204" pitchFamily="34" charset="0"/>
              <a:cs typeface="Times New Roman" panose="02020603050405020304" pitchFamily="18" charset="0"/>
            </a:endParaRPr>
          </a:p>
          <a:p>
            <a:pPr marL="0" indent="0" algn="just">
              <a:buNone/>
            </a:pPr>
            <a:endParaRPr lang="en-US" sz="2400" cap="none" dirty="0">
              <a:latin typeface="Candara" panose="020E0502030303020204" pitchFamily="34" charset="0"/>
              <a:cs typeface="Times New Roman" panose="02020603050405020304" pitchFamily="18" charset="0"/>
            </a:endParaRPr>
          </a:p>
          <a:p>
            <a:pPr marL="0" indent="0" algn="just">
              <a:buNone/>
            </a:pPr>
            <a:endParaRPr lang="en-US" sz="2400" cap="none" dirty="0" smtClean="0">
              <a:latin typeface="Candara" panose="020E0502030303020204" pitchFamily="34" charset="0"/>
              <a:cs typeface="Times New Roman" panose="02020603050405020304" pitchFamily="18" charset="0"/>
            </a:endParaRPr>
          </a:p>
          <a:p>
            <a:pPr marL="0" indent="0" algn="just">
              <a:buNone/>
            </a:pPr>
            <a:endParaRPr lang="en-US" sz="2400" cap="none" dirty="0">
              <a:latin typeface="Candara" panose="020E050203030302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2353519" y="6492875"/>
            <a:ext cx="5302876" cy="365125"/>
          </a:xfrm>
        </p:spPr>
        <p:txBody>
          <a:bodyPr/>
          <a:lstStyle/>
          <a:p>
            <a:r>
              <a:rPr lang="en-US" dirty="0">
                <a:solidFill>
                  <a:schemeClr val="accent5">
                    <a:lumMod val="50000"/>
                  </a:schemeClr>
                </a:solidFill>
              </a:rPr>
              <a:t>The National Environmental Standards and Regulations Enforcement Agency Act 2007 (NESREA Act)</a:t>
            </a:r>
            <a:endParaRPr lang="en-GB" dirty="0">
              <a:solidFill>
                <a:schemeClr val="accent5">
                  <a:lumMod val="50000"/>
                </a:schemeClr>
              </a:solidFill>
            </a:endParaRPr>
          </a:p>
        </p:txBody>
      </p:sp>
      <p:sp>
        <p:nvSpPr>
          <p:cNvPr id="5" name="Slide Number Placeholder 4"/>
          <p:cNvSpPr>
            <a:spLocks noGrp="1"/>
          </p:cNvSpPr>
          <p:nvPr>
            <p:ph type="sldNum" sz="quarter" idx="12"/>
          </p:nvPr>
        </p:nvSpPr>
        <p:spPr>
          <a:xfrm>
            <a:off x="10521406" y="6248877"/>
            <a:ext cx="764215" cy="365125"/>
          </a:xfrm>
        </p:spPr>
        <p:txBody>
          <a:bodyPr/>
          <a:lstStyle/>
          <a:p>
            <a:fld id="{F212A87D-C88D-4F72-8ED3-065B40688CD2}" type="slidenum">
              <a:rPr lang="en-GB" smtClean="0"/>
              <a:t>13</a:t>
            </a:fld>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491681847"/>
              </p:ext>
            </p:extLst>
          </p:nvPr>
        </p:nvGraphicFramePr>
        <p:xfrm>
          <a:off x="1110230" y="1758157"/>
          <a:ext cx="10343835" cy="3347071"/>
        </p:xfrm>
        <a:graphic>
          <a:graphicData uri="http://schemas.openxmlformats.org/drawingml/2006/table">
            <a:tbl>
              <a:tblPr firstRow="1" bandRow="1">
                <a:tableStyleId>{5C22544A-7EE6-4342-B048-85BDC9FD1C3A}</a:tableStyleId>
              </a:tblPr>
              <a:tblGrid>
                <a:gridCol w="2068767">
                  <a:extLst>
                    <a:ext uri="{9D8B030D-6E8A-4147-A177-3AD203B41FA5}">
                      <a16:colId xmlns:a16="http://schemas.microsoft.com/office/drawing/2014/main" val="1162388755"/>
                    </a:ext>
                  </a:extLst>
                </a:gridCol>
                <a:gridCol w="2068767">
                  <a:extLst>
                    <a:ext uri="{9D8B030D-6E8A-4147-A177-3AD203B41FA5}">
                      <a16:colId xmlns:a16="http://schemas.microsoft.com/office/drawing/2014/main" val="1518199586"/>
                    </a:ext>
                  </a:extLst>
                </a:gridCol>
                <a:gridCol w="1412343">
                  <a:extLst>
                    <a:ext uri="{9D8B030D-6E8A-4147-A177-3AD203B41FA5}">
                      <a16:colId xmlns:a16="http://schemas.microsoft.com/office/drawing/2014/main" val="4188091296"/>
                    </a:ext>
                  </a:extLst>
                </a:gridCol>
                <a:gridCol w="2347415">
                  <a:extLst>
                    <a:ext uri="{9D8B030D-6E8A-4147-A177-3AD203B41FA5}">
                      <a16:colId xmlns:a16="http://schemas.microsoft.com/office/drawing/2014/main" val="4156599990"/>
                    </a:ext>
                  </a:extLst>
                </a:gridCol>
                <a:gridCol w="2446543">
                  <a:extLst>
                    <a:ext uri="{9D8B030D-6E8A-4147-A177-3AD203B41FA5}">
                      <a16:colId xmlns:a16="http://schemas.microsoft.com/office/drawing/2014/main" val="3375184384"/>
                    </a:ext>
                  </a:extLst>
                </a:gridCol>
              </a:tblGrid>
              <a:tr h="370840">
                <a:tc>
                  <a:txBody>
                    <a:bodyPr/>
                    <a:lstStyle/>
                    <a:p>
                      <a:r>
                        <a:rPr lang="en-GB" dirty="0" smtClean="0"/>
                        <a:t>Category</a:t>
                      </a:r>
                      <a:endParaRPr lang="en-GB" dirty="0"/>
                    </a:p>
                  </a:txBody>
                  <a:tcPr/>
                </a:tc>
                <a:tc>
                  <a:txBody>
                    <a:bodyPr/>
                    <a:lstStyle/>
                    <a:p>
                      <a:r>
                        <a:rPr lang="en-GB" dirty="0" smtClean="0"/>
                        <a:t>Violator</a:t>
                      </a:r>
                      <a:endParaRPr lang="en-GB" dirty="0"/>
                    </a:p>
                  </a:txBody>
                  <a:tcPr/>
                </a:tc>
                <a:tc>
                  <a:txBody>
                    <a:bodyPr/>
                    <a:lstStyle/>
                    <a:p>
                      <a:r>
                        <a:rPr lang="en-GB" dirty="0" smtClean="0"/>
                        <a:t>Fine (N)</a:t>
                      </a:r>
                      <a:endParaRPr lang="en-GB" dirty="0"/>
                    </a:p>
                  </a:txBody>
                  <a:tcPr/>
                </a:tc>
                <a:tc>
                  <a:txBody>
                    <a:bodyPr/>
                    <a:lstStyle/>
                    <a:p>
                      <a:r>
                        <a:rPr lang="en-GB" dirty="0" smtClean="0"/>
                        <a:t>Imprisonment (years)</a:t>
                      </a:r>
                      <a:endParaRPr lang="en-GB" dirty="0"/>
                    </a:p>
                  </a:txBody>
                  <a:tcPr/>
                </a:tc>
                <a:tc>
                  <a:txBody>
                    <a:bodyPr/>
                    <a:lstStyle/>
                    <a:p>
                      <a:r>
                        <a:rPr lang="en-GB" dirty="0" smtClean="0"/>
                        <a:t>Additional</a:t>
                      </a:r>
                      <a:r>
                        <a:rPr lang="en-GB" baseline="0" dirty="0" smtClean="0"/>
                        <a:t> fine (N)/day</a:t>
                      </a:r>
                      <a:endParaRPr lang="en-GB" dirty="0"/>
                    </a:p>
                  </a:txBody>
                  <a:tcPr/>
                </a:tc>
                <a:extLst>
                  <a:ext uri="{0D108BD9-81ED-4DB2-BD59-A6C34878D82A}">
                    <a16:rowId xmlns:a16="http://schemas.microsoft.com/office/drawing/2014/main" val="1841437478"/>
                  </a:ext>
                </a:extLst>
              </a:tr>
              <a:tr h="370840">
                <a:tc rowSpan="2">
                  <a:txBody>
                    <a:bodyPr/>
                    <a:lstStyle/>
                    <a:p>
                      <a:r>
                        <a:rPr lang="en-GB" dirty="0" smtClean="0"/>
                        <a:t>Water quality</a:t>
                      </a:r>
                      <a:endParaRPr lang="en-GB" dirty="0"/>
                    </a:p>
                  </a:txBody>
                  <a:tcPr/>
                </a:tc>
                <a:tc>
                  <a:txBody>
                    <a:bodyPr/>
                    <a:lstStyle/>
                    <a:p>
                      <a:r>
                        <a:rPr lang="en-GB" dirty="0" smtClean="0"/>
                        <a:t>Individual</a:t>
                      </a:r>
                      <a:endParaRPr lang="en-GB" dirty="0"/>
                    </a:p>
                  </a:txBody>
                  <a:tcPr/>
                </a:tc>
                <a:tc>
                  <a:txBody>
                    <a:bodyPr/>
                    <a:lstStyle/>
                    <a:p>
                      <a:r>
                        <a:rPr lang="en-GB" dirty="0" smtClean="0"/>
                        <a:t>50,000</a:t>
                      </a:r>
                      <a:endParaRPr lang="en-GB" dirty="0"/>
                    </a:p>
                  </a:txBody>
                  <a:tcPr/>
                </a:tc>
                <a:tc>
                  <a:txBody>
                    <a:bodyPr/>
                    <a:lstStyle/>
                    <a:p>
                      <a:pPr algn="ctr"/>
                      <a:r>
                        <a:rPr lang="en-GB" dirty="0" smtClean="0"/>
                        <a:t>1</a:t>
                      </a:r>
                      <a:endParaRPr lang="en-GB" dirty="0"/>
                    </a:p>
                  </a:txBody>
                  <a:tcPr/>
                </a:tc>
                <a:tc>
                  <a:txBody>
                    <a:bodyPr/>
                    <a:lstStyle/>
                    <a:p>
                      <a:r>
                        <a:rPr lang="en-GB" dirty="0" smtClean="0"/>
                        <a:t>5,000</a:t>
                      </a:r>
                      <a:endParaRPr lang="en-GB" dirty="0"/>
                    </a:p>
                  </a:txBody>
                  <a:tcPr/>
                </a:tc>
                <a:extLst>
                  <a:ext uri="{0D108BD9-81ED-4DB2-BD59-A6C34878D82A}">
                    <a16:rowId xmlns:a16="http://schemas.microsoft.com/office/drawing/2014/main" val="2383811490"/>
                  </a:ext>
                </a:extLst>
              </a:tr>
              <a:tr h="370840">
                <a:tc vMerge="1">
                  <a:txBody>
                    <a:bodyPr/>
                    <a:lstStyle/>
                    <a:p>
                      <a:endParaRPr lang="en-GB" dirty="0"/>
                    </a:p>
                  </a:txBody>
                  <a:tcPr/>
                </a:tc>
                <a:tc>
                  <a:txBody>
                    <a:bodyPr/>
                    <a:lstStyle/>
                    <a:p>
                      <a:r>
                        <a:rPr lang="en-GB" dirty="0" smtClean="0"/>
                        <a:t>Corporate body</a:t>
                      </a:r>
                      <a:endParaRPr lang="en-GB" dirty="0"/>
                    </a:p>
                  </a:txBody>
                  <a:tcPr/>
                </a:tc>
                <a:tc>
                  <a:txBody>
                    <a:bodyPr/>
                    <a:lstStyle/>
                    <a:p>
                      <a:r>
                        <a:rPr lang="en-GB" dirty="0" smtClean="0"/>
                        <a:t>50,000</a:t>
                      </a:r>
                      <a:endParaRPr lang="en-GB" dirty="0"/>
                    </a:p>
                  </a:txBody>
                  <a:tcPr/>
                </a:tc>
                <a:tc>
                  <a:txBody>
                    <a:bodyPr/>
                    <a:lstStyle/>
                    <a:p>
                      <a:pPr algn="ctr"/>
                      <a:endParaRPr lang="en-GB" dirty="0"/>
                    </a:p>
                  </a:txBody>
                  <a:tcPr/>
                </a:tc>
                <a:tc>
                  <a:txBody>
                    <a:bodyPr/>
                    <a:lstStyle/>
                    <a:p>
                      <a:r>
                        <a:rPr lang="en-GB" dirty="0" smtClean="0"/>
                        <a:t>10,000</a:t>
                      </a:r>
                      <a:endParaRPr lang="en-GB" dirty="0"/>
                    </a:p>
                  </a:txBody>
                  <a:tcPr/>
                </a:tc>
                <a:extLst>
                  <a:ext uri="{0D108BD9-81ED-4DB2-BD59-A6C34878D82A}">
                    <a16:rowId xmlns:a16="http://schemas.microsoft.com/office/drawing/2014/main" val="2698147160"/>
                  </a:ext>
                </a:extLst>
              </a:tr>
              <a:tr h="370840">
                <a:tc rowSpan="2">
                  <a:txBody>
                    <a:bodyPr/>
                    <a:lstStyle/>
                    <a:p>
                      <a:r>
                        <a:rPr lang="en-GB" dirty="0" smtClean="0"/>
                        <a:t>Effluent limitation</a:t>
                      </a:r>
                      <a:endParaRPr lang="en-GB" dirty="0"/>
                    </a:p>
                  </a:txBody>
                  <a:tcPr/>
                </a:tc>
                <a:tc>
                  <a:txBody>
                    <a:bodyPr/>
                    <a:lstStyle/>
                    <a:p>
                      <a:r>
                        <a:rPr lang="en-GB" dirty="0" smtClean="0"/>
                        <a:t>Individual</a:t>
                      </a:r>
                      <a:endParaRPr lang="en-GB" dirty="0"/>
                    </a:p>
                  </a:txBody>
                  <a:tcPr/>
                </a:tc>
                <a:tc>
                  <a:txBody>
                    <a:bodyPr/>
                    <a:lstStyle/>
                    <a:p>
                      <a:r>
                        <a:rPr lang="en-GB" dirty="0" smtClean="0"/>
                        <a:t>200,000</a:t>
                      </a:r>
                      <a:endParaRPr lang="en-GB" dirty="0"/>
                    </a:p>
                  </a:txBody>
                  <a:tcPr/>
                </a:tc>
                <a:tc>
                  <a:txBody>
                    <a:bodyPr/>
                    <a:lstStyle/>
                    <a:p>
                      <a:pPr algn="ctr"/>
                      <a:r>
                        <a:rPr lang="en-GB" dirty="0" smtClean="0"/>
                        <a:t>2</a:t>
                      </a:r>
                      <a:endParaRPr lang="en-GB" dirty="0"/>
                    </a:p>
                  </a:txBody>
                  <a:tcPr/>
                </a:tc>
                <a:tc>
                  <a:txBody>
                    <a:bodyPr/>
                    <a:lstStyle/>
                    <a:p>
                      <a:r>
                        <a:rPr lang="en-GB" dirty="0" smtClean="0"/>
                        <a:t>5,000</a:t>
                      </a:r>
                      <a:endParaRPr lang="en-GB" dirty="0"/>
                    </a:p>
                  </a:txBody>
                  <a:tcPr/>
                </a:tc>
                <a:extLst>
                  <a:ext uri="{0D108BD9-81ED-4DB2-BD59-A6C34878D82A}">
                    <a16:rowId xmlns:a16="http://schemas.microsoft.com/office/drawing/2014/main" val="3283553059"/>
                  </a:ext>
                </a:extLst>
              </a:tr>
              <a:tr h="370840">
                <a:tc vMerge="1">
                  <a:txBody>
                    <a:bodyPr/>
                    <a:lstStyle/>
                    <a:p>
                      <a:endParaRPr lang="en-GB" dirty="0"/>
                    </a:p>
                  </a:txBody>
                  <a:tcPr/>
                </a:tc>
                <a:tc>
                  <a:txBody>
                    <a:bodyPr/>
                    <a:lstStyle/>
                    <a:p>
                      <a:r>
                        <a:rPr lang="en-GB" dirty="0" smtClean="0"/>
                        <a:t>Corporate body</a:t>
                      </a:r>
                      <a:endParaRPr lang="en-GB" dirty="0"/>
                    </a:p>
                  </a:txBody>
                  <a:tcPr/>
                </a:tc>
                <a:tc>
                  <a:txBody>
                    <a:bodyPr/>
                    <a:lstStyle/>
                    <a:p>
                      <a:r>
                        <a:rPr lang="en-GB" dirty="0" smtClean="0"/>
                        <a:t>1,000,000</a:t>
                      </a:r>
                      <a:endParaRPr lang="en-GB" dirty="0"/>
                    </a:p>
                  </a:txBody>
                  <a:tcPr/>
                </a:tc>
                <a:tc>
                  <a:txBody>
                    <a:bodyPr/>
                    <a:lstStyle/>
                    <a:p>
                      <a:pPr algn="ctr"/>
                      <a:endParaRPr lang="en-GB" dirty="0"/>
                    </a:p>
                  </a:txBody>
                  <a:tcPr/>
                </a:tc>
                <a:tc>
                  <a:txBody>
                    <a:bodyPr/>
                    <a:lstStyle/>
                    <a:p>
                      <a:r>
                        <a:rPr lang="en-GB" dirty="0" smtClean="0"/>
                        <a:t>50,000</a:t>
                      </a:r>
                      <a:endParaRPr lang="en-GB" dirty="0"/>
                    </a:p>
                  </a:txBody>
                  <a:tcPr/>
                </a:tc>
                <a:extLst>
                  <a:ext uri="{0D108BD9-81ED-4DB2-BD59-A6C34878D82A}">
                    <a16:rowId xmlns:a16="http://schemas.microsoft.com/office/drawing/2014/main" val="1990247960"/>
                  </a:ext>
                </a:extLst>
              </a:tr>
              <a:tr h="370840">
                <a:tc rowSpan="2">
                  <a:txBody>
                    <a:bodyPr/>
                    <a:lstStyle/>
                    <a:p>
                      <a:r>
                        <a:rPr lang="en-US" dirty="0" smtClean="0"/>
                        <a:t>lands, watershed, coastal zone, dams</a:t>
                      </a:r>
                      <a:endParaRPr lang="en-GB" dirty="0"/>
                    </a:p>
                  </a:txBody>
                  <a:tcPr/>
                </a:tc>
                <a:tc>
                  <a:txBody>
                    <a:bodyPr/>
                    <a:lstStyle/>
                    <a:p>
                      <a:r>
                        <a:rPr lang="en-GB" dirty="0" smtClean="0"/>
                        <a:t>Individual</a:t>
                      </a:r>
                      <a:endParaRPr lang="en-GB" dirty="0"/>
                    </a:p>
                  </a:txBody>
                  <a:tcPr/>
                </a:tc>
                <a:tc>
                  <a:txBody>
                    <a:bodyPr/>
                    <a:lstStyle/>
                    <a:p>
                      <a:r>
                        <a:rPr lang="en-GB" dirty="0" smtClean="0"/>
                        <a:t>200,000</a:t>
                      </a:r>
                      <a:endParaRPr lang="en-GB" dirty="0"/>
                    </a:p>
                  </a:txBody>
                  <a:tcPr/>
                </a:tc>
                <a:tc>
                  <a:txBody>
                    <a:bodyPr/>
                    <a:lstStyle/>
                    <a:p>
                      <a:pPr algn="ctr"/>
                      <a:r>
                        <a:rPr lang="en-GB" dirty="0" smtClean="0"/>
                        <a:t>1</a:t>
                      </a:r>
                      <a:endParaRPr lang="en-GB" dirty="0"/>
                    </a:p>
                  </a:txBody>
                  <a:tcPr/>
                </a:tc>
                <a:tc>
                  <a:txBody>
                    <a:bodyPr/>
                    <a:lstStyle/>
                    <a:p>
                      <a:r>
                        <a:rPr lang="en-GB" dirty="0" smtClean="0"/>
                        <a:t>10,000</a:t>
                      </a:r>
                      <a:endParaRPr lang="en-GB" dirty="0"/>
                    </a:p>
                  </a:txBody>
                  <a:tcPr/>
                </a:tc>
                <a:extLst>
                  <a:ext uri="{0D108BD9-81ED-4DB2-BD59-A6C34878D82A}">
                    <a16:rowId xmlns:a16="http://schemas.microsoft.com/office/drawing/2014/main" val="1382237111"/>
                  </a:ext>
                </a:extLst>
              </a:tr>
              <a:tr h="370840">
                <a:tc vMerge="1">
                  <a:txBody>
                    <a:bodyPr/>
                    <a:lstStyle/>
                    <a:p>
                      <a:endParaRPr lang="en-GB" dirty="0"/>
                    </a:p>
                  </a:txBody>
                  <a:tcPr/>
                </a:tc>
                <a:tc>
                  <a:txBody>
                    <a:bodyPr/>
                    <a:lstStyle/>
                    <a:p>
                      <a:r>
                        <a:rPr lang="en-GB" dirty="0" smtClean="0"/>
                        <a:t>Corporate body</a:t>
                      </a:r>
                      <a:endParaRPr lang="en-GB" dirty="0"/>
                    </a:p>
                  </a:txBody>
                  <a:tcPr/>
                </a:tc>
                <a:tc>
                  <a:txBody>
                    <a:bodyPr/>
                    <a:lstStyle/>
                    <a:p>
                      <a:r>
                        <a:rPr lang="en-GB" dirty="0" smtClean="0"/>
                        <a:t>1,000,000</a:t>
                      </a:r>
                      <a:endParaRPr lang="en-GB" dirty="0"/>
                    </a:p>
                  </a:txBody>
                  <a:tcPr/>
                </a:tc>
                <a:tc>
                  <a:txBody>
                    <a:bodyPr/>
                    <a:lstStyle/>
                    <a:p>
                      <a:pPr algn="ctr"/>
                      <a:endParaRPr lang="en-GB" dirty="0"/>
                    </a:p>
                  </a:txBody>
                  <a:tcPr/>
                </a:tc>
                <a:tc>
                  <a:txBody>
                    <a:bodyPr/>
                    <a:lstStyle/>
                    <a:p>
                      <a:r>
                        <a:rPr lang="en-GB" dirty="0" smtClean="0"/>
                        <a:t>50,000</a:t>
                      </a:r>
                      <a:endParaRPr lang="en-GB" dirty="0"/>
                    </a:p>
                  </a:txBody>
                  <a:tcPr/>
                </a:tc>
                <a:extLst>
                  <a:ext uri="{0D108BD9-81ED-4DB2-BD59-A6C34878D82A}">
                    <a16:rowId xmlns:a16="http://schemas.microsoft.com/office/drawing/2014/main" val="1340135092"/>
                  </a:ext>
                </a:extLst>
              </a:tr>
              <a:tr h="380351">
                <a:tc rowSpan="2">
                  <a:txBody>
                    <a:bodyPr/>
                    <a:lstStyle/>
                    <a:p>
                      <a:r>
                        <a:rPr lang="en-GB" dirty="0" smtClean="0"/>
                        <a:t>Hazardous substances</a:t>
                      </a:r>
                      <a:endParaRPr lang="en-GB" dirty="0"/>
                    </a:p>
                  </a:txBody>
                  <a:tcPr/>
                </a:tc>
                <a:tc>
                  <a:txBody>
                    <a:bodyPr/>
                    <a:lstStyle/>
                    <a:p>
                      <a:r>
                        <a:rPr lang="en-GB" dirty="0" smtClean="0"/>
                        <a:t>Individual</a:t>
                      </a:r>
                      <a:endParaRPr lang="en-GB" dirty="0"/>
                    </a:p>
                  </a:txBody>
                  <a:tcPr/>
                </a:tc>
                <a:tc>
                  <a:txBody>
                    <a:bodyPr/>
                    <a:lstStyle/>
                    <a:p>
                      <a:r>
                        <a:rPr lang="en-GB" dirty="0" smtClean="0"/>
                        <a:t>1,000,000</a:t>
                      </a:r>
                      <a:endParaRPr lang="en-GB" dirty="0"/>
                    </a:p>
                  </a:txBody>
                  <a:tcPr/>
                </a:tc>
                <a:tc>
                  <a:txBody>
                    <a:bodyPr/>
                    <a:lstStyle/>
                    <a:p>
                      <a:pPr algn="ctr"/>
                      <a:r>
                        <a:rPr lang="en-GB" dirty="0" smtClean="0"/>
                        <a:t>5</a:t>
                      </a:r>
                      <a:endParaRPr lang="en-GB" dirty="0"/>
                    </a:p>
                  </a:txBody>
                  <a:tcPr/>
                </a:tc>
                <a:tc>
                  <a:txBody>
                    <a:bodyPr/>
                    <a:lstStyle/>
                    <a:p>
                      <a:endParaRPr lang="en-GB" dirty="0"/>
                    </a:p>
                  </a:txBody>
                  <a:tcPr/>
                </a:tc>
                <a:extLst>
                  <a:ext uri="{0D108BD9-81ED-4DB2-BD59-A6C34878D82A}">
                    <a16:rowId xmlns:a16="http://schemas.microsoft.com/office/drawing/2014/main" val="486025356"/>
                  </a:ext>
                </a:extLst>
              </a:tr>
              <a:tr h="370840">
                <a:tc vMerge="1">
                  <a:txBody>
                    <a:bodyPr/>
                    <a:lstStyle/>
                    <a:p>
                      <a:endParaRPr lang="en-GB" dirty="0"/>
                    </a:p>
                  </a:txBody>
                  <a:tcPr/>
                </a:tc>
                <a:tc>
                  <a:txBody>
                    <a:bodyPr/>
                    <a:lstStyle/>
                    <a:p>
                      <a:r>
                        <a:rPr lang="en-GB" dirty="0" smtClean="0"/>
                        <a:t>Corporate body</a:t>
                      </a:r>
                      <a:endParaRPr lang="en-GB" dirty="0"/>
                    </a:p>
                  </a:txBody>
                  <a:tcPr/>
                </a:tc>
                <a:tc>
                  <a:txBody>
                    <a:bodyPr/>
                    <a:lstStyle/>
                    <a:p>
                      <a:r>
                        <a:rPr lang="en-GB" dirty="0" smtClean="0"/>
                        <a:t>1,000,000</a:t>
                      </a:r>
                      <a:endParaRPr lang="en-GB" dirty="0"/>
                    </a:p>
                  </a:txBody>
                  <a:tcPr/>
                </a:tc>
                <a:tc>
                  <a:txBody>
                    <a:bodyPr/>
                    <a:lstStyle/>
                    <a:p>
                      <a:pPr algn="ctr"/>
                      <a:endParaRPr lang="en-GB" dirty="0"/>
                    </a:p>
                  </a:txBody>
                  <a:tcPr/>
                </a:tc>
                <a:tc>
                  <a:txBody>
                    <a:bodyPr/>
                    <a:lstStyle/>
                    <a:p>
                      <a:r>
                        <a:rPr lang="en-GB" dirty="0" smtClean="0"/>
                        <a:t>50,000</a:t>
                      </a:r>
                      <a:endParaRPr lang="en-GB" dirty="0"/>
                    </a:p>
                  </a:txBody>
                  <a:tcPr/>
                </a:tc>
                <a:extLst>
                  <a:ext uri="{0D108BD9-81ED-4DB2-BD59-A6C34878D82A}">
                    <a16:rowId xmlns:a16="http://schemas.microsoft.com/office/drawing/2014/main" val="1597107043"/>
                  </a:ext>
                </a:extLst>
              </a:tr>
            </a:tbl>
          </a:graphicData>
        </a:graphic>
      </p:graphicFrame>
      <p:sp>
        <p:nvSpPr>
          <p:cNvPr id="7" name="Rectangle 6"/>
          <p:cNvSpPr/>
          <p:nvPr/>
        </p:nvSpPr>
        <p:spPr>
          <a:xfrm>
            <a:off x="1110230" y="1122782"/>
            <a:ext cx="1766830" cy="369332"/>
          </a:xfrm>
          <a:prstGeom prst="rect">
            <a:avLst/>
          </a:prstGeom>
        </p:spPr>
        <p:txBody>
          <a:bodyPr wrap="none">
            <a:spAutoFit/>
          </a:bodyPr>
          <a:lstStyle/>
          <a:p>
            <a:r>
              <a:rPr lang="en-US" dirty="0" smtClean="0">
                <a:latin typeface="Candara" panose="020E0502030303020204" pitchFamily="34" charset="0"/>
                <a:cs typeface="Times New Roman" panose="02020603050405020304" pitchFamily="18" charset="0"/>
              </a:rPr>
              <a:t>Other standards</a:t>
            </a:r>
            <a:endParaRPr lang="en-GB" dirty="0"/>
          </a:p>
        </p:txBody>
      </p:sp>
      <p:sp>
        <p:nvSpPr>
          <p:cNvPr id="11" name="Title 1"/>
          <p:cNvSpPr>
            <a:spLocks noGrp="1"/>
          </p:cNvSpPr>
          <p:nvPr>
            <p:ph type="title"/>
          </p:nvPr>
        </p:nvSpPr>
        <p:spPr>
          <a:xfrm>
            <a:off x="770021" y="3723"/>
            <a:ext cx="10515600" cy="876821"/>
          </a:xfrm>
        </p:spPr>
        <p:txBody>
          <a:bodyPr>
            <a:normAutofit/>
          </a:bodyPr>
          <a:lstStyle/>
          <a:p>
            <a:r>
              <a:rPr lang="en-GB" sz="3000" b="1" dirty="0" smtClean="0">
                <a:latin typeface="Candara" panose="020E0502030303020204" pitchFamily="34" charset="0"/>
              </a:rPr>
              <a:t>Some penalties under The </a:t>
            </a:r>
            <a:r>
              <a:rPr lang="en-GB" sz="3000" b="1" dirty="0" err="1" smtClean="0">
                <a:latin typeface="Candara" panose="020E0502030303020204" pitchFamily="34" charset="0"/>
              </a:rPr>
              <a:t>nesrea</a:t>
            </a:r>
            <a:r>
              <a:rPr lang="en-GB" sz="3000" b="1" dirty="0" smtClean="0">
                <a:latin typeface="Candara" panose="020E0502030303020204" pitchFamily="34" charset="0"/>
              </a:rPr>
              <a:t> act, 2007</a:t>
            </a:r>
            <a:endParaRPr lang="en-GB" sz="3000" b="1" dirty="0">
              <a:latin typeface="Candara" panose="020E0502030303020204" pitchFamily="34" charset="0"/>
            </a:endParaRPr>
          </a:p>
        </p:txBody>
      </p:sp>
    </p:spTree>
    <p:extLst>
      <p:ext uri="{BB962C8B-B14F-4D97-AF65-F5344CB8AC3E}">
        <p14:creationId xmlns:p14="http://schemas.microsoft.com/office/powerpoint/2010/main" val="1369826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228600" y="1225123"/>
            <a:ext cx="11598442" cy="4984608"/>
          </a:xfrm>
        </p:spPr>
        <p:txBody>
          <a:bodyPr>
            <a:noAutofit/>
          </a:bodyPr>
          <a:lstStyle/>
          <a:p>
            <a:pPr marL="457200" indent="0" algn="just">
              <a:buNone/>
            </a:pPr>
            <a:r>
              <a:rPr lang="en-US" sz="2400" cap="none" dirty="0" smtClean="0">
                <a:latin typeface="Candara" panose="020E0502030303020204" pitchFamily="34" charset="0"/>
                <a:cs typeface="Times New Roman" panose="02020603050405020304" pitchFamily="18" charset="0"/>
              </a:rPr>
              <a:t>Obstruction of function</a:t>
            </a:r>
          </a:p>
          <a:p>
            <a:pPr marL="457200" indent="0" algn="just">
              <a:buNone/>
            </a:pPr>
            <a:endParaRPr lang="en-US" sz="2400" i="1" cap="none" dirty="0">
              <a:latin typeface="Candara" panose="020E0502030303020204" pitchFamily="34" charset="0"/>
              <a:cs typeface="Times New Roman" panose="02020603050405020304" pitchFamily="18" charset="0"/>
            </a:endParaRPr>
          </a:p>
          <a:p>
            <a:pPr marL="457200" indent="0" algn="just">
              <a:buNone/>
            </a:pPr>
            <a:r>
              <a:rPr lang="en-US" sz="2400" i="1" cap="none" dirty="0">
                <a:latin typeface="Candara" panose="020E0502030303020204" pitchFamily="34" charset="0"/>
                <a:cs typeface="Times New Roman" panose="02020603050405020304" pitchFamily="18" charset="0"/>
              </a:rPr>
              <a:t>“A person who obstructs an officer of the Agency in the performance of his </a:t>
            </a:r>
            <a:r>
              <a:rPr lang="en-US" sz="2400" i="1" cap="none" dirty="0" smtClean="0">
                <a:latin typeface="Candara" panose="020E0502030303020204" pitchFamily="34" charset="0"/>
                <a:cs typeface="Times New Roman" panose="02020603050405020304" pitchFamily="18" charset="0"/>
              </a:rPr>
              <a:t>duties under </a:t>
            </a:r>
            <a:r>
              <a:rPr lang="en-US" sz="2400" i="1" cap="none" dirty="0">
                <a:latin typeface="Candara" panose="020E0502030303020204" pitchFamily="34" charset="0"/>
                <a:cs typeface="Times New Roman" panose="02020603050405020304" pitchFamily="18" charset="0"/>
              </a:rPr>
              <a:t>section 3 of this Act commits an offence and is liable on conviction to a fine of not less </a:t>
            </a:r>
            <a:r>
              <a:rPr lang="en-US" sz="2400" i="1" cap="none" dirty="0" smtClean="0">
                <a:latin typeface="Candara" panose="020E0502030303020204" pitchFamily="34" charset="0"/>
                <a:cs typeface="Times New Roman" panose="02020603050405020304" pitchFamily="18" charset="0"/>
              </a:rPr>
              <a:t>than </a:t>
            </a:r>
            <a:r>
              <a:rPr lang="en-US" sz="2400" i="1" cap="none" dirty="0" smtClean="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N200,000</a:t>
            </a:r>
            <a:r>
              <a:rPr lang="en-US" sz="2400" i="1" cap="none" dirty="0" smtClean="0">
                <a:latin typeface="Candara" panose="020E0502030303020204" pitchFamily="34" charset="0"/>
                <a:cs typeface="Times New Roman" panose="02020603050405020304" pitchFamily="18" charset="0"/>
              </a:rPr>
              <a:t> </a:t>
            </a:r>
            <a:r>
              <a:rPr lang="en-US" sz="2400" i="1" cap="none" dirty="0">
                <a:latin typeface="Candara" panose="020E0502030303020204" pitchFamily="34" charset="0"/>
                <a:cs typeface="Times New Roman" panose="02020603050405020304" pitchFamily="18" charset="0"/>
              </a:rPr>
              <a:t>for an </a:t>
            </a:r>
            <a:r>
              <a:rPr lang="en-US" sz="2400" i="1" cap="none" dirty="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individual</a:t>
            </a:r>
            <a:r>
              <a:rPr lang="en-US" sz="2400" i="1" cap="none" dirty="0">
                <a:latin typeface="Candara" panose="020E0502030303020204" pitchFamily="34" charset="0"/>
                <a:cs typeface="Times New Roman" panose="02020603050405020304" pitchFamily="18" charset="0"/>
              </a:rPr>
              <a:t> or to imprisonment for a term not exceeding </a:t>
            </a:r>
            <a:r>
              <a:rPr lang="en-US" sz="2400" i="1" cap="none" dirty="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one year</a:t>
            </a:r>
            <a:r>
              <a:rPr lang="en-US" sz="2400" i="1" cap="none" dirty="0">
                <a:latin typeface="Candara" panose="020E0502030303020204" pitchFamily="34" charset="0"/>
                <a:cs typeface="Times New Roman" panose="02020603050405020304" pitchFamily="18" charset="0"/>
              </a:rPr>
              <a:t> or to both </a:t>
            </a:r>
            <a:r>
              <a:rPr lang="en-US" sz="2400" i="1" cap="none" dirty="0" smtClean="0">
                <a:latin typeface="Candara" panose="020E0502030303020204" pitchFamily="34" charset="0"/>
                <a:cs typeface="Times New Roman" panose="02020603050405020304" pitchFamily="18" charset="0"/>
              </a:rPr>
              <a:t>such fine </a:t>
            </a:r>
            <a:r>
              <a:rPr lang="en-US" sz="2400" i="1" cap="none" dirty="0">
                <a:latin typeface="Candara" panose="020E0502030303020204" pitchFamily="34" charset="0"/>
                <a:cs typeface="Times New Roman" panose="02020603050405020304" pitchFamily="18" charset="0"/>
              </a:rPr>
              <a:t>and imprisonment, and an additional fine of </a:t>
            </a:r>
            <a:r>
              <a:rPr lang="en-US" sz="2400" i="1" cap="none" dirty="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N20,000</a:t>
            </a:r>
            <a:r>
              <a:rPr lang="en-US" sz="2400" i="1" cap="none" dirty="0">
                <a:latin typeface="Candara" panose="020E0502030303020204" pitchFamily="34" charset="0"/>
                <a:cs typeface="Times New Roman" panose="02020603050405020304" pitchFamily="18" charset="0"/>
              </a:rPr>
              <a:t> for each day the offence subsist and in </a:t>
            </a:r>
            <a:r>
              <a:rPr lang="en-US" sz="2400" i="1" cap="none" dirty="0" smtClean="0">
                <a:latin typeface="Candara" panose="020E0502030303020204" pitchFamily="34" charset="0"/>
                <a:cs typeface="Times New Roman" panose="02020603050405020304" pitchFamily="18" charset="0"/>
              </a:rPr>
              <a:t>the case </a:t>
            </a:r>
            <a:r>
              <a:rPr lang="en-US" sz="2400" i="1" cap="none" dirty="0">
                <a:latin typeface="Candara" panose="020E0502030303020204" pitchFamily="34" charset="0"/>
                <a:cs typeface="Times New Roman" panose="02020603050405020304" pitchFamily="18" charset="0"/>
              </a:rPr>
              <a:t>of a </a:t>
            </a:r>
            <a:r>
              <a:rPr lang="en-US" sz="2400" i="1" cap="none" dirty="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body corporate</a:t>
            </a:r>
            <a:r>
              <a:rPr lang="en-US" sz="2400" i="1" cap="none" dirty="0">
                <a:latin typeface="Candara" panose="020E0502030303020204" pitchFamily="34" charset="0"/>
                <a:cs typeface="Times New Roman" panose="02020603050405020304" pitchFamily="18" charset="0"/>
              </a:rPr>
              <a:t>, it shall be liable for a fine of </a:t>
            </a:r>
            <a:r>
              <a:rPr lang="en-US" sz="2400" i="1" cap="none" dirty="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N2,000,000</a:t>
            </a:r>
            <a:r>
              <a:rPr lang="en-US" sz="2400" i="1" cap="none" dirty="0">
                <a:latin typeface="Candara" panose="020E0502030303020204" pitchFamily="34" charset="0"/>
                <a:cs typeface="Times New Roman" panose="02020603050405020304" pitchFamily="18" charset="0"/>
              </a:rPr>
              <a:t>, on conviction and an </a:t>
            </a:r>
            <a:r>
              <a:rPr lang="en-US" sz="2400" i="1" cap="none" dirty="0" smtClean="0">
                <a:latin typeface="Candara" panose="020E0502030303020204" pitchFamily="34" charset="0"/>
                <a:cs typeface="Times New Roman" panose="02020603050405020304" pitchFamily="18" charset="0"/>
              </a:rPr>
              <a:t>additional fine </a:t>
            </a:r>
            <a:r>
              <a:rPr lang="en-US" sz="2400" i="1" cap="none" dirty="0">
                <a:latin typeface="Candara" panose="020E0502030303020204" pitchFamily="34" charset="0"/>
                <a:cs typeface="Times New Roman" panose="02020603050405020304" pitchFamily="18" charset="0"/>
              </a:rPr>
              <a:t>of N200,000 for everyday the offence subsist.”.</a:t>
            </a:r>
            <a:endParaRPr lang="en-US" sz="2400" i="1" cap="none" dirty="0" smtClean="0">
              <a:latin typeface="Candara" panose="020E0502030303020204" pitchFamily="34" charset="0"/>
              <a:cs typeface="Times New Roman" panose="02020603050405020304" pitchFamily="18" charset="0"/>
            </a:endParaRPr>
          </a:p>
          <a:p>
            <a:pPr marL="0" indent="0" algn="just">
              <a:buNone/>
            </a:pPr>
            <a:endParaRPr lang="en-US" sz="2400" cap="none" dirty="0">
              <a:latin typeface="Candara" panose="020E0502030303020204" pitchFamily="34" charset="0"/>
              <a:cs typeface="Times New Roman" panose="02020603050405020304" pitchFamily="18" charset="0"/>
            </a:endParaRPr>
          </a:p>
          <a:p>
            <a:pPr marL="0" indent="0" algn="just">
              <a:buNone/>
            </a:pPr>
            <a:endParaRPr lang="en-US" sz="2400" cap="none" dirty="0" smtClean="0">
              <a:latin typeface="Candara" panose="020E0502030303020204" pitchFamily="34" charset="0"/>
              <a:cs typeface="Times New Roman" panose="02020603050405020304" pitchFamily="18" charset="0"/>
            </a:endParaRPr>
          </a:p>
          <a:p>
            <a:pPr marL="0" indent="0" algn="just">
              <a:buNone/>
            </a:pPr>
            <a:endParaRPr lang="en-US" sz="2400" cap="none" dirty="0">
              <a:latin typeface="Candara" panose="020E050203030302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2353519" y="6492875"/>
            <a:ext cx="5302876" cy="365125"/>
          </a:xfrm>
        </p:spPr>
        <p:txBody>
          <a:bodyPr/>
          <a:lstStyle/>
          <a:p>
            <a:r>
              <a:rPr lang="en-US" dirty="0">
                <a:solidFill>
                  <a:schemeClr val="accent5">
                    <a:lumMod val="50000"/>
                  </a:schemeClr>
                </a:solidFill>
              </a:rPr>
              <a:t>The National Environmental Standards and Regulations Enforcement Agency Act 2007 (NESREA Act)</a:t>
            </a:r>
            <a:endParaRPr lang="en-GB" dirty="0">
              <a:solidFill>
                <a:schemeClr val="accent5">
                  <a:lumMod val="50000"/>
                </a:schemeClr>
              </a:solidFill>
            </a:endParaRPr>
          </a:p>
        </p:txBody>
      </p:sp>
      <p:sp>
        <p:nvSpPr>
          <p:cNvPr id="5" name="Slide Number Placeholder 4"/>
          <p:cNvSpPr>
            <a:spLocks noGrp="1"/>
          </p:cNvSpPr>
          <p:nvPr>
            <p:ph type="sldNum" sz="quarter" idx="12"/>
          </p:nvPr>
        </p:nvSpPr>
        <p:spPr>
          <a:xfrm>
            <a:off x="10521406" y="6248877"/>
            <a:ext cx="764215" cy="365125"/>
          </a:xfrm>
        </p:spPr>
        <p:txBody>
          <a:bodyPr/>
          <a:lstStyle/>
          <a:p>
            <a:fld id="{F212A87D-C88D-4F72-8ED3-065B40688CD2}" type="slidenum">
              <a:rPr lang="en-GB" smtClean="0"/>
              <a:t>14</a:t>
            </a:fld>
            <a:endParaRPr lang="en-GB" dirty="0"/>
          </a:p>
        </p:txBody>
      </p:sp>
      <p:sp>
        <p:nvSpPr>
          <p:cNvPr id="7" name="Title 1"/>
          <p:cNvSpPr txBox="1">
            <a:spLocks/>
          </p:cNvSpPr>
          <p:nvPr/>
        </p:nvSpPr>
        <p:spPr>
          <a:xfrm>
            <a:off x="770021" y="3723"/>
            <a:ext cx="10515600" cy="87682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r>
              <a:rPr lang="en-GB" sz="3000" b="1" smtClean="0">
                <a:latin typeface="Candara" panose="020E0502030303020204" pitchFamily="34" charset="0"/>
              </a:rPr>
              <a:t>Some penalties under The nesrea act, 2007</a:t>
            </a:r>
            <a:endParaRPr lang="en-GB" sz="3000" b="1" dirty="0">
              <a:latin typeface="Candara" panose="020E0502030303020204" pitchFamily="34" charset="0"/>
            </a:endParaRPr>
          </a:p>
        </p:txBody>
      </p:sp>
    </p:spTree>
    <p:extLst>
      <p:ext uri="{BB962C8B-B14F-4D97-AF65-F5344CB8AC3E}">
        <p14:creationId xmlns:p14="http://schemas.microsoft.com/office/powerpoint/2010/main" val="10962359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1683"/>
            <a:ext cx="10515600" cy="876821"/>
          </a:xfrm>
        </p:spPr>
        <p:txBody>
          <a:bodyPr>
            <a:normAutofit/>
          </a:bodyPr>
          <a:lstStyle/>
          <a:p>
            <a:r>
              <a:rPr lang="en-GB" sz="3000" b="1" dirty="0" smtClean="0">
                <a:latin typeface="Candara" panose="020E0502030303020204" pitchFamily="34" charset="0"/>
              </a:rPr>
              <a:t>Regulations developed by </a:t>
            </a:r>
            <a:r>
              <a:rPr lang="en-GB" sz="3000" b="1" dirty="0" err="1" smtClean="0">
                <a:latin typeface="Candara" panose="020E0502030303020204" pitchFamily="34" charset="0"/>
              </a:rPr>
              <a:t>nesrea</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838200" y="1225123"/>
            <a:ext cx="10515600" cy="4984608"/>
          </a:xfrm>
        </p:spPr>
        <p:txBody>
          <a:bodyPr>
            <a:noAutofit/>
          </a:bodyPr>
          <a:lstStyle/>
          <a:p>
            <a:pPr marL="0" indent="0" algn="just">
              <a:buNone/>
            </a:pPr>
            <a:r>
              <a:rPr lang="en-US" sz="2400" cap="none" dirty="0" smtClean="0">
                <a:latin typeface="Candara" panose="020E0502030303020204" pitchFamily="34" charset="0"/>
                <a:ea typeface="Calibri" panose="020F0502020204030204" pitchFamily="34" charset="0"/>
                <a:cs typeface="Times New Roman" panose="02020603050405020304" pitchFamily="18" charset="0"/>
              </a:rPr>
              <a:t>According to a statement on NESREA website,</a:t>
            </a:r>
          </a:p>
          <a:p>
            <a:pPr marL="0" indent="0" algn="just">
              <a:buNone/>
            </a:pPr>
            <a:r>
              <a:rPr lang="en-US" sz="2400" cap="none" dirty="0">
                <a:latin typeface="Candara" panose="020E0502030303020204" pitchFamily="34" charset="0"/>
                <a:ea typeface="Calibri" panose="020F0502020204030204" pitchFamily="34" charset="0"/>
                <a:cs typeface="Times New Roman" panose="02020603050405020304" pitchFamily="18" charset="0"/>
              </a:rPr>
              <a:t>Inappropriate and inadequate regulations for the protection of our environment constitute a major challenge to socio-economic development. The Federal Government through NESREA has developed </a:t>
            </a:r>
            <a:r>
              <a:rPr lang="en-US" sz="2400" b="1" cap="none" dirty="0" smtClean="0">
                <a:solidFill>
                  <a:srgbClr val="FF0000"/>
                </a:solidFill>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rPr>
              <a:t>Thirty </a:t>
            </a:r>
            <a:r>
              <a:rPr lang="en-US" sz="2400" b="1" cap="none" dirty="0">
                <a:solidFill>
                  <a:srgbClr val="FF0000"/>
                </a:solidFill>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rPr>
              <a:t>Three (33) Environmental Regulations</a:t>
            </a:r>
            <a:r>
              <a:rPr lang="en-US" sz="2400" cap="none" dirty="0">
                <a:latin typeface="Candara" panose="020E0502030303020204" pitchFamily="34" charset="0"/>
                <a:ea typeface="Calibri" panose="020F0502020204030204" pitchFamily="34" charset="0"/>
                <a:cs typeface="Times New Roman" panose="02020603050405020304" pitchFamily="18" charset="0"/>
              </a:rPr>
              <a:t> which have been published in the Federal Republic of Nigeria Official Gazette and are now in force</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a:t>
            </a:r>
          </a:p>
          <a:p>
            <a:pPr marL="0" indent="0" algn="just">
              <a:buNone/>
            </a:pPr>
            <a:endParaRPr lang="en-US" sz="2400" cap="none" dirty="0" smtClean="0">
              <a:latin typeface="Candara" panose="020E0502030303020204" pitchFamily="34" charset="0"/>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2353519" y="6492875"/>
            <a:ext cx="5302876" cy="365125"/>
          </a:xfrm>
        </p:spPr>
        <p:txBody>
          <a:bodyPr/>
          <a:lstStyle/>
          <a:p>
            <a:r>
              <a:rPr lang="en-US" dirty="0">
                <a:solidFill>
                  <a:schemeClr val="accent5">
                    <a:lumMod val="50000"/>
                  </a:schemeClr>
                </a:solidFill>
              </a:rPr>
              <a:t>The National Environmental Standards and Regulations Enforcement Agency Act 2007 (NESREA Act)</a:t>
            </a:r>
            <a:endParaRPr lang="en-GB" dirty="0">
              <a:solidFill>
                <a:schemeClr val="accent5">
                  <a:lumMod val="50000"/>
                </a:schemeClr>
              </a:solidFill>
            </a:endParaRPr>
          </a:p>
        </p:txBody>
      </p:sp>
      <p:sp>
        <p:nvSpPr>
          <p:cNvPr id="5" name="Slide Number Placeholder 4"/>
          <p:cNvSpPr>
            <a:spLocks noGrp="1"/>
          </p:cNvSpPr>
          <p:nvPr>
            <p:ph type="sldNum" sz="quarter" idx="12"/>
          </p:nvPr>
        </p:nvSpPr>
        <p:spPr/>
        <p:txBody>
          <a:bodyPr/>
          <a:lstStyle/>
          <a:p>
            <a:fld id="{F212A87D-C88D-4F72-8ED3-065B40688CD2}" type="slidenum">
              <a:rPr lang="en-GB" smtClean="0"/>
              <a:t>15</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142248423"/>
              </p:ext>
            </p:extLst>
          </p:nvPr>
        </p:nvGraphicFramePr>
        <p:xfrm>
          <a:off x="838200" y="4308826"/>
          <a:ext cx="9751552" cy="1280160"/>
        </p:xfrm>
        <a:graphic>
          <a:graphicData uri="http://schemas.openxmlformats.org/drawingml/2006/table">
            <a:tbl>
              <a:tblPr firstRow="1" bandRow="1">
                <a:tableStyleId>{5C22544A-7EE6-4342-B048-85BDC9FD1C3A}</a:tableStyleId>
              </a:tblPr>
              <a:tblGrid>
                <a:gridCol w="2925010">
                  <a:extLst>
                    <a:ext uri="{9D8B030D-6E8A-4147-A177-3AD203B41FA5}">
                      <a16:colId xmlns:a16="http://schemas.microsoft.com/office/drawing/2014/main" val="657116733"/>
                    </a:ext>
                  </a:extLst>
                </a:gridCol>
                <a:gridCol w="1900990">
                  <a:extLst>
                    <a:ext uri="{9D8B030D-6E8A-4147-A177-3AD203B41FA5}">
                      <a16:colId xmlns:a16="http://schemas.microsoft.com/office/drawing/2014/main" val="1680806405"/>
                    </a:ext>
                  </a:extLst>
                </a:gridCol>
                <a:gridCol w="1900989">
                  <a:extLst>
                    <a:ext uri="{9D8B030D-6E8A-4147-A177-3AD203B41FA5}">
                      <a16:colId xmlns:a16="http://schemas.microsoft.com/office/drawing/2014/main" val="2875534312"/>
                    </a:ext>
                  </a:extLst>
                </a:gridCol>
                <a:gridCol w="1540042">
                  <a:extLst>
                    <a:ext uri="{9D8B030D-6E8A-4147-A177-3AD203B41FA5}">
                      <a16:colId xmlns:a16="http://schemas.microsoft.com/office/drawing/2014/main" val="3823984455"/>
                    </a:ext>
                  </a:extLst>
                </a:gridCol>
                <a:gridCol w="1484521">
                  <a:extLst>
                    <a:ext uri="{9D8B030D-6E8A-4147-A177-3AD203B41FA5}">
                      <a16:colId xmlns:a16="http://schemas.microsoft.com/office/drawing/2014/main" val="3092577975"/>
                    </a:ext>
                  </a:extLst>
                </a:gridCol>
              </a:tblGrid>
              <a:tr h="370840">
                <a:tc>
                  <a:txBody>
                    <a:bodyPr/>
                    <a:lstStyle/>
                    <a:p>
                      <a:r>
                        <a:rPr lang="en-GB" sz="2400" dirty="0" smtClean="0"/>
                        <a:t>Year</a:t>
                      </a:r>
                      <a:endParaRPr lang="en-GB" sz="2400" dirty="0"/>
                    </a:p>
                  </a:txBody>
                  <a:tcPr>
                    <a:solidFill>
                      <a:schemeClr val="bg1">
                        <a:lumMod val="65000"/>
                      </a:schemeClr>
                    </a:solidFill>
                  </a:tcPr>
                </a:tc>
                <a:tc>
                  <a:txBody>
                    <a:bodyPr/>
                    <a:lstStyle/>
                    <a:p>
                      <a:pPr algn="ctr"/>
                      <a:r>
                        <a:rPr lang="en-GB" sz="2400" dirty="0" smtClean="0"/>
                        <a:t>2009</a:t>
                      </a:r>
                      <a:endParaRPr lang="en-GB" sz="2400" dirty="0"/>
                    </a:p>
                  </a:txBody>
                  <a:tcPr anchor="ctr">
                    <a:solidFill>
                      <a:schemeClr val="bg1">
                        <a:lumMod val="65000"/>
                      </a:schemeClr>
                    </a:solidFill>
                  </a:tcPr>
                </a:tc>
                <a:tc>
                  <a:txBody>
                    <a:bodyPr/>
                    <a:lstStyle/>
                    <a:p>
                      <a:pPr algn="ctr"/>
                      <a:r>
                        <a:rPr lang="en-GB" sz="2400" dirty="0" smtClean="0"/>
                        <a:t>2011</a:t>
                      </a:r>
                      <a:endParaRPr lang="en-GB" sz="2400" dirty="0"/>
                    </a:p>
                  </a:txBody>
                  <a:tcPr anchor="ctr">
                    <a:solidFill>
                      <a:schemeClr val="bg1">
                        <a:lumMod val="65000"/>
                      </a:schemeClr>
                    </a:solidFill>
                  </a:tcPr>
                </a:tc>
                <a:tc>
                  <a:txBody>
                    <a:bodyPr/>
                    <a:lstStyle/>
                    <a:p>
                      <a:pPr algn="ctr"/>
                      <a:r>
                        <a:rPr lang="en-GB" sz="2400" dirty="0" smtClean="0"/>
                        <a:t>2013</a:t>
                      </a:r>
                      <a:endParaRPr lang="en-GB" sz="2400" dirty="0"/>
                    </a:p>
                  </a:txBody>
                  <a:tcPr anchor="ctr">
                    <a:solidFill>
                      <a:schemeClr val="bg1">
                        <a:lumMod val="65000"/>
                      </a:schemeClr>
                    </a:solidFill>
                  </a:tcPr>
                </a:tc>
                <a:tc>
                  <a:txBody>
                    <a:bodyPr/>
                    <a:lstStyle/>
                    <a:p>
                      <a:pPr algn="ctr"/>
                      <a:r>
                        <a:rPr lang="en-GB" sz="2400" dirty="0" smtClean="0"/>
                        <a:t>2014</a:t>
                      </a:r>
                      <a:endParaRPr lang="en-GB" sz="2400" dirty="0"/>
                    </a:p>
                  </a:txBody>
                  <a:tcPr anchor="ctr">
                    <a:solidFill>
                      <a:schemeClr val="bg1">
                        <a:lumMod val="65000"/>
                      </a:schemeClr>
                    </a:solidFill>
                  </a:tcPr>
                </a:tc>
                <a:extLst>
                  <a:ext uri="{0D108BD9-81ED-4DB2-BD59-A6C34878D82A}">
                    <a16:rowId xmlns:a16="http://schemas.microsoft.com/office/drawing/2014/main" val="3712388897"/>
                  </a:ext>
                </a:extLst>
              </a:tr>
              <a:tr h="370840">
                <a:tc>
                  <a:txBody>
                    <a:bodyPr/>
                    <a:lstStyle/>
                    <a:p>
                      <a:r>
                        <a:rPr lang="en-GB" sz="2400" dirty="0" smtClean="0"/>
                        <a:t>No of Regulations developed</a:t>
                      </a:r>
                      <a:endParaRPr lang="en-GB" sz="2400" dirty="0"/>
                    </a:p>
                  </a:txBody>
                  <a:tcPr>
                    <a:noFill/>
                  </a:tcPr>
                </a:tc>
                <a:tc>
                  <a:txBody>
                    <a:bodyPr/>
                    <a:lstStyle/>
                    <a:p>
                      <a:pPr algn="ctr"/>
                      <a:r>
                        <a:rPr lang="en-GB" sz="2400" dirty="0" smtClean="0"/>
                        <a:t>11</a:t>
                      </a:r>
                      <a:endParaRPr lang="en-GB" sz="2400" dirty="0"/>
                    </a:p>
                  </a:txBody>
                  <a:tcPr anchor="ctr">
                    <a:noFill/>
                  </a:tcPr>
                </a:tc>
                <a:tc>
                  <a:txBody>
                    <a:bodyPr/>
                    <a:lstStyle/>
                    <a:p>
                      <a:pPr algn="ctr"/>
                      <a:r>
                        <a:rPr lang="en-GB" sz="2400" dirty="0" smtClean="0"/>
                        <a:t>13</a:t>
                      </a:r>
                      <a:endParaRPr lang="en-GB" sz="2400" dirty="0"/>
                    </a:p>
                  </a:txBody>
                  <a:tcPr anchor="ctr">
                    <a:noFill/>
                  </a:tcPr>
                </a:tc>
                <a:tc>
                  <a:txBody>
                    <a:bodyPr/>
                    <a:lstStyle/>
                    <a:p>
                      <a:pPr algn="ctr"/>
                      <a:r>
                        <a:rPr lang="en-GB" sz="2400" dirty="0" smtClean="0"/>
                        <a:t>4</a:t>
                      </a:r>
                      <a:endParaRPr lang="en-GB" sz="2400" dirty="0"/>
                    </a:p>
                  </a:txBody>
                  <a:tcPr anchor="ctr">
                    <a:noFill/>
                  </a:tcPr>
                </a:tc>
                <a:tc>
                  <a:txBody>
                    <a:bodyPr/>
                    <a:lstStyle/>
                    <a:p>
                      <a:pPr algn="ctr"/>
                      <a:r>
                        <a:rPr lang="en-GB" sz="2400" dirty="0" smtClean="0"/>
                        <a:t>5</a:t>
                      </a:r>
                      <a:endParaRPr lang="en-GB" sz="2400" dirty="0"/>
                    </a:p>
                  </a:txBody>
                  <a:tcPr anchor="ctr">
                    <a:noFill/>
                  </a:tcPr>
                </a:tc>
                <a:extLst>
                  <a:ext uri="{0D108BD9-81ED-4DB2-BD59-A6C34878D82A}">
                    <a16:rowId xmlns:a16="http://schemas.microsoft.com/office/drawing/2014/main" val="2477678054"/>
                  </a:ext>
                </a:extLst>
              </a:tr>
            </a:tbl>
          </a:graphicData>
        </a:graphic>
      </p:graphicFrame>
    </p:spTree>
    <p:extLst>
      <p:ext uri="{BB962C8B-B14F-4D97-AF65-F5344CB8AC3E}">
        <p14:creationId xmlns:p14="http://schemas.microsoft.com/office/powerpoint/2010/main" val="8373614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2353519" y="6492875"/>
            <a:ext cx="5302876" cy="365125"/>
          </a:xfrm>
        </p:spPr>
        <p:txBody>
          <a:bodyPr/>
          <a:lstStyle/>
          <a:p>
            <a:r>
              <a:rPr lang="en-US" dirty="0">
                <a:solidFill>
                  <a:schemeClr val="accent5">
                    <a:lumMod val="50000"/>
                  </a:schemeClr>
                </a:solidFill>
              </a:rPr>
              <a:t>The National Environmental Standards and Regulations Enforcement Agency Act 2007 (NESREA Act)</a:t>
            </a:r>
            <a:endParaRPr lang="en-GB" dirty="0">
              <a:solidFill>
                <a:schemeClr val="accent5">
                  <a:lumMod val="50000"/>
                </a:schemeClr>
              </a:solidFill>
            </a:endParaRPr>
          </a:p>
        </p:txBody>
      </p:sp>
      <p:sp>
        <p:nvSpPr>
          <p:cNvPr id="5" name="Slide Number Placeholder 4"/>
          <p:cNvSpPr>
            <a:spLocks noGrp="1"/>
          </p:cNvSpPr>
          <p:nvPr>
            <p:ph type="sldNum" sz="quarter" idx="12"/>
          </p:nvPr>
        </p:nvSpPr>
        <p:spPr/>
        <p:txBody>
          <a:bodyPr/>
          <a:lstStyle/>
          <a:p>
            <a:fld id="{F212A87D-C88D-4F72-8ED3-065B40688CD2}" type="slidenum">
              <a:rPr lang="en-GB" smtClean="0"/>
              <a:t>16</a:t>
            </a:fld>
            <a:endParaRPr lang="en-GB"/>
          </a:p>
        </p:txBody>
      </p:sp>
      <p:sp>
        <p:nvSpPr>
          <p:cNvPr id="8" name="Rectangle 7"/>
          <p:cNvSpPr/>
          <p:nvPr/>
        </p:nvSpPr>
        <p:spPr>
          <a:xfrm>
            <a:off x="237307" y="965864"/>
            <a:ext cx="6148844" cy="5909310"/>
          </a:xfrm>
          <a:prstGeom prst="rect">
            <a:avLst/>
          </a:prstGeom>
        </p:spPr>
        <p:txBody>
          <a:bodyPr wrap="square">
            <a:spAutoFit/>
          </a:bodyPr>
          <a:lstStyle/>
          <a:p>
            <a:pPr algn="just"/>
            <a:r>
              <a:rPr lang="en-US" b="1" dirty="0" smtClean="0"/>
              <a:t>National Environmental </a:t>
            </a:r>
            <a:r>
              <a:rPr lang="en-US" b="1" dirty="0"/>
              <a:t>(Surface and Groundwater Quality Control) Regulations, S. I. No. 22, </a:t>
            </a:r>
            <a:r>
              <a:rPr lang="en-US" b="1" dirty="0" smtClean="0"/>
              <a:t>2011</a:t>
            </a:r>
          </a:p>
          <a:p>
            <a:pPr algn="just"/>
            <a:r>
              <a:rPr lang="en-US" dirty="0" smtClean="0"/>
              <a:t>The </a:t>
            </a:r>
            <a:r>
              <a:rPr lang="en-US" dirty="0"/>
              <a:t>purpose of this Regulation is to restore, enhance and preserve the physical, chemical and biological integrity of the nation’s surface waters, and to maintain existing water uses. </a:t>
            </a:r>
            <a:endParaRPr lang="en-US" dirty="0" smtClean="0"/>
          </a:p>
          <a:p>
            <a:pPr algn="just"/>
            <a:endParaRPr lang="en-US" dirty="0"/>
          </a:p>
          <a:p>
            <a:pPr algn="just"/>
            <a:r>
              <a:rPr lang="en-GB" dirty="0" smtClean="0"/>
              <a:t>It has the following 5 parts</a:t>
            </a:r>
          </a:p>
          <a:p>
            <a:pPr algn="just"/>
            <a:r>
              <a:rPr lang="en-GB" dirty="0" smtClean="0"/>
              <a:t>PART A – Surface Water Quality Control</a:t>
            </a:r>
          </a:p>
          <a:p>
            <a:pPr algn="just"/>
            <a:r>
              <a:rPr lang="en-GB" dirty="0"/>
              <a:t>PART </a:t>
            </a:r>
            <a:r>
              <a:rPr lang="en-GB" dirty="0" smtClean="0"/>
              <a:t>B </a:t>
            </a:r>
            <a:r>
              <a:rPr lang="en-GB" dirty="0"/>
              <a:t>– </a:t>
            </a:r>
            <a:r>
              <a:rPr lang="en-GB" dirty="0" smtClean="0"/>
              <a:t>Groundwater </a:t>
            </a:r>
            <a:r>
              <a:rPr lang="en-GB" dirty="0"/>
              <a:t>Quality </a:t>
            </a:r>
            <a:r>
              <a:rPr lang="en-GB" dirty="0" smtClean="0"/>
              <a:t>Control</a:t>
            </a:r>
          </a:p>
          <a:p>
            <a:pPr algn="just"/>
            <a:r>
              <a:rPr lang="en-GB" dirty="0"/>
              <a:t>PART </a:t>
            </a:r>
            <a:r>
              <a:rPr lang="en-GB" dirty="0" smtClean="0"/>
              <a:t>C </a:t>
            </a:r>
            <a:r>
              <a:rPr lang="en-GB" dirty="0"/>
              <a:t>– </a:t>
            </a:r>
            <a:r>
              <a:rPr lang="en-GB" dirty="0" smtClean="0"/>
              <a:t>Enforcement</a:t>
            </a:r>
            <a:endParaRPr lang="en-GB" dirty="0"/>
          </a:p>
          <a:p>
            <a:pPr algn="just"/>
            <a:r>
              <a:rPr lang="en-GB" dirty="0" smtClean="0"/>
              <a:t>PART D – Offences and penalties</a:t>
            </a:r>
            <a:endParaRPr lang="en-GB" dirty="0"/>
          </a:p>
          <a:p>
            <a:pPr algn="just"/>
            <a:r>
              <a:rPr lang="en-GB" dirty="0"/>
              <a:t>PART </a:t>
            </a:r>
            <a:r>
              <a:rPr lang="en-GB" dirty="0" smtClean="0"/>
              <a:t>E </a:t>
            </a:r>
            <a:r>
              <a:rPr lang="en-GB" dirty="0"/>
              <a:t>–</a:t>
            </a:r>
            <a:r>
              <a:rPr lang="en-GB" dirty="0" smtClean="0"/>
              <a:t> Miscellaneous</a:t>
            </a:r>
            <a:endParaRPr lang="en-GB" dirty="0"/>
          </a:p>
          <a:p>
            <a:pPr algn="just"/>
            <a:endParaRPr lang="en-GB" dirty="0" smtClean="0"/>
          </a:p>
          <a:p>
            <a:pPr algn="just"/>
            <a:r>
              <a:rPr lang="en-GB" dirty="0" smtClean="0"/>
              <a:t>Synopsis</a:t>
            </a:r>
            <a:endParaRPr lang="en-GB" dirty="0"/>
          </a:p>
          <a:p>
            <a:pPr algn="just"/>
            <a:r>
              <a:rPr lang="en-GB" dirty="0" smtClean="0"/>
              <a:t>Section 6 of PART A states that “</a:t>
            </a:r>
            <a:r>
              <a:rPr lang="en-GB" i="1" dirty="0" smtClean="0"/>
              <a:t>A </a:t>
            </a:r>
            <a:r>
              <a:rPr lang="en-GB" i="1" dirty="0"/>
              <a:t>person shall, not discharge pollutants into any waters of the nation, or performs any activities alone or in combination which the Agency determines will likely result in further degradation of water quality of receiving waters or downstream users which are already below the water quality </a:t>
            </a:r>
            <a:r>
              <a:rPr lang="en-GB" i="1" dirty="0" smtClean="0"/>
              <a:t>standard</a:t>
            </a:r>
            <a:r>
              <a:rPr lang="en-GB" dirty="0" smtClean="0"/>
              <a:t>”</a:t>
            </a:r>
            <a:endParaRPr lang="en-GB" dirty="0"/>
          </a:p>
          <a:p>
            <a:pPr algn="just"/>
            <a:endParaRPr lang="en-GB" dirty="0"/>
          </a:p>
        </p:txBody>
      </p:sp>
      <p:pic>
        <p:nvPicPr>
          <p:cNvPr id="9" name="Picture 8"/>
          <p:cNvPicPr>
            <a:picLocks noChangeAspect="1"/>
          </p:cNvPicPr>
          <p:nvPr/>
        </p:nvPicPr>
        <p:blipFill>
          <a:blip r:embed="rId2"/>
          <a:stretch>
            <a:fillRect/>
          </a:stretch>
        </p:blipFill>
        <p:spPr>
          <a:xfrm>
            <a:off x="6386151" y="1078504"/>
            <a:ext cx="5858693" cy="4496427"/>
          </a:xfrm>
          <a:prstGeom prst="rect">
            <a:avLst/>
          </a:prstGeom>
          <a:effectLst>
            <a:softEdge rad="31750"/>
          </a:effectLst>
        </p:spPr>
      </p:pic>
      <p:sp>
        <p:nvSpPr>
          <p:cNvPr id="3" name="Title 2"/>
          <p:cNvSpPr>
            <a:spLocks noGrp="1"/>
          </p:cNvSpPr>
          <p:nvPr>
            <p:ph type="title"/>
          </p:nvPr>
        </p:nvSpPr>
        <p:spPr/>
        <p:txBody>
          <a:bodyPr/>
          <a:lstStyle/>
          <a:p>
            <a:endParaRPr lang="en-GB"/>
          </a:p>
        </p:txBody>
      </p:sp>
      <p:sp>
        <p:nvSpPr>
          <p:cNvPr id="10" name="Title 1"/>
          <p:cNvSpPr txBox="1">
            <a:spLocks/>
          </p:cNvSpPr>
          <p:nvPr/>
        </p:nvSpPr>
        <p:spPr>
          <a:xfrm>
            <a:off x="838200" y="201683"/>
            <a:ext cx="10515600" cy="87682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r>
              <a:rPr lang="en-GB" sz="3000" b="1" smtClean="0">
                <a:latin typeface="Candara" panose="020E0502030303020204" pitchFamily="34" charset="0"/>
              </a:rPr>
              <a:t>Regulations developed by nesrea</a:t>
            </a:r>
            <a:endParaRPr lang="en-GB" sz="3000" b="1" dirty="0">
              <a:latin typeface="Candara" panose="020E0502030303020204" pitchFamily="34" charset="0"/>
            </a:endParaRPr>
          </a:p>
        </p:txBody>
      </p:sp>
    </p:spTree>
    <p:extLst>
      <p:ext uri="{BB962C8B-B14F-4D97-AF65-F5344CB8AC3E}">
        <p14:creationId xmlns:p14="http://schemas.microsoft.com/office/powerpoint/2010/main" val="16545204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2353519" y="6492875"/>
            <a:ext cx="5302876" cy="365125"/>
          </a:xfrm>
        </p:spPr>
        <p:txBody>
          <a:bodyPr/>
          <a:lstStyle/>
          <a:p>
            <a:r>
              <a:rPr lang="en-US" dirty="0">
                <a:solidFill>
                  <a:schemeClr val="accent5">
                    <a:lumMod val="50000"/>
                  </a:schemeClr>
                </a:solidFill>
              </a:rPr>
              <a:t>The National Environmental Standards and Regulations Enforcement Agency Act 2007 (NESREA Act)</a:t>
            </a:r>
            <a:endParaRPr lang="en-GB" dirty="0">
              <a:solidFill>
                <a:schemeClr val="accent5">
                  <a:lumMod val="50000"/>
                </a:schemeClr>
              </a:solidFill>
            </a:endParaRPr>
          </a:p>
        </p:txBody>
      </p:sp>
      <p:sp>
        <p:nvSpPr>
          <p:cNvPr id="5" name="Slide Number Placeholder 4"/>
          <p:cNvSpPr>
            <a:spLocks noGrp="1"/>
          </p:cNvSpPr>
          <p:nvPr>
            <p:ph type="sldNum" sz="quarter" idx="12"/>
          </p:nvPr>
        </p:nvSpPr>
        <p:spPr/>
        <p:txBody>
          <a:bodyPr/>
          <a:lstStyle/>
          <a:p>
            <a:fld id="{F212A87D-C88D-4F72-8ED3-065B40688CD2}" type="slidenum">
              <a:rPr lang="en-GB" smtClean="0"/>
              <a:t>17</a:t>
            </a:fld>
            <a:endParaRPr lang="en-GB"/>
          </a:p>
        </p:txBody>
      </p:sp>
      <p:sp>
        <p:nvSpPr>
          <p:cNvPr id="8" name="Rectangle 7"/>
          <p:cNvSpPr/>
          <p:nvPr/>
        </p:nvSpPr>
        <p:spPr>
          <a:xfrm>
            <a:off x="237307" y="965864"/>
            <a:ext cx="6343685" cy="5632311"/>
          </a:xfrm>
          <a:prstGeom prst="rect">
            <a:avLst/>
          </a:prstGeom>
        </p:spPr>
        <p:txBody>
          <a:bodyPr wrap="square">
            <a:spAutoFit/>
          </a:bodyPr>
          <a:lstStyle/>
          <a:p>
            <a:pPr algn="just"/>
            <a:r>
              <a:rPr lang="en-US" b="1" dirty="0" smtClean="0"/>
              <a:t>National </a:t>
            </a:r>
            <a:r>
              <a:rPr lang="en-US" b="1" dirty="0"/>
              <a:t>Environmental (Sanitation and Wastes Control) Regulations, S. I. No. 28, 2009</a:t>
            </a:r>
            <a:r>
              <a:rPr lang="en-US" b="1" dirty="0" smtClean="0"/>
              <a:t>.</a:t>
            </a:r>
          </a:p>
          <a:p>
            <a:pPr algn="just"/>
            <a:endParaRPr lang="en-US" dirty="0" smtClean="0"/>
          </a:p>
          <a:p>
            <a:pPr algn="just"/>
            <a:r>
              <a:rPr lang="en-US" dirty="0"/>
              <a:t>The purpose of this Regulation is to provides the legal framework for the adoption of sustainable and environment friendly practices in environmental sanitation and waste management to minimize pollution</a:t>
            </a:r>
          </a:p>
          <a:p>
            <a:pPr algn="just"/>
            <a:r>
              <a:rPr lang="en-GB" dirty="0" smtClean="0"/>
              <a:t>It has 7parts including Part II which is dedicated to Environmental Sanitation</a:t>
            </a:r>
          </a:p>
          <a:p>
            <a:pPr algn="just"/>
            <a:endParaRPr lang="en-GB" dirty="0" smtClean="0"/>
          </a:p>
          <a:p>
            <a:pPr algn="just"/>
            <a:r>
              <a:rPr lang="en-GB" b="1" dirty="0"/>
              <a:t>Synopsis</a:t>
            </a:r>
          </a:p>
          <a:p>
            <a:pPr algn="just"/>
            <a:r>
              <a:rPr lang="en-GB" dirty="0"/>
              <a:t>Section </a:t>
            </a:r>
            <a:r>
              <a:rPr lang="en-GB" dirty="0" smtClean="0"/>
              <a:t>3 under Part II states </a:t>
            </a:r>
            <a:r>
              <a:rPr lang="en-GB" dirty="0"/>
              <a:t>that </a:t>
            </a:r>
            <a:endParaRPr lang="en-GB" dirty="0" smtClean="0"/>
          </a:p>
          <a:p>
            <a:pPr algn="just"/>
            <a:r>
              <a:rPr lang="en-GB" dirty="0" smtClean="0"/>
              <a:t>1- “</a:t>
            </a:r>
            <a:r>
              <a:rPr lang="en-US" i="1" dirty="0"/>
              <a:t>No person is to discard, throw or drop any litter or any similar refuse </a:t>
            </a:r>
            <a:r>
              <a:rPr lang="en-US" i="1" dirty="0" smtClean="0"/>
              <a:t>anywhere except </a:t>
            </a:r>
            <a:r>
              <a:rPr lang="en-US" i="1" dirty="0"/>
              <a:t>in designated litter </a:t>
            </a:r>
            <a:r>
              <a:rPr lang="en-US" i="1" dirty="0" smtClean="0"/>
              <a:t>bins”.</a:t>
            </a:r>
            <a:endParaRPr lang="en-US" i="1" dirty="0"/>
          </a:p>
          <a:p>
            <a:pPr algn="just"/>
            <a:r>
              <a:rPr lang="en-US" i="1" dirty="0" smtClean="0"/>
              <a:t>2- “No </a:t>
            </a:r>
            <a:r>
              <a:rPr lang="en-US" i="1" dirty="0"/>
              <a:t>owner, operator, occupant or person in care, management of control of </a:t>
            </a:r>
            <a:r>
              <a:rPr lang="en-US" i="1" dirty="0" smtClean="0"/>
              <a:t>premises is </a:t>
            </a:r>
            <a:r>
              <a:rPr lang="en-US" i="1" dirty="0"/>
              <a:t>to allow the release of litter into the </a:t>
            </a:r>
            <a:r>
              <a:rPr lang="en-US" i="1" dirty="0" smtClean="0"/>
              <a:t>environment”.</a:t>
            </a:r>
            <a:endParaRPr lang="en-US" i="1" dirty="0"/>
          </a:p>
          <a:p>
            <a:pPr algn="just"/>
            <a:r>
              <a:rPr lang="en-US" i="1" dirty="0" smtClean="0"/>
              <a:t>3- “No </a:t>
            </a:r>
            <a:r>
              <a:rPr lang="en-US" i="1" dirty="0"/>
              <a:t>occupant or passenger of any vehicle is to throw or drop any litter onto the</a:t>
            </a:r>
            <a:r>
              <a:rPr lang="en-GB" dirty="0" smtClean="0"/>
              <a:t>”</a:t>
            </a:r>
            <a:endParaRPr lang="en-GB" dirty="0"/>
          </a:p>
          <a:p>
            <a:pPr algn="just"/>
            <a:endParaRPr lang="en-GB" dirty="0"/>
          </a:p>
        </p:txBody>
      </p:sp>
      <p:pic>
        <p:nvPicPr>
          <p:cNvPr id="10" name="Picture 9"/>
          <p:cNvPicPr>
            <a:picLocks noChangeAspect="1"/>
          </p:cNvPicPr>
          <p:nvPr/>
        </p:nvPicPr>
        <p:blipFill>
          <a:blip r:embed="rId2"/>
          <a:stretch>
            <a:fillRect/>
          </a:stretch>
        </p:blipFill>
        <p:spPr>
          <a:xfrm>
            <a:off x="6580992" y="876821"/>
            <a:ext cx="5611008" cy="4658375"/>
          </a:xfrm>
          <a:prstGeom prst="rect">
            <a:avLst/>
          </a:prstGeom>
        </p:spPr>
      </p:pic>
      <p:sp>
        <p:nvSpPr>
          <p:cNvPr id="11" name="Title 10"/>
          <p:cNvSpPr>
            <a:spLocks noGrp="1"/>
          </p:cNvSpPr>
          <p:nvPr>
            <p:ph type="title"/>
          </p:nvPr>
        </p:nvSpPr>
        <p:spPr/>
        <p:txBody>
          <a:bodyPr/>
          <a:lstStyle/>
          <a:p>
            <a:endParaRPr lang="en-GB"/>
          </a:p>
        </p:txBody>
      </p:sp>
      <p:sp>
        <p:nvSpPr>
          <p:cNvPr id="12" name="Title 1"/>
          <p:cNvSpPr txBox="1">
            <a:spLocks/>
          </p:cNvSpPr>
          <p:nvPr/>
        </p:nvSpPr>
        <p:spPr>
          <a:xfrm>
            <a:off x="838200" y="201683"/>
            <a:ext cx="10515600" cy="87682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r>
              <a:rPr lang="en-GB" sz="3000" b="1" smtClean="0">
                <a:latin typeface="Candara" panose="020E0502030303020204" pitchFamily="34" charset="0"/>
              </a:rPr>
              <a:t>Regulations developed by nesrea</a:t>
            </a:r>
            <a:endParaRPr lang="en-GB" sz="3000" b="1" dirty="0">
              <a:latin typeface="Candara" panose="020E0502030303020204" pitchFamily="34" charset="0"/>
            </a:endParaRPr>
          </a:p>
        </p:txBody>
      </p:sp>
    </p:spTree>
    <p:extLst>
      <p:ext uri="{BB962C8B-B14F-4D97-AF65-F5344CB8AC3E}">
        <p14:creationId xmlns:p14="http://schemas.microsoft.com/office/powerpoint/2010/main" val="41990691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2353519" y="6492875"/>
            <a:ext cx="5302876" cy="365125"/>
          </a:xfrm>
        </p:spPr>
        <p:txBody>
          <a:bodyPr/>
          <a:lstStyle/>
          <a:p>
            <a:r>
              <a:rPr lang="en-US" dirty="0">
                <a:solidFill>
                  <a:schemeClr val="accent5">
                    <a:lumMod val="50000"/>
                  </a:schemeClr>
                </a:solidFill>
              </a:rPr>
              <a:t>The National Environmental Standards and Regulations Enforcement Agency Act 2007 (NESREA Act)</a:t>
            </a:r>
            <a:endParaRPr lang="en-GB" dirty="0">
              <a:solidFill>
                <a:schemeClr val="accent5">
                  <a:lumMod val="50000"/>
                </a:schemeClr>
              </a:solidFill>
            </a:endParaRPr>
          </a:p>
        </p:txBody>
      </p:sp>
      <p:sp>
        <p:nvSpPr>
          <p:cNvPr id="5" name="Slide Number Placeholder 4"/>
          <p:cNvSpPr>
            <a:spLocks noGrp="1"/>
          </p:cNvSpPr>
          <p:nvPr>
            <p:ph type="sldNum" sz="quarter" idx="12"/>
          </p:nvPr>
        </p:nvSpPr>
        <p:spPr/>
        <p:txBody>
          <a:bodyPr/>
          <a:lstStyle/>
          <a:p>
            <a:fld id="{F212A87D-C88D-4F72-8ED3-065B40688CD2}" type="slidenum">
              <a:rPr lang="en-GB" smtClean="0"/>
              <a:t>18</a:t>
            </a:fld>
            <a:endParaRPr lang="en-GB"/>
          </a:p>
        </p:txBody>
      </p:sp>
      <p:sp>
        <p:nvSpPr>
          <p:cNvPr id="8" name="Rectangle 7"/>
          <p:cNvSpPr/>
          <p:nvPr/>
        </p:nvSpPr>
        <p:spPr>
          <a:xfrm>
            <a:off x="237307" y="965864"/>
            <a:ext cx="6343685" cy="5909310"/>
          </a:xfrm>
          <a:prstGeom prst="rect">
            <a:avLst/>
          </a:prstGeom>
        </p:spPr>
        <p:txBody>
          <a:bodyPr wrap="square">
            <a:spAutoFit/>
          </a:bodyPr>
          <a:lstStyle/>
          <a:p>
            <a:pPr algn="just"/>
            <a:r>
              <a:rPr lang="en-US" b="1" dirty="0" smtClean="0"/>
              <a:t>National </a:t>
            </a:r>
            <a:r>
              <a:rPr lang="en-US" b="1" dirty="0"/>
              <a:t>Environmental (Control of Charcoal Production and Export) Regulations, S. I. No 62, 2014.</a:t>
            </a:r>
            <a:endParaRPr lang="en-US" b="1" dirty="0" smtClean="0"/>
          </a:p>
          <a:p>
            <a:pPr algn="just"/>
            <a:endParaRPr lang="en-US" dirty="0" smtClean="0"/>
          </a:p>
          <a:p>
            <a:pPr algn="just"/>
            <a:r>
              <a:rPr lang="en-US" dirty="0"/>
              <a:t>The objectives of these Regulations are to protect Nigerians ecosystem from further depletion arising from charcoal production and handling, including its export, and in particular to regulate felling of trees for charcoal </a:t>
            </a:r>
            <a:r>
              <a:rPr lang="en-US" dirty="0" smtClean="0"/>
              <a:t>production</a:t>
            </a:r>
          </a:p>
          <a:p>
            <a:pPr algn="just"/>
            <a:r>
              <a:rPr lang="en-GB" dirty="0" smtClean="0"/>
              <a:t>It has 8 parts including Part IV which is dedicated to Control of Commercial Production and Handling of Charcoal or Charcoal Products</a:t>
            </a:r>
          </a:p>
          <a:p>
            <a:pPr algn="just"/>
            <a:endParaRPr lang="en-GB" dirty="0" smtClean="0"/>
          </a:p>
          <a:p>
            <a:pPr algn="just"/>
            <a:r>
              <a:rPr lang="en-GB" b="1" dirty="0"/>
              <a:t>Synopsis</a:t>
            </a:r>
          </a:p>
          <a:p>
            <a:pPr algn="just"/>
            <a:r>
              <a:rPr lang="en-GB" dirty="0"/>
              <a:t>Section </a:t>
            </a:r>
            <a:r>
              <a:rPr lang="en-GB" dirty="0" smtClean="0"/>
              <a:t>5 under Part IV </a:t>
            </a:r>
            <a:r>
              <a:rPr lang="en-GB" dirty="0"/>
              <a:t>states that </a:t>
            </a:r>
            <a:endParaRPr lang="en-GB" dirty="0" smtClean="0"/>
          </a:p>
          <a:p>
            <a:pPr marL="457200" algn="just"/>
            <a:r>
              <a:rPr lang="en-GB" i="1" dirty="0" smtClean="0"/>
              <a:t>“A person shall not-</a:t>
            </a:r>
          </a:p>
          <a:p>
            <a:pPr marL="457200" algn="just"/>
            <a:r>
              <a:rPr lang="en-GB" dirty="0" smtClean="0"/>
              <a:t>(a) </a:t>
            </a:r>
            <a:r>
              <a:rPr lang="en-US" i="1" dirty="0" smtClean="0"/>
              <a:t>undertake or engage in any undertaking or activity relating to commercial charcoal production or handling without a valid permit issued by the Federal or State Department of Forestry…..as the case may be; or</a:t>
            </a:r>
            <a:endParaRPr lang="en-US" i="1" dirty="0"/>
          </a:p>
          <a:p>
            <a:pPr marL="457200" algn="just"/>
            <a:r>
              <a:rPr lang="en-US" i="1" dirty="0" smtClean="0"/>
              <a:t>(b) Carry out charcoal production without the use of Improved Charcoal Production System (ICPS)…..</a:t>
            </a:r>
            <a:r>
              <a:rPr lang="en-GB" dirty="0" smtClean="0"/>
              <a:t>”</a:t>
            </a:r>
            <a:endParaRPr lang="en-GB" dirty="0"/>
          </a:p>
          <a:p>
            <a:pPr algn="just"/>
            <a:endParaRPr lang="en-GB" dirty="0"/>
          </a:p>
        </p:txBody>
      </p:sp>
      <p:pic>
        <p:nvPicPr>
          <p:cNvPr id="3" name="Picture 2"/>
          <p:cNvPicPr>
            <a:picLocks noChangeAspect="1"/>
          </p:cNvPicPr>
          <p:nvPr/>
        </p:nvPicPr>
        <p:blipFill>
          <a:blip r:embed="rId2"/>
          <a:stretch>
            <a:fillRect/>
          </a:stretch>
        </p:blipFill>
        <p:spPr>
          <a:xfrm>
            <a:off x="6885835" y="965864"/>
            <a:ext cx="5306165" cy="4544059"/>
          </a:xfrm>
          <a:prstGeom prst="rect">
            <a:avLst/>
          </a:prstGeom>
        </p:spPr>
      </p:pic>
      <p:sp>
        <p:nvSpPr>
          <p:cNvPr id="6" name="Title 5"/>
          <p:cNvSpPr>
            <a:spLocks noGrp="1"/>
          </p:cNvSpPr>
          <p:nvPr>
            <p:ph type="title"/>
          </p:nvPr>
        </p:nvSpPr>
        <p:spPr/>
        <p:txBody>
          <a:bodyPr/>
          <a:lstStyle/>
          <a:p>
            <a:endParaRPr lang="en-GB"/>
          </a:p>
        </p:txBody>
      </p:sp>
      <p:sp>
        <p:nvSpPr>
          <p:cNvPr id="9" name="Title 1"/>
          <p:cNvSpPr txBox="1">
            <a:spLocks/>
          </p:cNvSpPr>
          <p:nvPr/>
        </p:nvSpPr>
        <p:spPr>
          <a:xfrm>
            <a:off x="838200" y="201683"/>
            <a:ext cx="10515600" cy="87682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r>
              <a:rPr lang="en-GB" sz="3000" b="1" smtClean="0">
                <a:latin typeface="Candara" panose="020E0502030303020204" pitchFamily="34" charset="0"/>
              </a:rPr>
              <a:t>Regulations developed by nesrea</a:t>
            </a:r>
            <a:endParaRPr lang="en-GB" sz="3000" b="1" dirty="0">
              <a:latin typeface="Candara" panose="020E0502030303020204" pitchFamily="34" charset="0"/>
            </a:endParaRPr>
          </a:p>
        </p:txBody>
      </p:sp>
    </p:spTree>
    <p:extLst>
      <p:ext uri="{BB962C8B-B14F-4D97-AF65-F5344CB8AC3E}">
        <p14:creationId xmlns:p14="http://schemas.microsoft.com/office/powerpoint/2010/main" val="10792638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876821"/>
          </a:xfrm>
        </p:spPr>
        <p:txBody>
          <a:bodyPr>
            <a:normAutofit/>
          </a:bodyPr>
          <a:lstStyle/>
          <a:p>
            <a:r>
              <a:rPr lang="en-GB" sz="3000" b="1" dirty="0" smtClean="0">
                <a:latin typeface="Candara" panose="020E0502030303020204" pitchFamily="34" charset="0"/>
              </a:rPr>
              <a:t>Amendment of </a:t>
            </a:r>
            <a:r>
              <a:rPr lang="en-GB" sz="3000" b="1" dirty="0" err="1" smtClean="0">
                <a:latin typeface="Candara" panose="020E0502030303020204" pitchFamily="34" charset="0"/>
              </a:rPr>
              <a:t>nesrea</a:t>
            </a:r>
            <a:r>
              <a:rPr lang="en-GB" sz="3000" b="1" dirty="0" smtClean="0">
                <a:latin typeface="Candara" panose="020E0502030303020204" pitchFamily="34" charset="0"/>
              </a:rPr>
              <a:t> act 2007</a:t>
            </a:r>
            <a:endParaRPr lang="en-GB" sz="3000" b="1" dirty="0">
              <a:latin typeface="Candara" panose="020E0502030303020204" pitchFamily="34" charset="0"/>
            </a:endParaRPr>
          </a:p>
        </p:txBody>
      </p:sp>
      <p:sp>
        <p:nvSpPr>
          <p:cNvPr id="4" name="Footer Placeholder 3"/>
          <p:cNvSpPr>
            <a:spLocks noGrp="1"/>
          </p:cNvSpPr>
          <p:nvPr>
            <p:ph type="ftr" sz="quarter" idx="11"/>
          </p:nvPr>
        </p:nvSpPr>
        <p:spPr>
          <a:xfrm>
            <a:off x="2353519" y="6492875"/>
            <a:ext cx="5302876" cy="365125"/>
          </a:xfrm>
        </p:spPr>
        <p:txBody>
          <a:bodyPr/>
          <a:lstStyle/>
          <a:p>
            <a:r>
              <a:rPr lang="en-US" dirty="0">
                <a:solidFill>
                  <a:schemeClr val="accent5">
                    <a:lumMod val="50000"/>
                  </a:schemeClr>
                </a:solidFill>
              </a:rPr>
              <a:t>The National Environmental Standards and Regulations Enforcement Agency Act 2007 (NESREA Act)</a:t>
            </a:r>
            <a:endParaRPr lang="en-GB" dirty="0">
              <a:solidFill>
                <a:schemeClr val="accent5">
                  <a:lumMod val="50000"/>
                </a:schemeClr>
              </a:solidFill>
            </a:endParaRPr>
          </a:p>
        </p:txBody>
      </p:sp>
      <p:sp>
        <p:nvSpPr>
          <p:cNvPr id="5" name="Slide Number Placeholder 4"/>
          <p:cNvSpPr>
            <a:spLocks noGrp="1"/>
          </p:cNvSpPr>
          <p:nvPr>
            <p:ph type="sldNum" sz="quarter" idx="12"/>
          </p:nvPr>
        </p:nvSpPr>
        <p:spPr/>
        <p:txBody>
          <a:bodyPr/>
          <a:lstStyle/>
          <a:p>
            <a:fld id="{F212A87D-C88D-4F72-8ED3-065B40688CD2}" type="slidenum">
              <a:rPr lang="en-GB" smtClean="0"/>
              <a:t>19</a:t>
            </a:fld>
            <a:endParaRPr lang="en-GB"/>
          </a:p>
        </p:txBody>
      </p:sp>
      <p:sp>
        <p:nvSpPr>
          <p:cNvPr id="8" name="Rectangle 7"/>
          <p:cNvSpPr/>
          <p:nvPr/>
        </p:nvSpPr>
        <p:spPr>
          <a:xfrm>
            <a:off x="237307" y="965864"/>
            <a:ext cx="11529577" cy="3323987"/>
          </a:xfrm>
          <a:prstGeom prst="rect">
            <a:avLst/>
          </a:prstGeom>
        </p:spPr>
        <p:txBody>
          <a:bodyPr wrap="square">
            <a:spAutoFit/>
          </a:bodyPr>
          <a:lstStyle/>
          <a:p>
            <a:pPr algn="just"/>
            <a:r>
              <a:rPr lang="en-GB" sz="3000" dirty="0" smtClean="0"/>
              <a:t>The National Environmental Standards and Regulations Enforcement Agency (Establishment) Act was amended in 2018 to;</a:t>
            </a:r>
          </a:p>
          <a:p>
            <a:pPr algn="just"/>
            <a:endParaRPr lang="en-GB" sz="3000" dirty="0" smtClean="0"/>
          </a:p>
          <a:p>
            <a:pPr marL="457200" indent="-457200" algn="just" defTabSz="409575"/>
            <a:r>
              <a:rPr lang="en-GB" sz="3000" dirty="0" smtClean="0"/>
              <a:t>1-	review the conditions of appointment of some council members,</a:t>
            </a:r>
          </a:p>
          <a:p>
            <a:pPr marL="457200" indent="-457200" algn="just" defTabSz="409575"/>
            <a:r>
              <a:rPr lang="en-GB" sz="3000" dirty="0" smtClean="0"/>
              <a:t>2- </a:t>
            </a:r>
            <a:r>
              <a:rPr lang="en-GB" sz="3000" b="1" dirty="0" smtClean="0">
                <a:solidFill>
                  <a:srgbClr val="FF0000"/>
                </a:solidFill>
                <a:effectLst>
                  <a:outerShdw blurRad="38100" dist="38100" dir="2700000" algn="tl">
                    <a:srgbClr val="000000">
                      <a:alpha val="43137"/>
                    </a:srgbClr>
                  </a:outerShdw>
                </a:effectLst>
              </a:rPr>
              <a:t>increase penalties </a:t>
            </a:r>
          </a:p>
          <a:p>
            <a:pPr marL="457200" indent="-457200" algn="just" defTabSz="409575"/>
            <a:r>
              <a:rPr lang="en-GB" sz="3000" dirty="0" smtClean="0"/>
              <a:t>3-	</a:t>
            </a:r>
            <a:r>
              <a:rPr lang="en-GB" sz="3000" b="1" dirty="0" smtClean="0">
                <a:solidFill>
                  <a:srgbClr val="FF0000"/>
                </a:solidFill>
                <a:effectLst>
                  <a:outerShdw blurRad="38100" dist="38100" dir="2700000" algn="tl">
                    <a:srgbClr val="000000">
                      <a:alpha val="43137"/>
                    </a:srgbClr>
                  </a:outerShdw>
                </a:effectLst>
              </a:rPr>
              <a:t>permit the search of premises without warrant</a:t>
            </a:r>
          </a:p>
          <a:p>
            <a:pPr marL="457200" indent="-457200" algn="just" defTabSz="409575"/>
            <a:r>
              <a:rPr lang="en-GB" sz="3000" dirty="0" smtClean="0"/>
              <a:t>4- related matters</a:t>
            </a:r>
            <a:endParaRPr lang="en-GB" sz="3000" dirty="0"/>
          </a:p>
        </p:txBody>
      </p:sp>
    </p:spTree>
    <p:extLst>
      <p:ext uri="{BB962C8B-B14F-4D97-AF65-F5344CB8AC3E}">
        <p14:creationId xmlns:p14="http://schemas.microsoft.com/office/powerpoint/2010/main" val="38132986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1683"/>
            <a:ext cx="10515600" cy="876821"/>
          </a:xfrm>
        </p:spPr>
        <p:txBody>
          <a:bodyPr>
            <a:normAutofit/>
          </a:bodyPr>
          <a:lstStyle/>
          <a:p>
            <a:r>
              <a:rPr lang="en-GB" sz="3000" b="1" dirty="0" smtClean="0">
                <a:latin typeface="Candara" panose="020E0502030303020204" pitchFamily="34" charset="0"/>
              </a:rPr>
              <a:t>PRESENTATION OUTLINE</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838200" y="1225123"/>
            <a:ext cx="10515600" cy="4984608"/>
          </a:xfrm>
        </p:spPr>
        <p:txBody>
          <a:bodyPr>
            <a:noAutofit/>
          </a:bodyPr>
          <a:lstStyle/>
          <a:p>
            <a:pPr marL="0" indent="0" algn="just">
              <a:buNone/>
            </a:pPr>
            <a:endParaRPr lang="en-US" sz="2400" cap="none" dirty="0" smtClean="0">
              <a:latin typeface="Candara" panose="020E0502030303020204" pitchFamily="34" charset="0"/>
              <a:ea typeface="Calibri" panose="020F0502020204030204" pitchFamily="34" charset="0"/>
              <a:cs typeface="Times New Roman" panose="02020603050405020304" pitchFamily="18" charset="0"/>
            </a:endParaRPr>
          </a:p>
          <a:p>
            <a:pPr marL="682625" algn="just"/>
            <a:r>
              <a:rPr lang="en-US" sz="2400" cap="none" dirty="0" smtClean="0">
                <a:latin typeface="Candara" panose="020E0502030303020204" pitchFamily="34" charset="0"/>
                <a:ea typeface="Calibri" panose="020F0502020204030204" pitchFamily="34" charset="0"/>
                <a:cs typeface="Times New Roman" panose="02020603050405020304" pitchFamily="18" charset="0"/>
              </a:rPr>
              <a:t>The FEPA Act 1988 </a:t>
            </a:r>
            <a:r>
              <a:rPr lang="en-US" sz="2400" cap="none" dirty="0">
                <a:latin typeface="Candara" panose="020E0502030303020204" pitchFamily="34" charset="0"/>
                <a:ea typeface="Calibri" panose="020F0502020204030204" pitchFamily="34" charset="0"/>
                <a:cs typeface="Times New Roman" panose="02020603050405020304" pitchFamily="18" charset="0"/>
              </a:rPr>
              <a:t>amended in 1992 and revised in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1999</a:t>
            </a:r>
          </a:p>
          <a:p>
            <a:pPr marL="682625" algn="just"/>
            <a:r>
              <a:rPr lang="en-US" sz="2400" cap="none" dirty="0" smtClean="0">
                <a:latin typeface="Candara" panose="020E0502030303020204" pitchFamily="34" charset="0"/>
                <a:ea typeface="Calibri" panose="020F0502020204030204" pitchFamily="34" charset="0"/>
                <a:cs typeface="Times New Roman" panose="02020603050405020304" pitchFamily="18" charset="0"/>
              </a:rPr>
              <a:t>The </a:t>
            </a:r>
            <a:r>
              <a:rPr lang="en-US" sz="2400" cap="none" dirty="0">
                <a:latin typeface="Candara" panose="020E0502030303020204" pitchFamily="34" charset="0"/>
                <a:ea typeface="Calibri" panose="020F0502020204030204" pitchFamily="34" charset="0"/>
                <a:cs typeface="Times New Roman" panose="02020603050405020304" pitchFamily="18" charset="0"/>
              </a:rPr>
              <a:t>shortcoming of the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FEPA Act</a:t>
            </a:r>
          </a:p>
          <a:p>
            <a:pPr marL="682625" algn="just"/>
            <a:r>
              <a:rPr lang="en-US" sz="2400" cap="none" dirty="0">
                <a:latin typeface="Candara" panose="020E0502030303020204" pitchFamily="34" charset="0"/>
                <a:ea typeface="Calibri" panose="020F0502020204030204" pitchFamily="34" charset="0"/>
                <a:cs typeface="Times New Roman" panose="02020603050405020304" pitchFamily="18" charset="0"/>
              </a:rPr>
              <a:t>The National Environmental Standards and Regulation Enforcement Agency (establishment)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Act, 2007</a:t>
            </a:r>
          </a:p>
          <a:p>
            <a:pPr marL="682625" algn="just"/>
            <a:r>
              <a:rPr lang="en-US" sz="2400" cap="none" dirty="0">
                <a:latin typeface="Candara" panose="020E0502030303020204" pitchFamily="34" charset="0"/>
                <a:ea typeface="Calibri" panose="020F0502020204030204" pitchFamily="34" charset="0"/>
                <a:cs typeface="Times New Roman" panose="02020603050405020304" pitchFamily="18" charset="0"/>
              </a:rPr>
              <a:t>Parts of The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NESREA Act, 2007</a:t>
            </a:r>
          </a:p>
          <a:p>
            <a:pPr marL="682625" algn="just"/>
            <a:r>
              <a:rPr lang="en-US" sz="2400" cap="none" dirty="0">
                <a:latin typeface="Candara" panose="020E0502030303020204" pitchFamily="34" charset="0"/>
                <a:ea typeface="Calibri" panose="020F0502020204030204" pitchFamily="34" charset="0"/>
                <a:cs typeface="Times New Roman" panose="02020603050405020304" pitchFamily="18" charset="0"/>
              </a:rPr>
              <a:t>Some penalties under The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NESREA Act, 2007</a:t>
            </a:r>
          </a:p>
          <a:p>
            <a:pPr marL="682625" algn="just"/>
            <a:r>
              <a:rPr lang="en-US" sz="2400" cap="none" dirty="0" smtClean="0">
                <a:latin typeface="Candara" panose="020E0502030303020204" pitchFamily="34" charset="0"/>
                <a:ea typeface="Calibri" panose="020F0502020204030204" pitchFamily="34" charset="0"/>
                <a:cs typeface="Times New Roman" panose="02020603050405020304" pitchFamily="18" charset="0"/>
              </a:rPr>
              <a:t>Regulations developed by NESREA</a:t>
            </a:r>
          </a:p>
          <a:p>
            <a:pPr marL="682625" algn="just"/>
            <a:r>
              <a:rPr lang="en-US" sz="2400" cap="none" dirty="0" smtClean="0">
                <a:latin typeface="Candara" panose="020E0502030303020204" pitchFamily="34" charset="0"/>
                <a:ea typeface="Calibri" panose="020F0502020204030204" pitchFamily="34" charset="0"/>
                <a:cs typeface="Times New Roman" panose="02020603050405020304" pitchFamily="18" charset="0"/>
              </a:rPr>
              <a:t>Amendment of the NESREA Act 2007</a:t>
            </a:r>
            <a:endParaRPr lang="en-US" sz="2400" cap="none" dirty="0">
              <a:latin typeface="Candara" panose="020E0502030303020204" pitchFamily="34" charset="0"/>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2353519" y="6492875"/>
            <a:ext cx="5302876" cy="365125"/>
          </a:xfrm>
        </p:spPr>
        <p:txBody>
          <a:bodyPr/>
          <a:lstStyle/>
          <a:p>
            <a:r>
              <a:rPr lang="en-US" dirty="0">
                <a:solidFill>
                  <a:schemeClr val="accent5">
                    <a:lumMod val="50000"/>
                  </a:schemeClr>
                </a:solidFill>
              </a:rPr>
              <a:t>The National Environmental Standards and Regulations Enforcement Agency Act 2007 (NESREA Act)</a:t>
            </a:r>
            <a:endParaRPr lang="en-GB" dirty="0">
              <a:solidFill>
                <a:schemeClr val="accent5">
                  <a:lumMod val="50000"/>
                </a:schemeClr>
              </a:solidFill>
            </a:endParaRPr>
          </a:p>
        </p:txBody>
      </p:sp>
      <p:sp>
        <p:nvSpPr>
          <p:cNvPr id="5" name="Slide Number Placeholder 4"/>
          <p:cNvSpPr>
            <a:spLocks noGrp="1"/>
          </p:cNvSpPr>
          <p:nvPr>
            <p:ph type="sldNum" sz="quarter" idx="12"/>
          </p:nvPr>
        </p:nvSpPr>
        <p:spPr/>
        <p:txBody>
          <a:bodyPr/>
          <a:lstStyle/>
          <a:p>
            <a:fld id="{F212A87D-C88D-4F72-8ED3-065B40688CD2}" type="slidenum">
              <a:rPr lang="en-GB" smtClean="0"/>
              <a:t>2</a:t>
            </a:fld>
            <a:endParaRPr lang="en-GB"/>
          </a:p>
        </p:txBody>
      </p:sp>
    </p:spTree>
    <p:extLst>
      <p:ext uri="{BB962C8B-B14F-4D97-AF65-F5344CB8AC3E}">
        <p14:creationId xmlns:p14="http://schemas.microsoft.com/office/powerpoint/2010/main" val="31976711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0687" y="3492347"/>
            <a:ext cx="9057540" cy="1596177"/>
          </a:xfrm>
        </p:spPr>
        <p:txBody>
          <a:bodyPr>
            <a:normAutofit/>
          </a:bodyPr>
          <a:lstStyle/>
          <a:p>
            <a:r>
              <a:rPr lang="en-GB" sz="5400" b="1" dirty="0" smtClean="0">
                <a:latin typeface="Candara" panose="020E0502030303020204" pitchFamily="34" charset="0"/>
              </a:rPr>
              <a:t>THANK YOU FOR LISTENING</a:t>
            </a:r>
            <a:endParaRPr lang="en-GB" sz="5400" b="1" dirty="0">
              <a:latin typeface="Candara" panose="020E0502030303020204" pitchFamily="34" charset="0"/>
            </a:endParaRPr>
          </a:p>
        </p:txBody>
      </p:sp>
      <p:sp>
        <p:nvSpPr>
          <p:cNvPr id="5" name="Slide Number Placeholder 4"/>
          <p:cNvSpPr>
            <a:spLocks noGrp="1"/>
          </p:cNvSpPr>
          <p:nvPr>
            <p:ph type="sldNum" sz="quarter" idx="12"/>
          </p:nvPr>
        </p:nvSpPr>
        <p:spPr/>
        <p:txBody>
          <a:bodyPr/>
          <a:lstStyle/>
          <a:p>
            <a:fld id="{F212A87D-C88D-4F72-8ED3-065B40688CD2}" type="slidenum">
              <a:rPr lang="en-GB" smtClean="0"/>
              <a:t>20</a:t>
            </a:fld>
            <a:endParaRPr lang="en-GB"/>
          </a:p>
        </p:txBody>
      </p:sp>
      <p:sp>
        <p:nvSpPr>
          <p:cNvPr id="6" name="Footer Placeholder 3"/>
          <p:cNvSpPr txBox="1">
            <a:spLocks/>
          </p:cNvSpPr>
          <p:nvPr/>
        </p:nvSpPr>
        <p:spPr>
          <a:xfrm>
            <a:off x="3841124" y="6512379"/>
            <a:ext cx="6672887" cy="365125"/>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The Rio Conference of Environment and Development of 1992</a:t>
            </a:r>
            <a:endParaRPr lang="en-GB" dirty="0"/>
          </a:p>
        </p:txBody>
      </p:sp>
    </p:spTree>
    <p:extLst>
      <p:ext uri="{BB962C8B-B14F-4D97-AF65-F5344CB8AC3E}">
        <p14:creationId xmlns:p14="http://schemas.microsoft.com/office/powerpoint/2010/main" val="7070891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1683"/>
            <a:ext cx="10515600" cy="876821"/>
          </a:xfrm>
        </p:spPr>
        <p:txBody>
          <a:bodyPr>
            <a:normAutofit/>
          </a:bodyPr>
          <a:lstStyle/>
          <a:p>
            <a:r>
              <a:rPr lang="en-GB" sz="3000" b="1" dirty="0" smtClean="0">
                <a:latin typeface="Candara" panose="020E0502030303020204" pitchFamily="34" charset="0"/>
              </a:rPr>
              <a:t>the </a:t>
            </a:r>
            <a:r>
              <a:rPr lang="en-GB" sz="3000" b="1" dirty="0" err="1" smtClean="0">
                <a:latin typeface="Candara" panose="020E0502030303020204" pitchFamily="34" charset="0"/>
              </a:rPr>
              <a:t>fepa</a:t>
            </a:r>
            <a:r>
              <a:rPr lang="en-GB" sz="3000" b="1" dirty="0" smtClean="0">
                <a:latin typeface="Candara" panose="020E0502030303020204" pitchFamily="34" charset="0"/>
              </a:rPr>
              <a:t> act </a:t>
            </a:r>
            <a:r>
              <a:rPr lang="en-US" sz="3000" b="1" dirty="0">
                <a:latin typeface="Candara" panose="020E0502030303020204" pitchFamily="34" charset="0"/>
              </a:rPr>
              <a:t>1988 amended in 1992 and revised in 1999</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838200" y="1225123"/>
            <a:ext cx="10515600" cy="4984608"/>
          </a:xfrm>
        </p:spPr>
        <p:txBody>
          <a:bodyPr>
            <a:noAutofit/>
          </a:bodyPr>
          <a:lstStyle/>
          <a:p>
            <a:pPr marL="0" indent="0" algn="just">
              <a:buNone/>
            </a:pPr>
            <a:r>
              <a:rPr lang="en-US" sz="2400" cap="none" dirty="0">
                <a:latin typeface="Candara" panose="020E0502030303020204" pitchFamily="34" charset="0"/>
                <a:cs typeface="Times New Roman" panose="02020603050405020304" pitchFamily="18" charset="0"/>
              </a:rPr>
              <a:t>The FEPA Act has four parts:</a:t>
            </a:r>
          </a:p>
          <a:p>
            <a:pPr marL="463550" indent="-463550" algn="just">
              <a:buFont typeface="+mj-lt"/>
              <a:buAutoNum type="arabicPeriod"/>
            </a:pPr>
            <a:r>
              <a:rPr lang="en-US" sz="2400" cap="none" dirty="0">
                <a:latin typeface="Candara" panose="020E0502030303020204" pitchFamily="34" charset="0"/>
                <a:cs typeface="Times New Roman" panose="02020603050405020304" pitchFamily="18" charset="0"/>
              </a:rPr>
              <a:t>Establishment, membership, functions and powers of the Federal </a:t>
            </a:r>
            <a:r>
              <a:rPr lang="en-US" sz="2400" cap="none" dirty="0" smtClean="0">
                <a:latin typeface="Candara" panose="020E0502030303020204" pitchFamily="34" charset="0"/>
                <a:cs typeface="Times New Roman" panose="02020603050405020304" pitchFamily="18" charset="0"/>
              </a:rPr>
              <a:t>Environmental </a:t>
            </a:r>
            <a:r>
              <a:rPr lang="en-US" sz="2400" cap="none" dirty="0">
                <a:latin typeface="Candara" panose="020E0502030303020204" pitchFamily="34" charset="0"/>
                <a:cs typeface="Times New Roman" panose="02020603050405020304" pitchFamily="18" charset="0"/>
              </a:rPr>
              <a:t>Protection </a:t>
            </a:r>
            <a:r>
              <a:rPr lang="en-US" sz="2400" cap="none" dirty="0" smtClean="0">
                <a:latin typeface="Candara" panose="020E0502030303020204" pitchFamily="34" charset="0"/>
                <a:cs typeface="Times New Roman" panose="02020603050405020304" pitchFamily="18" charset="0"/>
              </a:rPr>
              <a:t>Agency</a:t>
            </a:r>
          </a:p>
          <a:p>
            <a:pPr marL="463550" indent="-463550" algn="just">
              <a:buFont typeface="+mj-lt"/>
              <a:buAutoNum type="arabicPeriod"/>
            </a:pPr>
            <a:r>
              <a:rPr lang="en-US" sz="2400" cap="none" dirty="0">
                <a:latin typeface="Candara" panose="020E0502030303020204" pitchFamily="34" charset="0"/>
                <a:cs typeface="Times New Roman" panose="02020603050405020304" pitchFamily="18" charset="0"/>
              </a:rPr>
              <a:t>National environmental </a:t>
            </a:r>
            <a:r>
              <a:rPr lang="en-US" sz="2400" cap="none" dirty="0" smtClean="0">
                <a:latin typeface="Candara" panose="020E0502030303020204" pitchFamily="34" charset="0"/>
                <a:cs typeface="Times New Roman" panose="02020603050405020304" pitchFamily="18" charset="0"/>
              </a:rPr>
              <a:t>standards</a:t>
            </a:r>
            <a:endParaRPr lang="en-US" sz="2400" cap="none" dirty="0">
              <a:latin typeface="Candara" panose="020E0502030303020204" pitchFamily="34" charset="0"/>
              <a:cs typeface="Times New Roman" panose="02020603050405020304" pitchFamily="18" charset="0"/>
            </a:endParaRPr>
          </a:p>
          <a:p>
            <a:pPr marL="463550" indent="-463550" algn="just">
              <a:buFont typeface="+mj-lt"/>
              <a:buAutoNum type="arabicPeriod"/>
            </a:pPr>
            <a:r>
              <a:rPr lang="en-US" sz="2400" cap="none" dirty="0">
                <a:latin typeface="Candara" panose="020E0502030303020204" pitchFamily="34" charset="0"/>
                <a:cs typeface="Times New Roman" panose="02020603050405020304" pitchFamily="18" charset="0"/>
              </a:rPr>
              <a:t>Establishment of State and </a:t>
            </a:r>
            <a:r>
              <a:rPr lang="en-US" sz="2400" cap="none" dirty="0" smtClean="0">
                <a:latin typeface="Candara" panose="020E0502030303020204" pitchFamily="34" charset="0"/>
                <a:cs typeface="Times New Roman" panose="02020603050405020304" pitchFamily="18" charset="0"/>
              </a:rPr>
              <a:t>Local Government environmental </a:t>
            </a:r>
            <a:r>
              <a:rPr lang="en-US" sz="2400" cap="none" dirty="0">
                <a:latin typeface="Candara" panose="020E0502030303020204" pitchFamily="34" charset="0"/>
                <a:cs typeface="Times New Roman" panose="02020603050405020304" pitchFamily="18" charset="0"/>
              </a:rPr>
              <a:t>protection bodies</a:t>
            </a:r>
          </a:p>
          <a:p>
            <a:pPr marL="463550" indent="-463550" algn="just">
              <a:buFont typeface="+mj-lt"/>
              <a:buAutoNum type="arabicPeriod"/>
            </a:pPr>
            <a:r>
              <a:rPr lang="en-US" sz="2400" cap="none" dirty="0">
                <a:latin typeface="Candara" panose="020E0502030303020204" pitchFamily="34" charset="0"/>
                <a:cs typeface="Times New Roman" panose="02020603050405020304" pitchFamily="18" charset="0"/>
              </a:rPr>
              <a:t>Supplementary and </a:t>
            </a:r>
            <a:r>
              <a:rPr lang="en-US" sz="2400" cap="none" dirty="0" smtClean="0">
                <a:latin typeface="Candara" panose="020E0502030303020204" pitchFamily="34" charset="0"/>
                <a:cs typeface="Times New Roman" panose="02020603050405020304" pitchFamily="18" charset="0"/>
              </a:rPr>
              <a:t>miscellaneous</a:t>
            </a:r>
          </a:p>
          <a:p>
            <a:pPr marL="914400" indent="-457200" algn="just">
              <a:buFont typeface="Wingdings" panose="05000000000000000000" pitchFamily="2" charset="2"/>
              <a:buChar char="§"/>
            </a:pPr>
            <a:endParaRPr lang="en-US" sz="2400" cap="none" dirty="0">
              <a:latin typeface="Candara" panose="020E0502030303020204" pitchFamily="34" charset="0"/>
              <a:cs typeface="Times New Roman" panose="02020603050405020304" pitchFamily="18" charset="0"/>
            </a:endParaRPr>
          </a:p>
          <a:p>
            <a:pPr marL="463550" indent="-463550" algn="just">
              <a:buFont typeface="+mj-lt"/>
              <a:buAutoNum type="arabicPeriod"/>
            </a:pPr>
            <a:endParaRPr lang="en-US" sz="2400" cap="none" dirty="0">
              <a:latin typeface="Candara" panose="020E050203030302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2353519" y="6492875"/>
            <a:ext cx="5302876" cy="365125"/>
          </a:xfrm>
        </p:spPr>
        <p:txBody>
          <a:bodyPr/>
          <a:lstStyle/>
          <a:p>
            <a:r>
              <a:rPr lang="en-US" dirty="0">
                <a:solidFill>
                  <a:schemeClr val="accent5">
                    <a:lumMod val="50000"/>
                  </a:schemeClr>
                </a:solidFill>
              </a:rPr>
              <a:t>The National Environmental Standards and Regulations Enforcement Agency Act 2007 (NESREA Act)</a:t>
            </a:r>
            <a:endParaRPr lang="en-GB" dirty="0">
              <a:solidFill>
                <a:schemeClr val="accent5">
                  <a:lumMod val="50000"/>
                </a:schemeClr>
              </a:solidFill>
            </a:endParaRPr>
          </a:p>
        </p:txBody>
      </p:sp>
      <p:sp>
        <p:nvSpPr>
          <p:cNvPr id="5" name="Slide Number Placeholder 4"/>
          <p:cNvSpPr>
            <a:spLocks noGrp="1"/>
          </p:cNvSpPr>
          <p:nvPr>
            <p:ph type="sldNum" sz="quarter" idx="12"/>
          </p:nvPr>
        </p:nvSpPr>
        <p:spPr/>
        <p:txBody>
          <a:bodyPr/>
          <a:lstStyle/>
          <a:p>
            <a:fld id="{F212A87D-C88D-4F72-8ED3-065B40688CD2}" type="slidenum">
              <a:rPr lang="en-GB" smtClean="0"/>
              <a:t>3</a:t>
            </a:fld>
            <a:endParaRPr lang="en-GB"/>
          </a:p>
        </p:txBody>
      </p:sp>
    </p:spTree>
    <p:extLst>
      <p:ext uri="{BB962C8B-B14F-4D97-AF65-F5344CB8AC3E}">
        <p14:creationId xmlns:p14="http://schemas.microsoft.com/office/powerpoint/2010/main" val="7638051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1683"/>
            <a:ext cx="10515600" cy="876821"/>
          </a:xfrm>
        </p:spPr>
        <p:txBody>
          <a:bodyPr>
            <a:normAutofit/>
          </a:bodyPr>
          <a:lstStyle/>
          <a:p>
            <a:r>
              <a:rPr lang="en-GB" sz="3000" b="1" dirty="0" smtClean="0">
                <a:latin typeface="Candara" panose="020E0502030303020204" pitchFamily="34" charset="0"/>
              </a:rPr>
              <a:t>the shortcoming of the </a:t>
            </a:r>
            <a:r>
              <a:rPr lang="en-GB" sz="3000" b="1" dirty="0" err="1" smtClean="0">
                <a:latin typeface="Candara" panose="020E0502030303020204" pitchFamily="34" charset="0"/>
              </a:rPr>
              <a:t>fepa</a:t>
            </a:r>
            <a:r>
              <a:rPr lang="en-GB" sz="3000" b="1" dirty="0" smtClean="0">
                <a:latin typeface="Candara" panose="020E0502030303020204" pitchFamily="34" charset="0"/>
              </a:rPr>
              <a:t> act</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838200" y="1225123"/>
            <a:ext cx="10515600" cy="4984608"/>
          </a:xfrm>
        </p:spPr>
        <p:txBody>
          <a:bodyPr>
            <a:noAutofit/>
          </a:bodyPr>
          <a:lstStyle/>
          <a:p>
            <a:pPr marL="0" indent="0" algn="just">
              <a:buNone/>
            </a:pPr>
            <a:r>
              <a:rPr lang="en-US" sz="2400" cap="none" dirty="0" smtClean="0">
                <a:latin typeface="Candara" panose="020E0502030303020204" pitchFamily="34" charset="0"/>
                <a:cs typeface="Times New Roman" panose="02020603050405020304" pitchFamily="18" charset="0"/>
              </a:rPr>
              <a:t>The major drawback </a:t>
            </a:r>
            <a:r>
              <a:rPr lang="en-US" sz="2400" cap="none" dirty="0">
                <a:latin typeface="Candara" panose="020E0502030303020204" pitchFamily="34" charset="0"/>
                <a:cs typeface="Times New Roman" panose="02020603050405020304" pitchFamily="18" charset="0"/>
              </a:rPr>
              <a:t>of the FEPA Act is that </a:t>
            </a:r>
            <a:endParaRPr lang="en-US" sz="2400" cap="none" dirty="0" smtClean="0">
              <a:latin typeface="Candara" panose="020E0502030303020204" pitchFamily="34" charset="0"/>
              <a:cs typeface="Times New Roman" panose="02020603050405020304" pitchFamily="18" charset="0"/>
            </a:endParaRPr>
          </a:p>
          <a:p>
            <a:pPr marL="457200" indent="-457200" algn="just">
              <a:buFont typeface="Wingdings" panose="05000000000000000000" pitchFamily="2" charset="2"/>
              <a:buChar char="Ø"/>
            </a:pPr>
            <a:r>
              <a:rPr lang="en-US" sz="2400" cap="none" dirty="0" smtClean="0">
                <a:latin typeface="Candara" panose="020E0502030303020204" pitchFamily="34" charset="0"/>
                <a:cs typeface="Times New Roman" panose="02020603050405020304" pitchFamily="18" charset="0"/>
              </a:rPr>
              <a:t>Absence of defied sanctions for defaulters of the “National Environmental Standards”</a:t>
            </a:r>
            <a:endParaRPr lang="en-US" sz="2400" cap="none" dirty="0">
              <a:latin typeface="Candara" panose="020E0502030303020204" pitchFamily="34" charset="0"/>
              <a:cs typeface="Times New Roman" panose="02020603050405020304" pitchFamily="18" charset="0"/>
            </a:endParaRPr>
          </a:p>
          <a:p>
            <a:pPr marL="457200" indent="-457200" algn="just">
              <a:buFont typeface="Wingdings" panose="05000000000000000000" pitchFamily="2" charset="2"/>
              <a:buChar char="Ø"/>
            </a:pPr>
            <a:r>
              <a:rPr lang="en-US" sz="2400" cap="none" dirty="0" smtClean="0">
                <a:latin typeface="Candara" panose="020E0502030303020204" pitchFamily="34" charset="0"/>
                <a:cs typeface="Times New Roman" panose="02020603050405020304" pitchFamily="18" charset="0"/>
              </a:rPr>
              <a:t>Where they exist, the disciplinary </a:t>
            </a:r>
            <a:r>
              <a:rPr lang="en-US" sz="2400" cap="none" dirty="0">
                <a:latin typeface="Candara" panose="020E0502030303020204" pitchFamily="34" charset="0"/>
                <a:cs typeface="Times New Roman" panose="02020603050405020304" pitchFamily="18" charset="0"/>
              </a:rPr>
              <a:t>measures are not evidently stringent to </a:t>
            </a:r>
            <a:r>
              <a:rPr lang="en-US" sz="2400" cap="none" dirty="0" smtClean="0">
                <a:latin typeface="Candara" panose="020E0502030303020204" pitchFamily="34" charset="0"/>
                <a:cs typeface="Times New Roman" panose="02020603050405020304" pitchFamily="18" charset="0"/>
              </a:rPr>
              <a:t>compel compliance. For instance, the penalty for default in discharge of hazardous substances states; </a:t>
            </a:r>
          </a:p>
          <a:p>
            <a:pPr marL="457200" indent="0" algn="just">
              <a:buNone/>
            </a:pPr>
            <a:r>
              <a:rPr lang="en-US" sz="2400" i="1" cap="none" dirty="0" smtClean="0">
                <a:latin typeface="Candara" panose="020E0502030303020204" pitchFamily="34" charset="0"/>
                <a:cs typeface="Times New Roman" panose="02020603050405020304" pitchFamily="18" charset="0"/>
              </a:rPr>
              <a:t>“Where </a:t>
            </a:r>
            <a:r>
              <a:rPr lang="en-US" sz="2400" i="1" cap="none" dirty="0">
                <a:latin typeface="Candara" panose="020E0502030303020204" pitchFamily="34" charset="0"/>
                <a:cs typeface="Times New Roman" panose="02020603050405020304" pitchFamily="18" charset="0"/>
              </a:rPr>
              <a:t>an </a:t>
            </a:r>
            <a:r>
              <a:rPr lang="en-US" sz="2400" i="1" cap="none" dirty="0" smtClean="0">
                <a:latin typeface="Candara" panose="020E0502030303020204" pitchFamily="34" charset="0"/>
                <a:cs typeface="Times New Roman" panose="02020603050405020304" pitchFamily="18" charset="0"/>
              </a:rPr>
              <a:t>offence……. is </a:t>
            </a:r>
            <a:r>
              <a:rPr lang="en-US" sz="2400" i="1" cap="none" dirty="0">
                <a:latin typeface="Candara" panose="020E0502030303020204" pitchFamily="34" charset="0"/>
                <a:cs typeface="Times New Roman" panose="02020603050405020304" pitchFamily="18" charset="0"/>
              </a:rPr>
              <a:t>committed by a body corporate it shall on </a:t>
            </a:r>
            <a:r>
              <a:rPr lang="en-US" sz="2400" i="1" cap="none" dirty="0" smtClean="0">
                <a:latin typeface="Candara" panose="020E0502030303020204" pitchFamily="34" charset="0"/>
                <a:cs typeface="Times New Roman" panose="02020603050405020304" pitchFamily="18" charset="0"/>
              </a:rPr>
              <a:t>conviction be </a:t>
            </a:r>
            <a:r>
              <a:rPr lang="en-US" sz="2400" i="1" cap="none" dirty="0">
                <a:latin typeface="Candara" panose="020E0502030303020204" pitchFamily="34" charset="0"/>
                <a:cs typeface="Times New Roman" panose="02020603050405020304" pitchFamily="18" charset="0"/>
              </a:rPr>
              <a:t>liable to a fine not exceeding </a:t>
            </a:r>
            <a:r>
              <a:rPr lang="en-US" sz="2400" i="1" cap="none" dirty="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N500, 000 </a:t>
            </a:r>
            <a:r>
              <a:rPr lang="en-US" sz="2400" i="1" cap="none" dirty="0">
                <a:latin typeface="Candara" panose="020E0502030303020204" pitchFamily="34" charset="0"/>
                <a:cs typeface="Times New Roman" panose="02020603050405020304" pitchFamily="18" charset="0"/>
              </a:rPr>
              <a:t>and an additional fine of </a:t>
            </a:r>
            <a:r>
              <a:rPr lang="en-US" sz="2400" i="1" cap="none" dirty="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N 1, 000 </a:t>
            </a:r>
            <a:r>
              <a:rPr lang="en-US" sz="2400" i="1" cap="none" dirty="0">
                <a:latin typeface="Candara" panose="020E0502030303020204" pitchFamily="34" charset="0"/>
                <a:cs typeface="Times New Roman" panose="02020603050405020304" pitchFamily="18" charset="0"/>
              </a:rPr>
              <a:t>for every day the offence </a:t>
            </a:r>
            <a:r>
              <a:rPr lang="en-US" sz="2400" i="1" cap="none" dirty="0" smtClean="0">
                <a:latin typeface="Candara" panose="020E0502030303020204" pitchFamily="34" charset="0"/>
                <a:cs typeface="Times New Roman" panose="02020603050405020304" pitchFamily="18" charset="0"/>
              </a:rPr>
              <a:t>subsists”</a:t>
            </a:r>
          </a:p>
          <a:p>
            <a:pPr marL="457200" indent="0" algn="just">
              <a:buNone/>
            </a:pPr>
            <a:r>
              <a:rPr lang="en-US" sz="2400" cap="none" dirty="0" smtClean="0">
                <a:latin typeface="Candara" panose="020E0502030303020204" pitchFamily="34" charset="0"/>
                <a:cs typeface="Times New Roman" panose="02020603050405020304" pitchFamily="18" charset="0"/>
              </a:rPr>
              <a:t>This appears too weak to deter violation of standards. </a:t>
            </a:r>
            <a:endParaRPr lang="en-US" sz="2400" cap="none" dirty="0">
              <a:latin typeface="Candara" panose="020E050203030302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2353519" y="6492875"/>
            <a:ext cx="5302876" cy="365125"/>
          </a:xfrm>
        </p:spPr>
        <p:txBody>
          <a:bodyPr/>
          <a:lstStyle/>
          <a:p>
            <a:r>
              <a:rPr lang="en-US" dirty="0">
                <a:solidFill>
                  <a:schemeClr val="accent5">
                    <a:lumMod val="50000"/>
                  </a:schemeClr>
                </a:solidFill>
              </a:rPr>
              <a:t>The National Environmental Standards and Regulations Enforcement Agency Act 2007 (NESREA Act)</a:t>
            </a:r>
            <a:endParaRPr lang="en-GB" dirty="0">
              <a:solidFill>
                <a:schemeClr val="accent5">
                  <a:lumMod val="50000"/>
                </a:schemeClr>
              </a:solidFill>
            </a:endParaRPr>
          </a:p>
        </p:txBody>
      </p:sp>
      <p:sp>
        <p:nvSpPr>
          <p:cNvPr id="5" name="Slide Number Placeholder 4"/>
          <p:cNvSpPr>
            <a:spLocks noGrp="1"/>
          </p:cNvSpPr>
          <p:nvPr>
            <p:ph type="sldNum" sz="quarter" idx="12"/>
          </p:nvPr>
        </p:nvSpPr>
        <p:spPr/>
        <p:txBody>
          <a:bodyPr/>
          <a:lstStyle/>
          <a:p>
            <a:fld id="{F212A87D-C88D-4F72-8ED3-065B40688CD2}" type="slidenum">
              <a:rPr lang="en-GB" smtClean="0"/>
              <a:t>4</a:t>
            </a:fld>
            <a:endParaRPr lang="en-GB"/>
          </a:p>
        </p:txBody>
      </p:sp>
    </p:spTree>
    <p:extLst>
      <p:ext uri="{BB962C8B-B14F-4D97-AF65-F5344CB8AC3E}">
        <p14:creationId xmlns:p14="http://schemas.microsoft.com/office/powerpoint/2010/main" val="28028422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5158"/>
            <a:ext cx="10515600" cy="876821"/>
          </a:xfrm>
        </p:spPr>
        <p:txBody>
          <a:bodyPr>
            <a:normAutofit/>
          </a:bodyPr>
          <a:lstStyle/>
          <a:p>
            <a:r>
              <a:rPr lang="en-GB" sz="3000" b="1" dirty="0" smtClean="0">
                <a:latin typeface="Candara" panose="020E0502030303020204" pitchFamily="34" charset="0"/>
              </a:rPr>
              <a:t>the shortcoming of the </a:t>
            </a:r>
            <a:r>
              <a:rPr lang="en-GB" sz="3000" b="1" dirty="0" err="1" smtClean="0">
                <a:latin typeface="Candara" panose="020E0502030303020204" pitchFamily="34" charset="0"/>
              </a:rPr>
              <a:t>fepa</a:t>
            </a:r>
            <a:r>
              <a:rPr lang="en-GB" sz="3000" b="1" dirty="0" smtClean="0">
                <a:latin typeface="Candara" panose="020E0502030303020204" pitchFamily="34" charset="0"/>
              </a:rPr>
              <a:t> act</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838200" y="941979"/>
            <a:ext cx="10515600" cy="4984608"/>
          </a:xfrm>
        </p:spPr>
        <p:txBody>
          <a:bodyPr>
            <a:noAutofit/>
          </a:bodyPr>
          <a:lstStyle/>
          <a:p>
            <a:pPr marL="457200" indent="0" algn="just">
              <a:buNone/>
            </a:pPr>
            <a:r>
              <a:rPr lang="en-US" sz="2400" cap="none" dirty="0" smtClean="0">
                <a:latin typeface="Candara" panose="020E0502030303020204" pitchFamily="34" charset="0"/>
                <a:cs typeface="Times New Roman" panose="02020603050405020304" pitchFamily="18" charset="0"/>
              </a:rPr>
              <a:t>The  “General penalties” further state that</a:t>
            </a:r>
          </a:p>
          <a:p>
            <a:pPr marL="336550" indent="0" algn="just">
              <a:buNone/>
            </a:pPr>
            <a:r>
              <a:rPr lang="en-US" i="1" cap="none" dirty="0" smtClean="0">
                <a:latin typeface="Candara" panose="020E0502030303020204" pitchFamily="34" charset="0"/>
                <a:cs typeface="Times New Roman" panose="02020603050405020304" pitchFamily="18" charset="0"/>
              </a:rPr>
              <a:t>“Any </a:t>
            </a:r>
            <a:r>
              <a:rPr lang="en-US" i="1" cap="none" dirty="0">
                <a:latin typeface="Candara" panose="020E0502030303020204" pitchFamily="34" charset="0"/>
                <a:cs typeface="Times New Roman" panose="02020603050405020304" pitchFamily="18" charset="0"/>
              </a:rPr>
              <a:t>person who contravenes any provisions of this Act or any regulation made thereunder commits an offence </a:t>
            </a:r>
            <a:r>
              <a:rPr lang="en-US" i="1" cap="none" dirty="0" smtClean="0">
                <a:latin typeface="Candara" panose="020E0502030303020204" pitchFamily="34" charset="0"/>
                <a:cs typeface="Times New Roman" panose="02020603050405020304" pitchFamily="18" charset="0"/>
              </a:rPr>
              <a:t>and shall </a:t>
            </a:r>
            <a:r>
              <a:rPr lang="en-US" i="1" cap="none" dirty="0">
                <a:latin typeface="Candara" panose="020E0502030303020204" pitchFamily="34" charset="0"/>
                <a:cs typeface="Times New Roman" panose="02020603050405020304" pitchFamily="18" charset="0"/>
              </a:rPr>
              <a:t>on conviction, where no specific penalty is prescribed therefor, be liable to a fine not exceeding N20,000 or </a:t>
            </a:r>
            <a:r>
              <a:rPr lang="en-US" i="1" cap="none" dirty="0" smtClean="0">
                <a:latin typeface="Candara" panose="020E0502030303020204" pitchFamily="34" charset="0"/>
                <a:cs typeface="Times New Roman" panose="02020603050405020304" pitchFamily="18" charset="0"/>
              </a:rPr>
              <a:t>to imprisonment </a:t>
            </a:r>
            <a:r>
              <a:rPr lang="en-US" i="1" cap="none" dirty="0">
                <a:latin typeface="Candara" panose="020E0502030303020204" pitchFamily="34" charset="0"/>
                <a:cs typeface="Times New Roman" panose="02020603050405020304" pitchFamily="18" charset="0"/>
              </a:rPr>
              <a:t>for a term not exceeding two years or to both such fine and </a:t>
            </a:r>
            <a:r>
              <a:rPr lang="en-US" i="1" cap="none" dirty="0" smtClean="0">
                <a:latin typeface="Candara" panose="020E0502030303020204" pitchFamily="34" charset="0"/>
                <a:cs typeface="Times New Roman" panose="02020603050405020304" pitchFamily="18" charset="0"/>
              </a:rPr>
              <a:t>imprisonment”.</a:t>
            </a:r>
          </a:p>
          <a:p>
            <a:pPr marL="457200" indent="0" algn="just">
              <a:buNone/>
            </a:pPr>
            <a:r>
              <a:rPr lang="en-US" sz="2400" cap="none" dirty="0" smtClean="0">
                <a:latin typeface="Candara" panose="020E0502030303020204" pitchFamily="34" charset="0"/>
                <a:cs typeface="Times New Roman" panose="02020603050405020304" pitchFamily="18" charset="0"/>
              </a:rPr>
              <a:t>It is evident that sanctions contained were generally not stringent enough–especially in later times– to deter violation.</a:t>
            </a:r>
          </a:p>
          <a:p>
            <a:pPr marL="457200" indent="-457200" algn="just">
              <a:buFont typeface="Wingdings" panose="05000000000000000000" pitchFamily="2" charset="2"/>
              <a:buChar char="Ø"/>
            </a:pPr>
            <a:r>
              <a:rPr lang="en-US" sz="2400" cap="none" dirty="0">
                <a:latin typeface="Candara" panose="020E0502030303020204" pitchFamily="34" charset="0"/>
                <a:cs typeface="Times New Roman" panose="02020603050405020304" pitchFamily="18" charset="0"/>
              </a:rPr>
              <a:t>Issues such as </a:t>
            </a:r>
            <a:r>
              <a:rPr lang="en-US" sz="2400" cap="none" dirty="0" smtClean="0">
                <a:latin typeface="Candara" panose="020E0502030303020204" pitchFamily="34" charset="0"/>
                <a:cs typeface="Times New Roman" panose="02020603050405020304" pitchFamily="18" charset="0"/>
              </a:rPr>
              <a:t>the use </a:t>
            </a:r>
            <a:r>
              <a:rPr lang="en-US" sz="2400" cap="none" dirty="0">
                <a:latin typeface="Candara" panose="020E0502030303020204" pitchFamily="34" charset="0"/>
                <a:cs typeface="Times New Roman" panose="02020603050405020304" pitchFamily="18" charset="0"/>
              </a:rPr>
              <a:t>of dangerous chemicals for fishing, logging and inimical agricultural practices are </a:t>
            </a:r>
            <a:r>
              <a:rPr lang="en-US" sz="2400" cap="none" dirty="0" smtClean="0">
                <a:latin typeface="Candara" panose="020E0502030303020204" pitchFamily="34" charset="0"/>
                <a:cs typeface="Times New Roman" panose="02020603050405020304" pitchFamily="18" charset="0"/>
              </a:rPr>
              <a:t>obviously are not covered under the FEPA Act. </a:t>
            </a:r>
          </a:p>
          <a:p>
            <a:pPr marL="457200" indent="-457200" algn="just">
              <a:buFont typeface="Wingdings" panose="05000000000000000000" pitchFamily="2" charset="2"/>
              <a:buChar char="Ø"/>
            </a:pPr>
            <a:r>
              <a:rPr lang="en-US" sz="2400" cap="none" dirty="0" smtClean="0">
                <a:latin typeface="Candara" panose="020E0502030303020204" pitchFamily="34" charset="0"/>
                <a:cs typeface="Times New Roman" panose="02020603050405020304" pitchFamily="18" charset="0"/>
              </a:rPr>
              <a:t>The </a:t>
            </a:r>
            <a:r>
              <a:rPr lang="en-US" sz="2400" cap="none" dirty="0">
                <a:latin typeface="Candara" panose="020E0502030303020204" pitchFamily="34" charset="0"/>
                <a:cs typeface="Times New Roman" panose="02020603050405020304" pitchFamily="18" charset="0"/>
              </a:rPr>
              <a:t>FEPA Act does not even have a definition for what is known as waste</a:t>
            </a:r>
          </a:p>
        </p:txBody>
      </p:sp>
      <p:sp>
        <p:nvSpPr>
          <p:cNvPr id="4" name="Footer Placeholder 3"/>
          <p:cNvSpPr>
            <a:spLocks noGrp="1"/>
          </p:cNvSpPr>
          <p:nvPr>
            <p:ph type="ftr" sz="quarter" idx="11"/>
          </p:nvPr>
        </p:nvSpPr>
        <p:spPr>
          <a:xfrm>
            <a:off x="2353519" y="6492875"/>
            <a:ext cx="5302876" cy="365125"/>
          </a:xfrm>
        </p:spPr>
        <p:txBody>
          <a:bodyPr/>
          <a:lstStyle/>
          <a:p>
            <a:r>
              <a:rPr lang="en-US" dirty="0">
                <a:solidFill>
                  <a:schemeClr val="accent5">
                    <a:lumMod val="50000"/>
                  </a:schemeClr>
                </a:solidFill>
              </a:rPr>
              <a:t>The National Environmental Standards and Regulations Enforcement Agency Act 2007 (NESREA Act)</a:t>
            </a:r>
            <a:endParaRPr lang="en-GB" dirty="0">
              <a:solidFill>
                <a:schemeClr val="accent5">
                  <a:lumMod val="50000"/>
                </a:schemeClr>
              </a:solidFill>
            </a:endParaRPr>
          </a:p>
        </p:txBody>
      </p:sp>
      <p:sp>
        <p:nvSpPr>
          <p:cNvPr id="5" name="Slide Number Placeholder 4"/>
          <p:cNvSpPr>
            <a:spLocks noGrp="1"/>
          </p:cNvSpPr>
          <p:nvPr>
            <p:ph type="sldNum" sz="quarter" idx="12"/>
          </p:nvPr>
        </p:nvSpPr>
        <p:spPr/>
        <p:txBody>
          <a:bodyPr/>
          <a:lstStyle/>
          <a:p>
            <a:fld id="{F212A87D-C88D-4F72-8ED3-065B40688CD2}" type="slidenum">
              <a:rPr lang="en-GB" smtClean="0"/>
              <a:t>5</a:t>
            </a:fld>
            <a:endParaRPr lang="en-GB"/>
          </a:p>
        </p:txBody>
      </p:sp>
    </p:spTree>
    <p:extLst>
      <p:ext uri="{BB962C8B-B14F-4D97-AF65-F5344CB8AC3E}">
        <p14:creationId xmlns:p14="http://schemas.microsoft.com/office/powerpoint/2010/main" val="2603329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1683"/>
            <a:ext cx="10515600" cy="876821"/>
          </a:xfrm>
        </p:spPr>
        <p:txBody>
          <a:bodyPr>
            <a:normAutofit fontScale="90000"/>
          </a:bodyPr>
          <a:lstStyle/>
          <a:p>
            <a:r>
              <a:rPr lang="en-GB" sz="3000" b="1" dirty="0" smtClean="0">
                <a:latin typeface="Candara" panose="020E0502030303020204" pitchFamily="34" charset="0"/>
              </a:rPr>
              <a:t>The National </a:t>
            </a:r>
            <a:r>
              <a:rPr lang="en-GB" sz="3000" b="1" dirty="0">
                <a:latin typeface="Candara" panose="020E0502030303020204" pitchFamily="34" charset="0"/>
              </a:rPr>
              <a:t>Environmental Standards and Regulation Enforcement Agency </a:t>
            </a:r>
            <a:r>
              <a:rPr lang="en-GB" sz="3000" b="1" dirty="0" smtClean="0">
                <a:latin typeface="Candara" panose="020E0502030303020204" pitchFamily="34" charset="0"/>
              </a:rPr>
              <a:t>(establishment) </a:t>
            </a:r>
            <a:r>
              <a:rPr lang="en-GB" sz="3000" b="1" dirty="0" smtClean="0">
                <a:latin typeface="Candara" panose="020E0502030303020204" pitchFamily="34" charset="0"/>
              </a:rPr>
              <a:t>act, 2007</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838200" y="1225123"/>
            <a:ext cx="10515600" cy="4984608"/>
          </a:xfrm>
        </p:spPr>
        <p:txBody>
          <a:bodyPr>
            <a:noAutofit/>
          </a:bodyPr>
          <a:lstStyle/>
          <a:p>
            <a:pPr marL="0" indent="0" algn="just">
              <a:buNone/>
            </a:pPr>
            <a:r>
              <a:rPr lang="en-US" sz="2400" cap="none" dirty="0" smtClean="0">
                <a:latin typeface="Candara" panose="020E0502030303020204" pitchFamily="34" charset="0"/>
                <a:cs typeface="Times New Roman" panose="02020603050405020304" pitchFamily="18" charset="0"/>
              </a:rPr>
              <a:t>Soon with time it became obvious that the exiting drawbacks of the FEPA Act have become a cog in the wheel of progress for the enforcement of environmental regulations in Nigeria. </a:t>
            </a:r>
          </a:p>
          <a:p>
            <a:pPr marL="0" indent="0" algn="just">
              <a:buNone/>
            </a:pPr>
            <a:r>
              <a:rPr lang="en-US" sz="2400" cap="none" dirty="0" smtClean="0">
                <a:latin typeface="Candara" panose="020E0502030303020204" pitchFamily="34" charset="0"/>
                <a:cs typeface="Times New Roman" panose="02020603050405020304" pitchFamily="18" charset="0"/>
              </a:rPr>
              <a:t>To overcome this challenge there is the need to establish a new agency with full powers not just to establish standards, regulations, policies and guidelines but also to enforce compliance.</a:t>
            </a:r>
          </a:p>
          <a:p>
            <a:pPr marL="0" indent="0" algn="just">
              <a:buNone/>
            </a:pPr>
            <a:r>
              <a:rPr lang="en-US" sz="2400" cap="none" dirty="0" smtClean="0">
                <a:latin typeface="Candara" panose="020E0502030303020204" pitchFamily="34" charset="0"/>
                <a:cs typeface="Times New Roman" panose="02020603050405020304" pitchFamily="18" charset="0"/>
              </a:rPr>
              <a:t>The </a:t>
            </a:r>
            <a:r>
              <a:rPr lang="en-US" sz="2400" cap="none" dirty="0">
                <a:latin typeface="Candara" panose="020E0502030303020204" pitchFamily="34" charset="0"/>
                <a:cs typeface="Times New Roman" panose="02020603050405020304" pitchFamily="18" charset="0"/>
              </a:rPr>
              <a:t>National Environmental Standards </a:t>
            </a:r>
            <a:r>
              <a:rPr lang="en-US" sz="2400" cap="none" dirty="0" smtClean="0">
                <a:latin typeface="Candara" panose="020E0502030303020204" pitchFamily="34" charset="0"/>
                <a:cs typeface="Times New Roman" panose="02020603050405020304" pitchFamily="18" charset="0"/>
              </a:rPr>
              <a:t>and Regulation </a:t>
            </a:r>
            <a:r>
              <a:rPr lang="en-US" sz="2400" cap="none" dirty="0">
                <a:latin typeface="Candara" panose="020E0502030303020204" pitchFamily="34" charset="0"/>
                <a:cs typeface="Times New Roman" panose="02020603050405020304" pitchFamily="18" charset="0"/>
              </a:rPr>
              <a:t>Enforcement Agency </a:t>
            </a:r>
            <a:r>
              <a:rPr lang="en-US" sz="2400" cap="none" dirty="0" smtClean="0">
                <a:latin typeface="Candara" panose="020E0502030303020204" pitchFamily="34" charset="0"/>
                <a:cs typeface="Times New Roman" panose="02020603050405020304" pitchFamily="18" charset="0"/>
              </a:rPr>
              <a:t>(NESREA) was established on 30</a:t>
            </a:r>
            <a:r>
              <a:rPr lang="en-US" sz="2400" cap="none" baseline="30000" dirty="0" smtClean="0">
                <a:latin typeface="Candara" panose="020E0502030303020204" pitchFamily="34" charset="0"/>
                <a:cs typeface="Times New Roman" panose="02020603050405020304" pitchFamily="18" charset="0"/>
              </a:rPr>
              <a:t>th</a:t>
            </a:r>
            <a:r>
              <a:rPr lang="en-US" sz="2400" cap="none" dirty="0" smtClean="0">
                <a:latin typeface="Candara" panose="020E0502030303020204" pitchFamily="34" charset="0"/>
                <a:cs typeface="Times New Roman" panose="02020603050405020304" pitchFamily="18" charset="0"/>
              </a:rPr>
              <a:t> July, 2007 following the </a:t>
            </a:r>
            <a:r>
              <a:rPr lang="en-US" sz="2400" cap="none" dirty="0">
                <a:latin typeface="Candara" panose="020E0502030303020204" pitchFamily="34" charset="0"/>
                <a:cs typeface="Times New Roman" panose="02020603050405020304" pitchFamily="18" charset="0"/>
              </a:rPr>
              <a:t>NESREA </a:t>
            </a:r>
            <a:r>
              <a:rPr lang="en-US" sz="2400" cap="none" dirty="0" smtClean="0">
                <a:latin typeface="Candara" panose="020E0502030303020204" pitchFamily="34" charset="0"/>
                <a:cs typeface="Times New Roman" panose="02020603050405020304" pitchFamily="18" charset="0"/>
              </a:rPr>
              <a:t>Act, 2007.</a:t>
            </a:r>
          </a:p>
          <a:p>
            <a:pPr marL="0" indent="0" algn="just">
              <a:buNone/>
            </a:pPr>
            <a:r>
              <a:rPr lang="en-US" sz="2400" cap="none" dirty="0">
                <a:latin typeface="Candara" panose="020E0502030303020204" pitchFamily="34" charset="0"/>
                <a:cs typeface="Times New Roman" panose="02020603050405020304" pitchFamily="18" charset="0"/>
              </a:rPr>
              <a:t>Currently, NESREA is the major federal body charged with the protection of Nigeria’s environment under the supervision of the Federal Ministry of Environment. </a:t>
            </a:r>
          </a:p>
          <a:p>
            <a:pPr marL="0" indent="0" algn="just">
              <a:buNone/>
            </a:pPr>
            <a:endParaRPr lang="en-US" sz="2400" cap="none" dirty="0">
              <a:latin typeface="Candara" panose="020E050203030302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2353519" y="6492875"/>
            <a:ext cx="5302876" cy="365125"/>
          </a:xfrm>
        </p:spPr>
        <p:txBody>
          <a:bodyPr/>
          <a:lstStyle/>
          <a:p>
            <a:r>
              <a:rPr lang="en-US" dirty="0">
                <a:solidFill>
                  <a:schemeClr val="accent5">
                    <a:lumMod val="50000"/>
                  </a:schemeClr>
                </a:solidFill>
              </a:rPr>
              <a:t>The National Environmental Standards and Regulations Enforcement Agency Act 2007 (NESREA Act)</a:t>
            </a:r>
            <a:endParaRPr lang="en-GB" dirty="0">
              <a:solidFill>
                <a:schemeClr val="accent5">
                  <a:lumMod val="50000"/>
                </a:schemeClr>
              </a:solidFill>
            </a:endParaRPr>
          </a:p>
        </p:txBody>
      </p:sp>
      <p:sp>
        <p:nvSpPr>
          <p:cNvPr id="5" name="Slide Number Placeholder 4"/>
          <p:cNvSpPr>
            <a:spLocks noGrp="1"/>
          </p:cNvSpPr>
          <p:nvPr>
            <p:ph type="sldNum" sz="quarter" idx="12"/>
          </p:nvPr>
        </p:nvSpPr>
        <p:spPr/>
        <p:txBody>
          <a:bodyPr/>
          <a:lstStyle/>
          <a:p>
            <a:fld id="{F212A87D-C88D-4F72-8ED3-065B40688CD2}" type="slidenum">
              <a:rPr lang="en-GB" smtClean="0"/>
              <a:t>6</a:t>
            </a:fld>
            <a:endParaRPr lang="en-GB"/>
          </a:p>
        </p:txBody>
      </p:sp>
    </p:spTree>
    <p:extLst>
      <p:ext uri="{BB962C8B-B14F-4D97-AF65-F5344CB8AC3E}">
        <p14:creationId xmlns:p14="http://schemas.microsoft.com/office/powerpoint/2010/main" val="2172626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312821" y="1225123"/>
            <a:ext cx="5895473" cy="4984608"/>
          </a:xfrm>
        </p:spPr>
        <p:txBody>
          <a:bodyPr>
            <a:noAutofit/>
          </a:bodyPr>
          <a:lstStyle/>
          <a:p>
            <a:pPr marL="0" indent="0" algn="just">
              <a:buNone/>
            </a:pPr>
            <a:r>
              <a:rPr lang="en-US" sz="2400" cap="none" dirty="0">
                <a:latin typeface="Candara" panose="020E0502030303020204" pitchFamily="34" charset="0"/>
                <a:cs typeface="Times New Roman" panose="02020603050405020304" pitchFamily="18" charset="0"/>
              </a:rPr>
              <a:t>The </a:t>
            </a:r>
            <a:r>
              <a:rPr lang="en-US" sz="2400" cap="none" dirty="0" smtClean="0">
                <a:latin typeface="Candara" panose="020E0502030303020204" pitchFamily="34" charset="0"/>
                <a:cs typeface="Times New Roman" panose="02020603050405020304" pitchFamily="18" charset="0"/>
              </a:rPr>
              <a:t>NESREA </a:t>
            </a:r>
            <a:r>
              <a:rPr lang="en-US" sz="2400" cap="none" dirty="0">
                <a:latin typeface="Candara" panose="020E0502030303020204" pitchFamily="34" charset="0"/>
                <a:cs typeface="Times New Roman" panose="02020603050405020304" pitchFamily="18" charset="0"/>
              </a:rPr>
              <a:t>Act has </a:t>
            </a:r>
            <a:r>
              <a:rPr lang="en-US" sz="2400" cap="none" dirty="0" smtClean="0">
                <a:latin typeface="Candara" panose="020E0502030303020204" pitchFamily="34" charset="0"/>
                <a:cs typeface="Times New Roman" panose="02020603050405020304" pitchFamily="18" charset="0"/>
              </a:rPr>
              <a:t>six </a:t>
            </a:r>
            <a:r>
              <a:rPr lang="en-US" sz="2400" cap="none" dirty="0">
                <a:latin typeface="Candara" panose="020E0502030303020204" pitchFamily="34" charset="0"/>
                <a:cs typeface="Times New Roman" panose="02020603050405020304" pitchFamily="18" charset="0"/>
              </a:rPr>
              <a:t>parts:</a:t>
            </a:r>
          </a:p>
          <a:p>
            <a:pPr marL="0" indent="0" algn="just">
              <a:buNone/>
            </a:pPr>
            <a:r>
              <a:rPr lang="en-US" sz="2400" b="1" cap="none" dirty="0" smtClean="0">
                <a:latin typeface="Candara" panose="020E0502030303020204" pitchFamily="34" charset="0"/>
                <a:cs typeface="Times New Roman" panose="02020603050405020304" pitchFamily="18" charset="0"/>
              </a:rPr>
              <a:t>PART I: </a:t>
            </a:r>
            <a:r>
              <a:rPr lang="en-US" sz="2400" cap="none" dirty="0">
                <a:latin typeface="Candara" panose="020E0502030303020204" pitchFamily="34" charset="0"/>
                <a:cs typeface="Times New Roman" panose="02020603050405020304" pitchFamily="18" charset="0"/>
              </a:rPr>
              <a:t>Establishment of the National Environmental Standards and Regulations Enforcement Agency</a:t>
            </a:r>
          </a:p>
          <a:p>
            <a:pPr marL="457200" indent="0" algn="just">
              <a:buNone/>
            </a:pPr>
            <a:r>
              <a:rPr lang="en-US" sz="2400" cap="none" dirty="0" smtClean="0">
                <a:latin typeface="Candara" panose="020E0502030303020204" pitchFamily="34" charset="0"/>
                <a:cs typeface="Times New Roman" panose="02020603050405020304" pitchFamily="18" charset="0"/>
              </a:rPr>
              <a:t>Defines the Objectives </a:t>
            </a:r>
            <a:r>
              <a:rPr lang="en-US" sz="2400" cap="none" dirty="0">
                <a:latin typeface="Candara" panose="020E0502030303020204" pitchFamily="34" charset="0"/>
                <a:cs typeface="Times New Roman" panose="02020603050405020304" pitchFamily="18" charset="0"/>
              </a:rPr>
              <a:t>of the </a:t>
            </a:r>
            <a:r>
              <a:rPr lang="en-US" sz="2400" cap="none" dirty="0" smtClean="0">
                <a:latin typeface="Candara" panose="020E0502030303020204" pitchFamily="34" charset="0"/>
                <a:cs typeface="Times New Roman" panose="02020603050405020304" pitchFamily="18" charset="0"/>
              </a:rPr>
              <a:t>Agency as well as administrative composition, tenure of office and emolument of members, among others.</a:t>
            </a:r>
            <a:endParaRPr lang="en-GB" sz="2400" cap="none" dirty="0">
              <a:latin typeface="Candara" panose="020E0502030303020204" pitchFamily="34" charset="0"/>
            </a:endParaRPr>
          </a:p>
        </p:txBody>
      </p:sp>
      <p:sp>
        <p:nvSpPr>
          <p:cNvPr id="4" name="Footer Placeholder 3"/>
          <p:cNvSpPr>
            <a:spLocks noGrp="1"/>
          </p:cNvSpPr>
          <p:nvPr>
            <p:ph type="ftr" sz="quarter" idx="11"/>
          </p:nvPr>
        </p:nvSpPr>
        <p:spPr>
          <a:xfrm>
            <a:off x="2353519" y="6492875"/>
            <a:ext cx="5302876" cy="365125"/>
          </a:xfrm>
        </p:spPr>
        <p:txBody>
          <a:bodyPr/>
          <a:lstStyle/>
          <a:p>
            <a:r>
              <a:rPr lang="en-US" dirty="0">
                <a:solidFill>
                  <a:schemeClr val="accent5">
                    <a:lumMod val="50000"/>
                  </a:schemeClr>
                </a:solidFill>
              </a:rPr>
              <a:t>The National Environmental Standards and Regulations Enforcement Agency Act 2007 (NESREA Act)</a:t>
            </a:r>
            <a:endParaRPr lang="en-GB" dirty="0">
              <a:solidFill>
                <a:schemeClr val="accent5">
                  <a:lumMod val="50000"/>
                </a:schemeClr>
              </a:solidFill>
            </a:endParaRPr>
          </a:p>
        </p:txBody>
      </p:sp>
      <p:sp>
        <p:nvSpPr>
          <p:cNvPr id="5" name="Slide Number Placeholder 4"/>
          <p:cNvSpPr>
            <a:spLocks noGrp="1"/>
          </p:cNvSpPr>
          <p:nvPr>
            <p:ph type="sldNum" sz="quarter" idx="12"/>
          </p:nvPr>
        </p:nvSpPr>
        <p:spPr/>
        <p:txBody>
          <a:bodyPr/>
          <a:lstStyle/>
          <a:p>
            <a:fld id="{F212A87D-C88D-4F72-8ED3-065B40688CD2}" type="slidenum">
              <a:rPr lang="en-GB" smtClean="0"/>
              <a:t>7</a:t>
            </a:fld>
            <a:endParaRPr lang="en-GB"/>
          </a:p>
        </p:txBody>
      </p:sp>
      <p:pic>
        <p:nvPicPr>
          <p:cNvPr id="6" name="Picture 5"/>
          <p:cNvPicPr>
            <a:picLocks noChangeAspect="1"/>
          </p:cNvPicPr>
          <p:nvPr/>
        </p:nvPicPr>
        <p:blipFill>
          <a:blip r:embed="rId2"/>
          <a:stretch>
            <a:fillRect/>
          </a:stretch>
        </p:blipFill>
        <p:spPr>
          <a:xfrm>
            <a:off x="6484897" y="1225123"/>
            <a:ext cx="5382376" cy="4525006"/>
          </a:xfrm>
          <a:prstGeom prst="rect">
            <a:avLst/>
          </a:prstGeom>
        </p:spPr>
      </p:pic>
      <p:sp>
        <p:nvSpPr>
          <p:cNvPr id="8" name="Title 1"/>
          <p:cNvSpPr>
            <a:spLocks noGrp="1"/>
          </p:cNvSpPr>
          <p:nvPr>
            <p:ph type="title"/>
          </p:nvPr>
        </p:nvSpPr>
        <p:spPr>
          <a:xfrm>
            <a:off x="770021" y="3723"/>
            <a:ext cx="10515600" cy="876821"/>
          </a:xfrm>
        </p:spPr>
        <p:txBody>
          <a:bodyPr>
            <a:normAutofit/>
          </a:bodyPr>
          <a:lstStyle/>
          <a:p>
            <a:r>
              <a:rPr lang="en-GB" sz="3000" b="1" dirty="0" smtClean="0">
                <a:latin typeface="Candara" panose="020E0502030303020204" pitchFamily="34" charset="0"/>
              </a:rPr>
              <a:t>Parts of The </a:t>
            </a:r>
            <a:r>
              <a:rPr lang="en-GB" sz="3000" b="1" dirty="0" err="1" smtClean="0">
                <a:latin typeface="Candara" panose="020E0502030303020204" pitchFamily="34" charset="0"/>
              </a:rPr>
              <a:t>nesrea</a:t>
            </a:r>
            <a:r>
              <a:rPr lang="en-GB" sz="3000" b="1" dirty="0" smtClean="0">
                <a:latin typeface="Candara" panose="020E0502030303020204" pitchFamily="34" charset="0"/>
              </a:rPr>
              <a:t> act, 2007 (</a:t>
            </a:r>
            <a:r>
              <a:rPr lang="en-GB" sz="3000" b="1" cap="none" dirty="0" smtClean="0">
                <a:latin typeface="Candara" panose="020E0502030303020204" pitchFamily="34" charset="0"/>
              </a:rPr>
              <a:t>Establishment</a:t>
            </a:r>
            <a:r>
              <a:rPr lang="en-GB" sz="3000" b="1" dirty="0" smtClean="0">
                <a:latin typeface="Candara" panose="020E0502030303020204" pitchFamily="34" charset="0"/>
              </a:rPr>
              <a:t>)</a:t>
            </a:r>
            <a:endParaRPr lang="en-GB" sz="3000" b="1" dirty="0">
              <a:latin typeface="Candara" panose="020E0502030303020204" pitchFamily="34" charset="0"/>
            </a:endParaRPr>
          </a:p>
        </p:txBody>
      </p:sp>
    </p:spTree>
    <p:extLst>
      <p:ext uri="{BB962C8B-B14F-4D97-AF65-F5344CB8AC3E}">
        <p14:creationId xmlns:p14="http://schemas.microsoft.com/office/powerpoint/2010/main" val="29827513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312821" y="988007"/>
            <a:ext cx="11430000" cy="4984608"/>
          </a:xfrm>
        </p:spPr>
        <p:txBody>
          <a:bodyPr>
            <a:noAutofit/>
          </a:bodyPr>
          <a:lstStyle/>
          <a:p>
            <a:pPr marL="0" indent="0" algn="just">
              <a:buNone/>
            </a:pPr>
            <a:r>
              <a:rPr lang="en-US" sz="2400" b="1" cap="none" dirty="0">
                <a:latin typeface="Candara" panose="020E0502030303020204" pitchFamily="34" charset="0"/>
                <a:cs typeface="Times New Roman" panose="02020603050405020304" pitchFamily="18" charset="0"/>
              </a:rPr>
              <a:t>PART II: </a:t>
            </a:r>
            <a:r>
              <a:rPr lang="en-US" sz="2400" cap="none" dirty="0" smtClean="0">
                <a:latin typeface="Candara" panose="020E0502030303020204" pitchFamily="34" charset="0"/>
                <a:cs typeface="Times New Roman" panose="02020603050405020304" pitchFamily="18" charset="0"/>
              </a:rPr>
              <a:t>Functions and Powers of </a:t>
            </a:r>
            <a:r>
              <a:rPr lang="en-US" sz="2400" cap="none" dirty="0">
                <a:latin typeface="Candara" panose="020E0502030303020204" pitchFamily="34" charset="0"/>
                <a:cs typeface="Times New Roman" panose="02020603050405020304" pitchFamily="18" charset="0"/>
              </a:rPr>
              <a:t>t</a:t>
            </a:r>
            <a:r>
              <a:rPr lang="en-US" sz="2400" cap="none" dirty="0" smtClean="0">
                <a:latin typeface="Candara" panose="020E0502030303020204" pitchFamily="34" charset="0"/>
                <a:cs typeface="Times New Roman" panose="02020603050405020304" pitchFamily="18" charset="0"/>
              </a:rPr>
              <a:t>he Agency and Council</a:t>
            </a:r>
            <a:endParaRPr lang="en-US" sz="2400" cap="none" dirty="0">
              <a:latin typeface="Candara" panose="020E0502030303020204" pitchFamily="34" charset="0"/>
              <a:cs typeface="Times New Roman" panose="02020603050405020304" pitchFamily="18" charset="0"/>
            </a:endParaRPr>
          </a:p>
          <a:p>
            <a:pPr marL="0" indent="0" algn="just">
              <a:buNone/>
            </a:pPr>
            <a:r>
              <a:rPr lang="en-US" sz="2400" cap="none" dirty="0" smtClean="0">
                <a:latin typeface="Candara" panose="020E0502030303020204" pitchFamily="34" charset="0"/>
                <a:cs typeface="Times New Roman" panose="02020603050405020304" pitchFamily="18" charset="0"/>
              </a:rPr>
              <a:t>The Agency has 13 functions that include; </a:t>
            </a:r>
            <a:endParaRPr lang="en-US" sz="2400" cap="none" dirty="0">
              <a:latin typeface="Candara" panose="020E0502030303020204" pitchFamily="34" charset="0"/>
              <a:cs typeface="Times New Roman" panose="02020603050405020304" pitchFamily="18" charset="0"/>
            </a:endParaRPr>
          </a:p>
          <a:p>
            <a:pPr marL="457200" indent="-457200" algn="just">
              <a:buFont typeface="Wingdings" panose="05000000000000000000" pitchFamily="2" charset="2"/>
              <a:buChar char="Ø"/>
            </a:pPr>
            <a:r>
              <a:rPr lang="en-US" sz="2400" cap="none" dirty="0">
                <a:latin typeface="Candara" panose="020E0502030303020204" pitchFamily="34" charset="0"/>
                <a:cs typeface="Times New Roman" panose="02020603050405020304" pitchFamily="18" charset="0"/>
              </a:rPr>
              <a:t>enforce compliance with laws, guidelines, policies and standards on environmental matters</a:t>
            </a:r>
            <a:endParaRPr lang="en-GB" sz="2400" cap="none" dirty="0" smtClean="0">
              <a:latin typeface="Candara" panose="020E0502030303020204" pitchFamily="34" charset="0"/>
              <a:cs typeface="Times New Roman" panose="02020603050405020304" pitchFamily="18" charset="0"/>
            </a:endParaRPr>
          </a:p>
          <a:p>
            <a:pPr marL="457200" indent="-457200" algn="just">
              <a:buFont typeface="Wingdings" panose="05000000000000000000" pitchFamily="2" charset="2"/>
              <a:buChar char="Ø"/>
            </a:pPr>
            <a:r>
              <a:rPr lang="en-US" sz="2400" cap="none" dirty="0">
                <a:latin typeface="Candara" panose="020E0502030303020204" pitchFamily="34" charset="0"/>
                <a:cs typeface="Times New Roman" panose="02020603050405020304" pitchFamily="18" charset="0"/>
              </a:rPr>
              <a:t>coordinate and liaise with stakeholders, within and outside Nigeria, on matters </a:t>
            </a:r>
            <a:r>
              <a:rPr lang="en-US" sz="2400" cap="none" dirty="0" smtClean="0">
                <a:latin typeface="Candara" panose="020E0502030303020204" pitchFamily="34" charset="0"/>
                <a:cs typeface="Times New Roman" panose="02020603050405020304" pitchFamily="18" charset="0"/>
              </a:rPr>
              <a:t>of environmental </a:t>
            </a:r>
            <a:r>
              <a:rPr lang="en-US" sz="2400" cap="none" dirty="0">
                <a:latin typeface="Candara" panose="020E0502030303020204" pitchFamily="34" charset="0"/>
                <a:cs typeface="Times New Roman" panose="02020603050405020304" pitchFamily="18" charset="0"/>
              </a:rPr>
              <a:t>standards, regulations and </a:t>
            </a:r>
            <a:r>
              <a:rPr lang="en-US" sz="2400" cap="none" dirty="0" smtClean="0">
                <a:latin typeface="Candara" panose="020E0502030303020204" pitchFamily="34" charset="0"/>
                <a:cs typeface="Times New Roman" panose="02020603050405020304" pitchFamily="18" charset="0"/>
              </a:rPr>
              <a:t>enforcement</a:t>
            </a:r>
          </a:p>
          <a:p>
            <a:pPr marL="457200" indent="-457200" algn="just">
              <a:buFont typeface="Wingdings" panose="05000000000000000000" pitchFamily="2" charset="2"/>
              <a:buChar char="Ø"/>
            </a:pPr>
            <a:r>
              <a:rPr lang="en-US" sz="2400" cap="none" dirty="0">
                <a:latin typeface="Candara" panose="020E0502030303020204" pitchFamily="34" charset="0"/>
              </a:rPr>
              <a:t>enforce compliance with the provisions of international agreements, protocols</a:t>
            </a:r>
            <a:r>
              <a:rPr lang="en-US" sz="2400" cap="none" dirty="0" smtClean="0">
                <a:latin typeface="Candara" panose="020E0502030303020204" pitchFamily="34" charset="0"/>
              </a:rPr>
              <a:t>, conventions </a:t>
            </a:r>
            <a:r>
              <a:rPr lang="en-US" sz="2400" cap="none" dirty="0">
                <a:latin typeface="Candara" panose="020E0502030303020204" pitchFamily="34" charset="0"/>
              </a:rPr>
              <a:t>and treaties on the environment, including climate change, </a:t>
            </a:r>
            <a:r>
              <a:rPr lang="en-US" sz="2400" cap="none" dirty="0" smtClean="0">
                <a:latin typeface="Candara" panose="020E0502030303020204" pitchFamily="34" charset="0"/>
              </a:rPr>
              <a:t>biodiversity  </a:t>
            </a:r>
            <a:r>
              <a:rPr lang="en-US" sz="2400" cap="none" dirty="0">
                <a:latin typeface="Candara" panose="020E0502030303020204" pitchFamily="34" charset="0"/>
              </a:rPr>
              <a:t>conservation</a:t>
            </a:r>
            <a:r>
              <a:rPr lang="en-US" sz="2400" cap="none" dirty="0" smtClean="0">
                <a:latin typeface="Candara" panose="020E0502030303020204" pitchFamily="34" charset="0"/>
              </a:rPr>
              <a:t>, desertification</a:t>
            </a:r>
            <a:r>
              <a:rPr lang="en-US" sz="2400" cap="none" dirty="0">
                <a:latin typeface="Candara" panose="020E0502030303020204" pitchFamily="34" charset="0"/>
              </a:rPr>
              <a:t>, forestry, oil and gas, chemicals, hazardous wastes, </a:t>
            </a:r>
            <a:r>
              <a:rPr lang="en-US" sz="2400" cap="none" dirty="0" smtClean="0">
                <a:latin typeface="Candara" panose="020E0502030303020204" pitchFamily="34" charset="0"/>
              </a:rPr>
              <a:t>…and </a:t>
            </a:r>
            <a:r>
              <a:rPr lang="en-US" sz="2400" cap="none" dirty="0">
                <a:latin typeface="Candara" panose="020E0502030303020204" pitchFamily="34" charset="0"/>
              </a:rPr>
              <a:t>such other </a:t>
            </a:r>
            <a:r>
              <a:rPr lang="en-US" sz="2400" cap="none" dirty="0" smtClean="0">
                <a:latin typeface="Candara" panose="020E0502030303020204" pitchFamily="34" charset="0"/>
              </a:rPr>
              <a:t>environmental </a:t>
            </a:r>
            <a:r>
              <a:rPr lang="en-US" sz="2400" cap="none" dirty="0">
                <a:latin typeface="Candara" panose="020E0502030303020204" pitchFamily="34" charset="0"/>
              </a:rPr>
              <a:t>agreements as may from time to time come </a:t>
            </a:r>
            <a:r>
              <a:rPr lang="en-US" sz="2400" cap="none" dirty="0" smtClean="0">
                <a:latin typeface="Candara" panose="020E0502030303020204" pitchFamily="34" charset="0"/>
              </a:rPr>
              <a:t>into force</a:t>
            </a:r>
            <a:r>
              <a:rPr lang="en-US" sz="2400" cap="none" dirty="0">
                <a:latin typeface="Candara" panose="020E0502030303020204" pitchFamily="34" charset="0"/>
              </a:rPr>
              <a:t>;</a:t>
            </a:r>
            <a:endParaRPr lang="en-GB" sz="2400" cap="none" dirty="0">
              <a:latin typeface="Candara" panose="020E0502030303020204" pitchFamily="34" charset="0"/>
            </a:endParaRPr>
          </a:p>
        </p:txBody>
      </p:sp>
      <p:sp>
        <p:nvSpPr>
          <p:cNvPr id="4" name="Footer Placeholder 3"/>
          <p:cNvSpPr>
            <a:spLocks noGrp="1"/>
          </p:cNvSpPr>
          <p:nvPr>
            <p:ph type="ftr" sz="quarter" idx="11"/>
          </p:nvPr>
        </p:nvSpPr>
        <p:spPr>
          <a:xfrm>
            <a:off x="2353519" y="6492875"/>
            <a:ext cx="5302876" cy="365125"/>
          </a:xfrm>
        </p:spPr>
        <p:txBody>
          <a:bodyPr/>
          <a:lstStyle/>
          <a:p>
            <a:r>
              <a:rPr lang="en-US" dirty="0">
                <a:solidFill>
                  <a:schemeClr val="accent5">
                    <a:lumMod val="50000"/>
                  </a:schemeClr>
                </a:solidFill>
              </a:rPr>
              <a:t>The National Environmental Standards and Regulations Enforcement Agency Act 2007 (NESREA Act)</a:t>
            </a:r>
            <a:endParaRPr lang="en-GB" dirty="0">
              <a:solidFill>
                <a:schemeClr val="accent5">
                  <a:lumMod val="50000"/>
                </a:schemeClr>
              </a:solidFill>
            </a:endParaRPr>
          </a:p>
        </p:txBody>
      </p:sp>
      <p:sp>
        <p:nvSpPr>
          <p:cNvPr id="5" name="Slide Number Placeholder 4"/>
          <p:cNvSpPr>
            <a:spLocks noGrp="1"/>
          </p:cNvSpPr>
          <p:nvPr>
            <p:ph type="sldNum" sz="quarter" idx="12"/>
          </p:nvPr>
        </p:nvSpPr>
        <p:spPr/>
        <p:txBody>
          <a:bodyPr/>
          <a:lstStyle/>
          <a:p>
            <a:fld id="{F212A87D-C88D-4F72-8ED3-065B40688CD2}" type="slidenum">
              <a:rPr lang="en-GB" smtClean="0"/>
              <a:t>8</a:t>
            </a:fld>
            <a:endParaRPr lang="en-GB"/>
          </a:p>
        </p:txBody>
      </p:sp>
      <p:sp>
        <p:nvSpPr>
          <p:cNvPr id="10" name="Title 1"/>
          <p:cNvSpPr>
            <a:spLocks noGrp="1"/>
          </p:cNvSpPr>
          <p:nvPr>
            <p:ph type="title"/>
          </p:nvPr>
        </p:nvSpPr>
        <p:spPr>
          <a:xfrm>
            <a:off x="770021" y="3723"/>
            <a:ext cx="10515600" cy="876821"/>
          </a:xfrm>
        </p:spPr>
        <p:txBody>
          <a:bodyPr>
            <a:normAutofit/>
          </a:bodyPr>
          <a:lstStyle/>
          <a:p>
            <a:r>
              <a:rPr lang="en-GB" sz="3000" b="1" dirty="0" smtClean="0">
                <a:latin typeface="Candara" panose="020E0502030303020204" pitchFamily="34" charset="0"/>
              </a:rPr>
              <a:t>Parts of The </a:t>
            </a:r>
            <a:r>
              <a:rPr lang="en-GB" sz="3000" b="1" dirty="0" err="1" smtClean="0">
                <a:latin typeface="Candara" panose="020E0502030303020204" pitchFamily="34" charset="0"/>
              </a:rPr>
              <a:t>nesrea</a:t>
            </a:r>
            <a:r>
              <a:rPr lang="en-GB" sz="3000" b="1" dirty="0" smtClean="0">
                <a:latin typeface="Candara" panose="020E0502030303020204" pitchFamily="34" charset="0"/>
              </a:rPr>
              <a:t> act, 2007 (</a:t>
            </a:r>
            <a:r>
              <a:rPr lang="en-GB" sz="3000" b="1" cap="none" dirty="0" smtClean="0">
                <a:latin typeface="Candara" panose="020E0502030303020204" pitchFamily="34" charset="0"/>
              </a:rPr>
              <a:t>Functions</a:t>
            </a:r>
            <a:r>
              <a:rPr lang="en-GB" sz="3000" b="1" dirty="0" smtClean="0">
                <a:latin typeface="Candara" panose="020E0502030303020204" pitchFamily="34" charset="0"/>
              </a:rPr>
              <a:t>)</a:t>
            </a:r>
            <a:endParaRPr lang="en-GB" sz="3000" b="1" dirty="0">
              <a:latin typeface="Candara" panose="020E0502030303020204" pitchFamily="34" charset="0"/>
            </a:endParaRPr>
          </a:p>
        </p:txBody>
      </p:sp>
    </p:spTree>
    <p:extLst>
      <p:ext uri="{BB962C8B-B14F-4D97-AF65-F5344CB8AC3E}">
        <p14:creationId xmlns:p14="http://schemas.microsoft.com/office/powerpoint/2010/main" val="3699059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312821" y="755995"/>
            <a:ext cx="11430000" cy="4984608"/>
          </a:xfrm>
        </p:spPr>
        <p:txBody>
          <a:bodyPr>
            <a:noAutofit/>
          </a:bodyPr>
          <a:lstStyle/>
          <a:p>
            <a:pPr marL="0" indent="0" algn="just">
              <a:buNone/>
            </a:pPr>
            <a:r>
              <a:rPr lang="en-GB" sz="2400" cap="none" dirty="0" smtClean="0">
                <a:latin typeface="Candara" panose="020E0502030303020204" pitchFamily="34" charset="0"/>
                <a:cs typeface="Times New Roman" panose="02020603050405020304" pitchFamily="18" charset="0"/>
              </a:rPr>
              <a:t>Functions of the Agency continues……</a:t>
            </a:r>
          </a:p>
          <a:p>
            <a:pPr marL="457200" indent="-457200" algn="just">
              <a:buFont typeface="Wingdings" panose="05000000000000000000" pitchFamily="2" charset="2"/>
              <a:buChar char="Ø"/>
            </a:pPr>
            <a:r>
              <a:rPr lang="en-GB" sz="2400" cap="none" dirty="0" smtClean="0">
                <a:latin typeface="Candara" panose="020E0502030303020204" pitchFamily="34" charset="0"/>
                <a:cs typeface="Times New Roman" panose="02020603050405020304" pitchFamily="18" charset="0"/>
              </a:rPr>
              <a:t>enforce environmental control measures through registration, licencing and permitting systems other than in the oil and gas sector;</a:t>
            </a:r>
          </a:p>
          <a:p>
            <a:pPr marL="457200" indent="-457200" algn="just">
              <a:buFont typeface="Wingdings" panose="05000000000000000000" pitchFamily="2" charset="2"/>
              <a:buChar char="Ø"/>
            </a:pPr>
            <a:r>
              <a:rPr lang="en-GB" sz="2400" cap="none" dirty="0" smtClean="0">
                <a:latin typeface="Candara" panose="020E0502030303020204" pitchFamily="34" charset="0"/>
                <a:cs typeface="Times New Roman" panose="02020603050405020304" pitchFamily="18" charset="0"/>
              </a:rPr>
              <a:t>conduct environmental audit and establish data bank on regulatory and enforcement mechanisms of environmental standards other than in the oil and gas sector;</a:t>
            </a:r>
          </a:p>
          <a:p>
            <a:pPr marL="457200" indent="-457200" algn="just">
              <a:buFont typeface="Wingdings" panose="05000000000000000000" pitchFamily="2" charset="2"/>
              <a:buChar char="Ø"/>
            </a:pPr>
            <a:r>
              <a:rPr lang="en-GB" sz="2400" cap="none" dirty="0" smtClean="0">
                <a:latin typeface="Candara" panose="020E0502030303020204" pitchFamily="34" charset="0"/>
              </a:rPr>
              <a:t>create public awareness and provide environmental education on sustainable environmental management, promote private sector compliance with environmental regulations other than in the oil and gas sector and publish general scientific or other data resulting from the performance of its functions;</a:t>
            </a:r>
          </a:p>
          <a:p>
            <a:pPr marL="457200" indent="-457200" algn="just">
              <a:buFont typeface="Wingdings" panose="05000000000000000000" pitchFamily="2" charset="2"/>
              <a:buChar char="Ø"/>
            </a:pPr>
            <a:r>
              <a:rPr lang="en-US" sz="2400" cap="none" dirty="0">
                <a:latin typeface="Candara" panose="020E0502030303020204" pitchFamily="34" charset="0"/>
              </a:rPr>
              <a:t>carry out such activities as are necessary or expedient for the performance of its functions</a:t>
            </a:r>
            <a:endParaRPr lang="en-GB" sz="2400" cap="none" dirty="0">
              <a:latin typeface="Candara" panose="020E0502030303020204" pitchFamily="34" charset="0"/>
            </a:endParaRPr>
          </a:p>
        </p:txBody>
      </p:sp>
      <p:sp>
        <p:nvSpPr>
          <p:cNvPr id="4" name="Footer Placeholder 3"/>
          <p:cNvSpPr>
            <a:spLocks noGrp="1"/>
          </p:cNvSpPr>
          <p:nvPr>
            <p:ph type="ftr" sz="quarter" idx="11"/>
          </p:nvPr>
        </p:nvSpPr>
        <p:spPr>
          <a:xfrm>
            <a:off x="2353519" y="6492875"/>
            <a:ext cx="5302876" cy="365125"/>
          </a:xfrm>
        </p:spPr>
        <p:txBody>
          <a:bodyPr/>
          <a:lstStyle/>
          <a:p>
            <a:r>
              <a:rPr lang="en-US" dirty="0">
                <a:solidFill>
                  <a:schemeClr val="accent5">
                    <a:lumMod val="50000"/>
                  </a:schemeClr>
                </a:solidFill>
              </a:rPr>
              <a:t>The National Environmental Standards and Regulations Enforcement Agency Act 2007 (NESREA Act)</a:t>
            </a:r>
            <a:endParaRPr lang="en-GB" dirty="0">
              <a:solidFill>
                <a:schemeClr val="accent5">
                  <a:lumMod val="50000"/>
                </a:schemeClr>
              </a:solidFill>
            </a:endParaRPr>
          </a:p>
        </p:txBody>
      </p:sp>
      <p:sp>
        <p:nvSpPr>
          <p:cNvPr id="5" name="Slide Number Placeholder 4"/>
          <p:cNvSpPr>
            <a:spLocks noGrp="1"/>
          </p:cNvSpPr>
          <p:nvPr>
            <p:ph type="sldNum" sz="quarter" idx="12"/>
          </p:nvPr>
        </p:nvSpPr>
        <p:spPr>
          <a:xfrm>
            <a:off x="10521406" y="6248877"/>
            <a:ext cx="764215" cy="365125"/>
          </a:xfrm>
        </p:spPr>
        <p:txBody>
          <a:bodyPr/>
          <a:lstStyle/>
          <a:p>
            <a:fld id="{F212A87D-C88D-4F72-8ED3-065B40688CD2}" type="slidenum">
              <a:rPr lang="en-GB" smtClean="0"/>
              <a:t>9</a:t>
            </a:fld>
            <a:endParaRPr lang="en-GB" dirty="0"/>
          </a:p>
        </p:txBody>
      </p:sp>
      <p:sp>
        <p:nvSpPr>
          <p:cNvPr id="7" name="Title 1"/>
          <p:cNvSpPr>
            <a:spLocks noGrp="1"/>
          </p:cNvSpPr>
          <p:nvPr>
            <p:ph type="title"/>
          </p:nvPr>
        </p:nvSpPr>
        <p:spPr>
          <a:xfrm>
            <a:off x="770021" y="3723"/>
            <a:ext cx="10515600" cy="876821"/>
          </a:xfrm>
        </p:spPr>
        <p:txBody>
          <a:bodyPr>
            <a:normAutofit/>
          </a:bodyPr>
          <a:lstStyle/>
          <a:p>
            <a:r>
              <a:rPr lang="en-GB" sz="3000" b="1" dirty="0" smtClean="0">
                <a:latin typeface="Candara" panose="020E0502030303020204" pitchFamily="34" charset="0"/>
              </a:rPr>
              <a:t>Parts of The </a:t>
            </a:r>
            <a:r>
              <a:rPr lang="en-GB" sz="3000" b="1" dirty="0" err="1" smtClean="0">
                <a:latin typeface="Candara" panose="020E0502030303020204" pitchFamily="34" charset="0"/>
              </a:rPr>
              <a:t>nesrea</a:t>
            </a:r>
            <a:r>
              <a:rPr lang="en-GB" sz="3000" b="1" dirty="0" smtClean="0">
                <a:latin typeface="Candara" panose="020E0502030303020204" pitchFamily="34" charset="0"/>
              </a:rPr>
              <a:t> act, 2007 (</a:t>
            </a:r>
            <a:r>
              <a:rPr lang="en-GB" sz="3000" b="1" cap="none" dirty="0" smtClean="0">
                <a:latin typeface="Candara" panose="020E0502030303020204" pitchFamily="34" charset="0"/>
              </a:rPr>
              <a:t>Functions</a:t>
            </a:r>
            <a:r>
              <a:rPr lang="en-GB" sz="3000" b="1" dirty="0" smtClean="0">
                <a:latin typeface="Candara" panose="020E0502030303020204" pitchFamily="34" charset="0"/>
              </a:rPr>
              <a:t>)</a:t>
            </a:r>
            <a:endParaRPr lang="en-GB" sz="3000" b="1" dirty="0">
              <a:latin typeface="Candara" panose="020E0502030303020204" pitchFamily="34" charset="0"/>
            </a:endParaRPr>
          </a:p>
        </p:txBody>
      </p:sp>
    </p:spTree>
    <p:extLst>
      <p:ext uri="{BB962C8B-B14F-4D97-AF65-F5344CB8AC3E}">
        <p14:creationId xmlns:p14="http://schemas.microsoft.com/office/powerpoint/2010/main" val="2228575809"/>
      </p:ext>
    </p:extLst>
  </p:cSld>
  <p:clrMapOvr>
    <a:masterClrMapping/>
  </p:clrMapOvr>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 Rio Conference</Template>
  <TotalTime>909</TotalTime>
  <Words>2186</Words>
  <Application>Microsoft Office PowerPoint</Application>
  <PresentationFormat>Widescreen</PresentationFormat>
  <Paragraphs>215</Paragraphs>
  <Slides>20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Calibri</vt:lpstr>
      <vt:lpstr>Calibri Light</vt:lpstr>
      <vt:lpstr>Candara</vt:lpstr>
      <vt:lpstr>Times New Roman</vt:lpstr>
      <vt:lpstr>Tw Cen MT</vt:lpstr>
      <vt:lpstr>Wingdings</vt:lpstr>
      <vt:lpstr>Droplet</vt:lpstr>
      <vt:lpstr>MODULE 1: OVERVIEW OF THE ENVIRONMENTAL AND SOCIAL IMPACT ASSESSMENT (ESIA) PROCESS IN NIGERIA AND THE WORLD BANK</vt:lpstr>
      <vt:lpstr>PRESENTATION OUTLINE</vt:lpstr>
      <vt:lpstr>the fepa act 1988 amended in 1992 and revised in 1999</vt:lpstr>
      <vt:lpstr>the shortcoming of the fepa act</vt:lpstr>
      <vt:lpstr>the shortcoming of the fepa act</vt:lpstr>
      <vt:lpstr>The National Environmental Standards and Regulation Enforcement Agency (establishment) act, 2007</vt:lpstr>
      <vt:lpstr>Parts of The nesrea act, 2007 (Establishment)</vt:lpstr>
      <vt:lpstr>Parts of The nesrea act, 2007 (Functions)</vt:lpstr>
      <vt:lpstr>Parts of The nesrea act, 2007 (Functions)</vt:lpstr>
      <vt:lpstr>Parts of The nesrea act, 2007 (Powers)</vt:lpstr>
      <vt:lpstr>Some penalties under The nesrea act, 2007</vt:lpstr>
      <vt:lpstr>Some penalties under The nesrea act, 2007</vt:lpstr>
      <vt:lpstr>Some penalties under The nesrea act, 2007</vt:lpstr>
      <vt:lpstr>PowerPoint Presentation</vt:lpstr>
      <vt:lpstr>Regulations developed by nesrea</vt:lpstr>
      <vt:lpstr>PowerPoint Presentation</vt:lpstr>
      <vt:lpstr>PowerPoint Presentation</vt:lpstr>
      <vt:lpstr>PowerPoint Presentation</vt:lpstr>
      <vt:lpstr>Amendment of nesrea act 2007</vt:lpstr>
      <vt:lpstr>THANK YOU FOR LISTENING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 OVERVIEW OF THE ENVIRONMENTAL AND SOCIAL IMPACT ASSESSMENT (ESIA) PROCESS IN NIGERIA AND THE WORLD BANK</dc:title>
  <dc:creator>Badrudeen</dc:creator>
  <cp:lastModifiedBy>Badrudeen</cp:lastModifiedBy>
  <cp:revision>29</cp:revision>
  <dcterms:created xsi:type="dcterms:W3CDTF">2022-01-26T18:18:59Z</dcterms:created>
  <dcterms:modified xsi:type="dcterms:W3CDTF">2022-01-27T09:28:22Z</dcterms:modified>
</cp:coreProperties>
</file>