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77" r:id="rId6"/>
    <p:sldId id="260" r:id="rId7"/>
    <p:sldId id="261" r:id="rId8"/>
    <p:sldId id="262" r:id="rId9"/>
    <p:sldId id="263" r:id="rId10"/>
    <p:sldId id="264" r:id="rId11"/>
    <p:sldId id="265" r:id="rId12"/>
    <p:sldId id="278" r:id="rId13"/>
    <p:sldId id="266" r:id="rId14"/>
    <p:sldId id="267" r:id="rId15"/>
    <p:sldId id="268" r:id="rId16"/>
    <p:sldId id="279" r:id="rId17"/>
    <p:sldId id="269" r:id="rId18"/>
    <p:sldId id="270" r:id="rId19"/>
    <p:sldId id="271" r:id="rId20"/>
    <p:sldId id="272" r:id="rId21"/>
    <p:sldId id="273" r:id="rId22"/>
    <p:sldId id="274" r:id="rId23"/>
    <p:sldId id="275" r:id="rId24"/>
    <p:sldId id="276"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90" d="100"/>
          <a:sy n="90" d="100"/>
        </p:scale>
        <p:origin x="57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A54410-AD8A-477B-A94C-0A338EDF667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E9E980B-515B-4A17-AD30-4234DD0299F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451184B-A1C3-46E7-BD18-8AAC9A047D9F}"/>
              </a:ext>
            </a:extLst>
          </p:cNvPr>
          <p:cNvSpPr>
            <a:spLocks noGrp="1"/>
          </p:cNvSpPr>
          <p:nvPr>
            <p:ph type="dt" sz="half" idx="10"/>
          </p:nvPr>
        </p:nvSpPr>
        <p:spPr/>
        <p:txBody>
          <a:bodyPr/>
          <a:lstStyle/>
          <a:p>
            <a:fld id="{CCA319FE-8537-47EE-83F1-24AFC8069121}" type="datetimeFigureOut">
              <a:rPr lang="en-US" smtClean="0"/>
              <a:t>1/24/2022</a:t>
            </a:fld>
            <a:endParaRPr lang="en-US"/>
          </a:p>
        </p:txBody>
      </p:sp>
      <p:sp>
        <p:nvSpPr>
          <p:cNvPr id="5" name="Footer Placeholder 4">
            <a:extLst>
              <a:ext uri="{FF2B5EF4-FFF2-40B4-BE49-F238E27FC236}">
                <a16:creationId xmlns:a16="http://schemas.microsoft.com/office/drawing/2014/main" id="{6FF57209-9289-4DC1-AFE1-AFFC7718B7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96F220-24B2-4E73-9CCF-2B3F182B10EA}"/>
              </a:ext>
            </a:extLst>
          </p:cNvPr>
          <p:cNvSpPr>
            <a:spLocks noGrp="1"/>
          </p:cNvSpPr>
          <p:nvPr>
            <p:ph type="sldNum" sz="quarter" idx="12"/>
          </p:nvPr>
        </p:nvSpPr>
        <p:spPr/>
        <p:txBody>
          <a:bodyPr/>
          <a:lstStyle/>
          <a:p>
            <a:fld id="{FB49E557-03BB-4050-8EB7-7C8A2B55D2F1}" type="slidenum">
              <a:rPr lang="en-US" smtClean="0"/>
              <a:t>‹#›</a:t>
            </a:fld>
            <a:endParaRPr lang="en-US"/>
          </a:p>
        </p:txBody>
      </p:sp>
    </p:spTree>
    <p:extLst>
      <p:ext uri="{BB962C8B-B14F-4D97-AF65-F5344CB8AC3E}">
        <p14:creationId xmlns:p14="http://schemas.microsoft.com/office/powerpoint/2010/main" val="34212800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19B68-3DEB-4640-B58C-2FF15A5D17D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AB5A88C-B798-4CDA-928A-F206A740C21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FB4D0BA-5D57-4A5B-A98C-2B813B4AE3C1}"/>
              </a:ext>
            </a:extLst>
          </p:cNvPr>
          <p:cNvSpPr>
            <a:spLocks noGrp="1"/>
          </p:cNvSpPr>
          <p:nvPr>
            <p:ph type="dt" sz="half" idx="10"/>
          </p:nvPr>
        </p:nvSpPr>
        <p:spPr/>
        <p:txBody>
          <a:bodyPr/>
          <a:lstStyle/>
          <a:p>
            <a:fld id="{CCA319FE-8537-47EE-83F1-24AFC8069121}" type="datetimeFigureOut">
              <a:rPr lang="en-US" smtClean="0"/>
              <a:t>1/24/2022</a:t>
            </a:fld>
            <a:endParaRPr lang="en-US"/>
          </a:p>
        </p:txBody>
      </p:sp>
      <p:sp>
        <p:nvSpPr>
          <p:cNvPr id="5" name="Footer Placeholder 4">
            <a:extLst>
              <a:ext uri="{FF2B5EF4-FFF2-40B4-BE49-F238E27FC236}">
                <a16:creationId xmlns:a16="http://schemas.microsoft.com/office/drawing/2014/main" id="{C095E575-1554-4F13-91AF-90DB3FDB69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AAEDEF-2A2B-4F55-BF03-7DFB5CCD3F32}"/>
              </a:ext>
            </a:extLst>
          </p:cNvPr>
          <p:cNvSpPr>
            <a:spLocks noGrp="1"/>
          </p:cNvSpPr>
          <p:nvPr>
            <p:ph type="sldNum" sz="quarter" idx="12"/>
          </p:nvPr>
        </p:nvSpPr>
        <p:spPr/>
        <p:txBody>
          <a:bodyPr/>
          <a:lstStyle/>
          <a:p>
            <a:fld id="{FB49E557-03BB-4050-8EB7-7C8A2B55D2F1}" type="slidenum">
              <a:rPr lang="en-US" smtClean="0"/>
              <a:t>‹#›</a:t>
            </a:fld>
            <a:endParaRPr lang="en-US"/>
          </a:p>
        </p:txBody>
      </p:sp>
    </p:spTree>
    <p:extLst>
      <p:ext uri="{BB962C8B-B14F-4D97-AF65-F5344CB8AC3E}">
        <p14:creationId xmlns:p14="http://schemas.microsoft.com/office/powerpoint/2010/main" val="21498093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B41B5CE-DBE5-411A-9D8E-87520CC2AA8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729B67C-213D-4D64-BE35-BD12D21B58A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8C3A65-2FEA-4C58-9F83-31BDDD8A35BD}"/>
              </a:ext>
            </a:extLst>
          </p:cNvPr>
          <p:cNvSpPr>
            <a:spLocks noGrp="1"/>
          </p:cNvSpPr>
          <p:nvPr>
            <p:ph type="dt" sz="half" idx="10"/>
          </p:nvPr>
        </p:nvSpPr>
        <p:spPr/>
        <p:txBody>
          <a:bodyPr/>
          <a:lstStyle/>
          <a:p>
            <a:fld id="{CCA319FE-8537-47EE-83F1-24AFC8069121}" type="datetimeFigureOut">
              <a:rPr lang="en-US" smtClean="0"/>
              <a:t>1/24/2022</a:t>
            </a:fld>
            <a:endParaRPr lang="en-US"/>
          </a:p>
        </p:txBody>
      </p:sp>
      <p:sp>
        <p:nvSpPr>
          <p:cNvPr id="5" name="Footer Placeholder 4">
            <a:extLst>
              <a:ext uri="{FF2B5EF4-FFF2-40B4-BE49-F238E27FC236}">
                <a16:creationId xmlns:a16="http://schemas.microsoft.com/office/drawing/2014/main" id="{AA1DF180-A13D-4F98-AFE9-2025D054860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11D83A-F99D-4300-AB0D-0A7D085B1F4F}"/>
              </a:ext>
            </a:extLst>
          </p:cNvPr>
          <p:cNvSpPr>
            <a:spLocks noGrp="1"/>
          </p:cNvSpPr>
          <p:nvPr>
            <p:ph type="sldNum" sz="quarter" idx="12"/>
          </p:nvPr>
        </p:nvSpPr>
        <p:spPr/>
        <p:txBody>
          <a:bodyPr/>
          <a:lstStyle/>
          <a:p>
            <a:fld id="{FB49E557-03BB-4050-8EB7-7C8A2B55D2F1}" type="slidenum">
              <a:rPr lang="en-US" smtClean="0"/>
              <a:t>‹#›</a:t>
            </a:fld>
            <a:endParaRPr lang="en-US"/>
          </a:p>
        </p:txBody>
      </p:sp>
    </p:spTree>
    <p:extLst>
      <p:ext uri="{BB962C8B-B14F-4D97-AF65-F5344CB8AC3E}">
        <p14:creationId xmlns:p14="http://schemas.microsoft.com/office/powerpoint/2010/main" val="25813623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19BFE-7235-4A3B-BFF0-85732DB4DC8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BA695D2-DEA2-47CF-80BD-BBC4757A581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5910F6-4314-488B-A500-A02D8DCD9CFF}"/>
              </a:ext>
            </a:extLst>
          </p:cNvPr>
          <p:cNvSpPr>
            <a:spLocks noGrp="1"/>
          </p:cNvSpPr>
          <p:nvPr>
            <p:ph type="dt" sz="half" idx="10"/>
          </p:nvPr>
        </p:nvSpPr>
        <p:spPr/>
        <p:txBody>
          <a:bodyPr/>
          <a:lstStyle/>
          <a:p>
            <a:fld id="{CCA319FE-8537-47EE-83F1-24AFC8069121}" type="datetimeFigureOut">
              <a:rPr lang="en-US" smtClean="0"/>
              <a:t>1/24/2022</a:t>
            </a:fld>
            <a:endParaRPr lang="en-US"/>
          </a:p>
        </p:txBody>
      </p:sp>
      <p:sp>
        <p:nvSpPr>
          <p:cNvPr id="5" name="Footer Placeholder 4">
            <a:extLst>
              <a:ext uri="{FF2B5EF4-FFF2-40B4-BE49-F238E27FC236}">
                <a16:creationId xmlns:a16="http://schemas.microsoft.com/office/drawing/2014/main" id="{59A1DF00-B7B0-48EB-AF0A-F159129B6CD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2BE20E-3475-4FDE-ACFD-A3D0B546EC9D}"/>
              </a:ext>
            </a:extLst>
          </p:cNvPr>
          <p:cNvSpPr>
            <a:spLocks noGrp="1"/>
          </p:cNvSpPr>
          <p:nvPr>
            <p:ph type="sldNum" sz="quarter" idx="12"/>
          </p:nvPr>
        </p:nvSpPr>
        <p:spPr/>
        <p:txBody>
          <a:bodyPr/>
          <a:lstStyle/>
          <a:p>
            <a:fld id="{FB49E557-03BB-4050-8EB7-7C8A2B55D2F1}" type="slidenum">
              <a:rPr lang="en-US" smtClean="0"/>
              <a:t>‹#›</a:t>
            </a:fld>
            <a:endParaRPr lang="en-US"/>
          </a:p>
        </p:txBody>
      </p:sp>
    </p:spTree>
    <p:extLst>
      <p:ext uri="{BB962C8B-B14F-4D97-AF65-F5344CB8AC3E}">
        <p14:creationId xmlns:p14="http://schemas.microsoft.com/office/powerpoint/2010/main" val="14265218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172AC-5D56-4C64-AB9E-14A41B3181F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977A0C4-2466-45FB-B2CD-0AB96F1A1EA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BDBC62B-7F6E-4931-B655-625B75BB291F}"/>
              </a:ext>
            </a:extLst>
          </p:cNvPr>
          <p:cNvSpPr>
            <a:spLocks noGrp="1"/>
          </p:cNvSpPr>
          <p:nvPr>
            <p:ph type="dt" sz="half" idx="10"/>
          </p:nvPr>
        </p:nvSpPr>
        <p:spPr/>
        <p:txBody>
          <a:bodyPr/>
          <a:lstStyle/>
          <a:p>
            <a:fld id="{CCA319FE-8537-47EE-83F1-24AFC8069121}" type="datetimeFigureOut">
              <a:rPr lang="en-US" smtClean="0"/>
              <a:t>1/24/2022</a:t>
            </a:fld>
            <a:endParaRPr lang="en-US"/>
          </a:p>
        </p:txBody>
      </p:sp>
      <p:sp>
        <p:nvSpPr>
          <p:cNvPr id="5" name="Footer Placeholder 4">
            <a:extLst>
              <a:ext uri="{FF2B5EF4-FFF2-40B4-BE49-F238E27FC236}">
                <a16:creationId xmlns:a16="http://schemas.microsoft.com/office/drawing/2014/main" id="{BA3C08AC-75DF-45FE-9199-6859B83F73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988F95-E5DB-47B4-8E2F-6AF63BE20D49}"/>
              </a:ext>
            </a:extLst>
          </p:cNvPr>
          <p:cNvSpPr>
            <a:spLocks noGrp="1"/>
          </p:cNvSpPr>
          <p:nvPr>
            <p:ph type="sldNum" sz="quarter" idx="12"/>
          </p:nvPr>
        </p:nvSpPr>
        <p:spPr/>
        <p:txBody>
          <a:bodyPr/>
          <a:lstStyle/>
          <a:p>
            <a:fld id="{FB49E557-03BB-4050-8EB7-7C8A2B55D2F1}" type="slidenum">
              <a:rPr lang="en-US" smtClean="0"/>
              <a:t>‹#›</a:t>
            </a:fld>
            <a:endParaRPr lang="en-US"/>
          </a:p>
        </p:txBody>
      </p:sp>
    </p:spTree>
    <p:extLst>
      <p:ext uri="{BB962C8B-B14F-4D97-AF65-F5344CB8AC3E}">
        <p14:creationId xmlns:p14="http://schemas.microsoft.com/office/powerpoint/2010/main" val="8455830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3216C6-CA44-4784-B2ED-B9B85795D79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2C0F3F8-86FE-41A9-93D6-FF884ED1666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C8CD814-E292-4AE8-8B0B-1D789F33CB7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9D91B6E-53C4-4771-B2BA-8AA8A1C9FCB2}"/>
              </a:ext>
            </a:extLst>
          </p:cNvPr>
          <p:cNvSpPr>
            <a:spLocks noGrp="1"/>
          </p:cNvSpPr>
          <p:nvPr>
            <p:ph type="dt" sz="half" idx="10"/>
          </p:nvPr>
        </p:nvSpPr>
        <p:spPr/>
        <p:txBody>
          <a:bodyPr/>
          <a:lstStyle/>
          <a:p>
            <a:fld id="{CCA319FE-8537-47EE-83F1-24AFC8069121}" type="datetimeFigureOut">
              <a:rPr lang="en-US" smtClean="0"/>
              <a:t>1/24/2022</a:t>
            </a:fld>
            <a:endParaRPr lang="en-US"/>
          </a:p>
        </p:txBody>
      </p:sp>
      <p:sp>
        <p:nvSpPr>
          <p:cNvPr id="6" name="Footer Placeholder 5">
            <a:extLst>
              <a:ext uri="{FF2B5EF4-FFF2-40B4-BE49-F238E27FC236}">
                <a16:creationId xmlns:a16="http://schemas.microsoft.com/office/drawing/2014/main" id="{8D114F3E-6336-4157-8756-6B84DA3D628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4B46D7A-36BD-4F03-A87A-11AFA403BF24}"/>
              </a:ext>
            </a:extLst>
          </p:cNvPr>
          <p:cNvSpPr>
            <a:spLocks noGrp="1"/>
          </p:cNvSpPr>
          <p:nvPr>
            <p:ph type="sldNum" sz="quarter" idx="12"/>
          </p:nvPr>
        </p:nvSpPr>
        <p:spPr/>
        <p:txBody>
          <a:bodyPr/>
          <a:lstStyle/>
          <a:p>
            <a:fld id="{FB49E557-03BB-4050-8EB7-7C8A2B55D2F1}" type="slidenum">
              <a:rPr lang="en-US" smtClean="0"/>
              <a:t>‹#›</a:t>
            </a:fld>
            <a:endParaRPr lang="en-US"/>
          </a:p>
        </p:txBody>
      </p:sp>
    </p:spTree>
    <p:extLst>
      <p:ext uri="{BB962C8B-B14F-4D97-AF65-F5344CB8AC3E}">
        <p14:creationId xmlns:p14="http://schemas.microsoft.com/office/powerpoint/2010/main" val="1041209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D4D436-7283-4939-80BE-D23EA1B45EC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BDD0358-DC0D-4A36-8211-31C7208C4BE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F532EF9-7EF8-40E7-9FD8-2A198781DAC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C19A987-D920-4A27-9050-29E3CB7D284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F6A7BA0-8F48-4DB8-9CA3-C67B58773BD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C129F2F-80AB-426E-A714-524BA50AB57B}"/>
              </a:ext>
            </a:extLst>
          </p:cNvPr>
          <p:cNvSpPr>
            <a:spLocks noGrp="1"/>
          </p:cNvSpPr>
          <p:nvPr>
            <p:ph type="dt" sz="half" idx="10"/>
          </p:nvPr>
        </p:nvSpPr>
        <p:spPr/>
        <p:txBody>
          <a:bodyPr/>
          <a:lstStyle/>
          <a:p>
            <a:fld id="{CCA319FE-8537-47EE-83F1-24AFC8069121}" type="datetimeFigureOut">
              <a:rPr lang="en-US" smtClean="0"/>
              <a:t>1/24/2022</a:t>
            </a:fld>
            <a:endParaRPr lang="en-US"/>
          </a:p>
        </p:txBody>
      </p:sp>
      <p:sp>
        <p:nvSpPr>
          <p:cNvPr id="8" name="Footer Placeholder 7">
            <a:extLst>
              <a:ext uri="{FF2B5EF4-FFF2-40B4-BE49-F238E27FC236}">
                <a16:creationId xmlns:a16="http://schemas.microsoft.com/office/drawing/2014/main" id="{D225B77A-EBA5-46B3-9ED6-93C168ABA98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9D5B83B-9237-4AB3-8741-BB78A0688705}"/>
              </a:ext>
            </a:extLst>
          </p:cNvPr>
          <p:cNvSpPr>
            <a:spLocks noGrp="1"/>
          </p:cNvSpPr>
          <p:nvPr>
            <p:ph type="sldNum" sz="quarter" idx="12"/>
          </p:nvPr>
        </p:nvSpPr>
        <p:spPr/>
        <p:txBody>
          <a:bodyPr/>
          <a:lstStyle/>
          <a:p>
            <a:fld id="{FB49E557-03BB-4050-8EB7-7C8A2B55D2F1}" type="slidenum">
              <a:rPr lang="en-US" smtClean="0"/>
              <a:t>‹#›</a:t>
            </a:fld>
            <a:endParaRPr lang="en-US"/>
          </a:p>
        </p:txBody>
      </p:sp>
    </p:spTree>
    <p:extLst>
      <p:ext uri="{BB962C8B-B14F-4D97-AF65-F5344CB8AC3E}">
        <p14:creationId xmlns:p14="http://schemas.microsoft.com/office/powerpoint/2010/main" val="3623788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5775C-2C3C-4CCD-B00B-A0B3F3B26AE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34DE817-7D7F-4665-9EC7-2DDEDF8FBA36}"/>
              </a:ext>
            </a:extLst>
          </p:cNvPr>
          <p:cNvSpPr>
            <a:spLocks noGrp="1"/>
          </p:cNvSpPr>
          <p:nvPr>
            <p:ph type="dt" sz="half" idx="10"/>
          </p:nvPr>
        </p:nvSpPr>
        <p:spPr/>
        <p:txBody>
          <a:bodyPr/>
          <a:lstStyle/>
          <a:p>
            <a:fld id="{CCA319FE-8537-47EE-83F1-24AFC8069121}" type="datetimeFigureOut">
              <a:rPr lang="en-US" smtClean="0"/>
              <a:t>1/24/2022</a:t>
            </a:fld>
            <a:endParaRPr lang="en-US"/>
          </a:p>
        </p:txBody>
      </p:sp>
      <p:sp>
        <p:nvSpPr>
          <p:cNvPr id="4" name="Footer Placeholder 3">
            <a:extLst>
              <a:ext uri="{FF2B5EF4-FFF2-40B4-BE49-F238E27FC236}">
                <a16:creationId xmlns:a16="http://schemas.microsoft.com/office/drawing/2014/main" id="{3DB7DDA5-4CF1-4F01-8C51-ABE42706433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C4100C2-A506-4ADA-9B2A-EBEA672BB7FE}"/>
              </a:ext>
            </a:extLst>
          </p:cNvPr>
          <p:cNvSpPr>
            <a:spLocks noGrp="1"/>
          </p:cNvSpPr>
          <p:nvPr>
            <p:ph type="sldNum" sz="quarter" idx="12"/>
          </p:nvPr>
        </p:nvSpPr>
        <p:spPr/>
        <p:txBody>
          <a:bodyPr/>
          <a:lstStyle/>
          <a:p>
            <a:fld id="{FB49E557-03BB-4050-8EB7-7C8A2B55D2F1}" type="slidenum">
              <a:rPr lang="en-US" smtClean="0"/>
              <a:t>‹#›</a:t>
            </a:fld>
            <a:endParaRPr lang="en-US"/>
          </a:p>
        </p:txBody>
      </p:sp>
    </p:spTree>
    <p:extLst>
      <p:ext uri="{BB962C8B-B14F-4D97-AF65-F5344CB8AC3E}">
        <p14:creationId xmlns:p14="http://schemas.microsoft.com/office/powerpoint/2010/main" val="3009330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2B4697B-574D-4BC2-B96E-984B75301EC8}"/>
              </a:ext>
            </a:extLst>
          </p:cNvPr>
          <p:cNvSpPr>
            <a:spLocks noGrp="1"/>
          </p:cNvSpPr>
          <p:nvPr>
            <p:ph type="dt" sz="half" idx="10"/>
          </p:nvPr>
        </p:nvSpPr>
        <p:spPr/>
        <p:txBody>
          <a:bodyPr/>
          <a:lstStyle/>
          <a:p>
            <a:fld id="{CCA319FE-8537-47EE-83F1-24AFC8069121}" type="datetimeFigureOut">
              <a:rPr lang="en-US" smtClean="0"/>
              <a:t>1/24/2022</a:t>
            </a:fld>
            <a:endParaRPr lang="en-US"/>
          </a:p>
        </p:txBody>
      </p:sp>
      <p:sp>
        <p:nvSpPr>
          <p:cNvPr id="3" name="Footer Placeholder 2">
            <a:extLst>
              <a:ext uri="{FF2B5EF4-FFF2-40B4-BE49-F238E27FC236}">
                <a16:creationId xmlns:a16="http://schemas.microsoft.com/office/drawing/2014/main" id="{B04716F1-32E1-4B28-97F9-41B24A88AD2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D7564C5-EE6A-48E0-BD1C-BE9F1331223D}"/>
              </a:ext>
            </a:extLst>
          </p:cNvPr>
          <p:cNvSpPr>
            <a:spLocks noGrp="1"/>
          </p:cNvSpPr>
          <p:nvPr>
            <p:ph type="sldNum" sz="quarter" idx="12"/>
          </p:nvPr>
        </p:nvSpPr>
        <p:spPr/>
        <p:txBody>
          <a:bodyPr/>
          <a:lstStyle/>
          <a:p>
            <a:fld id="{FB49E557-03BB-4050-8EB7-7C8A2B55D2F1}" type="slidenum">
              <a:rPr lang="en-US" smtClean="0"/>
              <a:t>‹#›</a:t>
            </a:fld>
            <a:endParaRPr lang="en-US"/>
          </a:p>
        </p:txBody>
      </p:sp>
    </p:spTree>
    <p:extLst>
      <p:ext uri="{BB962C8B-B14F-4D97-AF65-F5344CB8AC3E}">
        <p14:creationId xmlns:p14="http://schemas.microsoft.com/office/powerpoint/2010/main" val="2294137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B5CE8-413B-4E09-92E6-1502926AEDE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C28EBB2-E539-40CE-8277-A91D1EBF838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BD750CA-5F15-4784-8ECA-FFCB92293E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4251049-1E89-4F7F-8EBF-FC579DEB5DA2}"/>
              </a:ext>
            </a:extLst>
          </p:cNvPr>
          <p:cNvSpPr>
            <a:spLocks noGrp="1"/>
          </p:cNvSpPr>
          <p:nvPr>
            <p:ph type="dt" sz="half" idx="10"/>
          </p:nvPr>
        </p:nvSpPr>
        <p:spPr/>
        <p:txBody>
          <a:bodyPr/>
          <a:lstStyle/>
          <a:p>
            <a:fld id="{CCA319FE-8537-47EE-83F1-24AFC8069121}" type="datetimeFigureOut">
              <a:rPr lang="en-US" smtClean="0"/>
              <a:t>1/24/2022</a:t>
            </a:fld>
            <a:endParaRPr lang="en-US"/>
          </a:p>
        </p:txBody>
      </p:sp>
      <p:sp>
        <p:nvSpPr>
          <p:cNvPr id="6" name="Footer Placeholder 5">
            <a:extLst>
              <a:ext uri="{FF2B5EF4-FFF2-40B4-BE49-F238E27FC236}">
                <a16:creationId xmlns:a16="http://schemas.microsoft.com/office/drawing/2014/main" id="{57512531-5C3C-4A12-998B-E938E03DDF1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88F0A0B-882B-449A-97FF-84463525CCE4}"/>
              </a:ext>
            </a:extLst>
          </p:cNvPr>
          <p:cNvSpPr>
            <a:spLocks noGrp="1"/>
          </p:cNvSpPr>
          <p:nvPr>
            <p:ph type="sldNum" sz="quarter" idx="12"/>
          </p:nvPr>
        </p:nvSpPr>
        <p:spPr/>
        <p:txBody>
          <a:bodyPr/>
          <a:lstStyle/>
          <a:p>
            <a:fld id="{FB49E557-03BB-4050-8EB7-7C8A2B55D2F1}" type="slidenum">
              <a:rPr lang="en-US" smtClean="0"/>
              <a:t>‹#›</a:t>
            </a:fld>
            <a:endParaRPr lang="en-US"/>
          </a:p>
        </p:txBody>
      </p:sp>
    </p:spTree>
    <p:extLst>
      <p:ext uri="{BB962C8B-B14F-4D97-AF65-F5344CB8AC3E}">
        <p14:creationId xmlns:p14="http://schemas.microsoft.com/office/powerpoint/2010/main" val="41114304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12D615-42DC-4746-A53D-D0B47A3D1E5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3B40EBF-3767-4E47-8422-96DA169D473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FE0840D-197E-4A0F-8315-73D74339E7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DD8E30B-2DC2-41B6-89F1-766D0CF62E98}"/>
              </a:ext>
            </a:extLst>
          </p:cNvPr>
          <p:cNvSpPr>
            <a:spLocks noGrp="1"/>
          </p:cNvSpPr>
          <p:nvPr>
            <p:ph type="dt" sz="half" idx="10"/>
          </p:nvPr>
        </p:nvSpPr>
        <p:spPr/>
        <p:txBody>
          <a:bodyPr/>
          <a:lstStyle/>
          <a:p>
            <a:fld id="{CCA319FE-8537-47EE-83F1-24AFC8069121}" type="datetimeFigureOut">
              <a:rPr lang="en-US" smtClean="0"/>
              <a:t>1/24/2022</a:t>
            </a:fld>
            <a:endParaRPr lang="en-US"/>
          </a:p>
        </p:txBody>
      </p:sp>
      <p:sp>
        <p:nvSpPr>
          <p:cNvPr id="6" name="Footer Placeholder 5">
            <a:extLst>
              <a:ext uri="{FF2B5EF4-FFF2-40B4-BE49-F238E27FC236}">
                <a16:creationId xmlns:a16="http://schemas.microsoft.com/office/drawing/2014/main" id="{C79D79E3-DDD0-4559-8256-B17C426F2D5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AFC1BAF-AABE-4F65-8F22-60904194C0DF}"/>
              </a:ext>
            </a:extLst>
          </p:cNvPr>
          <p:cNvSpPr>
            <a:spLocks noGrp="1"/>
          </p:cNvSpPr>
          <p:nvPr>
            <p:ph type="sldNum" sz="quarter" idx="12"/>
          </p:nvPr>
        </p:nvSpPr>
        <p:spPr/>
        <p:txBody>
          <a:bodyPr/>
          <a:lstStyle/>
          <a:p>
            <a:fld id="{FB49E557-03BB-4050-8EB7-7C8A2B55D2F1}" type="slidenum">
              <a:rPr lang="en-US" smtClean="0"/>
              <a:t>‹#›</a:t>
            </a:fld>
            <a:endParaRPr lang="en-US"/>
          </a:p>
        </p:txBody>
      </p:sp>
    </p:spTree>
    <p:extLst>
      <p:ext uri="{BB962C8B-B14F-4D97-AF65-F5344CB8AC3E}">
        <p14:creationId xmlns:p14="http://schemas.microsoft.com/office/powerpoint/2010/main" val="3356347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4C98264-BA5E-4593-AF02-1C957AFE6ED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32A182D-B558-440E-B32A-5801B50DB7B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F4ECEA8-F997-41B4-B483-E52C3305399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A319FE-8537-47EE-83F1-24AFC8069121}" type="datetimeFigureOut">
              <a:rPr lang="en-US" smtClean="0"/>
              <a:t>1/24/2022</a:t>
            </a:fld>
            <a:endParaRPr lang="en-US"/>
          </a:p>
        </p:txBody>
      </p:sp>
      <p:sp>
        <p:nvSpPr>
          <p:cNvPr id="5" name="Footer Placeholder 4">
            <a:extLst>
              <a:ext uri="{FF2B5EF4-FFF2-40B4-BE49-F238E27FC236}">
                <a16:creationId xmlns:a16="http://schemas.microsoft.com/office/drawing/2014/main" id="{96A331A3-E464-41A6-BFF1-6DEAC4F00F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F67ADDE-DAA5-4150-9662-8292355E474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49E557-03BB-4050-8EB7-7C8A2B55D2F1}" type="slidenum">
              <a:rPr lang="en-US" smtClean="0"/>
              <a:t>‹#›</a:t>
            </a:fld>
            <a:endParaRPr lang="en-US"/>
          </a:p>
        </p:txBody>
      </p:sp>
    </p:spTree>
    <p:extLst>
      <p:ext uri="{BB962C8B-B14F-4D97-AF65-F5344CB8AC3E}">
        <p14:creationId xmlns:p14="http://schemas.microsoft.com/office/powerpoint/2010/main" val="26831899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en.wikipedia.org/wiki/File:Total_CO2_by_Region.svg"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en.wikipedia.org/wiki/File:Per_Capita_CO2_by_Region.svg"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oecd.org/dac/effectiveness/assessingprogresstowardseffectiveaid.htm"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en.wikipedia.org/wiki/Climate_change_adaptation"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B91D0-960C-42EF-9662-6738E76B60C8}"/>
              </a:ext>
            </a:extLst>
          </p:cNvPr>
          <p:cNvSpPr>
            <a:spLocks noGrp="1"/>
          </p:cNvSpPr>
          <p:nvPr>
            <p:ph type="ctrTitle"/>
          </p:nvPr>
        </p:nvSpPr>
        <p:spPr/>
        <p:txBody>
          <a:bodyPr>
            <a:normAutofit fontScale="90000"/>
          </a:bodyPr>
          <a:lstStyle/>
          <a:p>
            <a:pPr marL="0" marR="0">
              <a:lnSpc>
                <a:spcPct val="107000"/>
              </a:lnSpc>
              <a:spcBef>
                <a:spcPts val="0"/>
              </a:spcBef>
              <a:spcAft>
                <a:spcPts val="800"/>
              </a:spcAft>
            </a:pPr>
            <a:r>
              <a:rPr lang="en-US" sz="3100" b="1" dirty="0">
                <a:effectLst/>
                <a:latin typeface="Times New Roman" panose="02020603050405020304" pitchFamily="18" charset="0"/>
                <a:ea typeface="Times New Roman" panose="02020603050405020304" pitchFamily="18" charset="0"/>
                <a:cs typeface="Times New Roman" panose="02020603050405020304" pitchFamily="18" charset="0"/>
              </a:rPr>
              <a:t>The Paris Declaration on Aid Effectiveness, the Accra Agenda for Action and the Paris Climate Change Agreement</a:t>
            </a:r>
            <a:br>
              <a:rPr lang="en-US" sz="3100" b="1" dirty="0">
                <a:effectLst/>
                <a:latin typeface="Times New Roman" panose="02020603050405020304" pitchFamily="18" charset="0"/>
                <a:ea typeface="Times New Roman" panose="02020603050405020304" pitchFamily="18" charset="0"/>
                <a:cs typeface="Times New Roman" panose="02020603050405020304" pitchFamily="18" charset="0"/>
              </a:rPr>
            </a:br>
            <a:br>
              <a:rPr lang="en-US" sz="40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Subtitle 2">
            <a:extLst>
              <a:ext uri="{FF2B5EF4-FFF2-40B4-BE49-F238E27FC236}">
                <a16:creationId xmlns:a16="http://schemas.microsoft.com/office/drawing/2014/main" id="{3730BD3E-FF56-4184-80F2-841854910C3B}"/>
              </a:ext>
            </a:extLst>
          </p:cNvPr>
          <p:cNvSpPr>
            <a:spLocks noGrp="1"/>
          </p:cNvSpPr>
          <p:nvPr>
            <p:ph type="subTitle" idx="1"/>
          </p:nvPr>
        </p:nvSpPr>
        <p:spPr/>
        <p:txBody>
          <a:bodyPr/>
          <a:lstStyle/>
          <a:p>
            <a:r>
              <a:rPr lang="en-US" dirty="0"/>
              <a:t>By</a:t>
            </a:r>
          </a:p>
          <a:p>
            <a:r>
              <a:rPr lang="en-US" dirty="0"/>
              <a:t>Prof. Wisdom Sohunago Japhet</a:t>
            </a:r>
          </a:p>
        </p:txBody>
      </p:sp>
    </p:spTree>
    <p:extLst>
      <p:ext uri="{BB962C8B-B14F-4D97-AF65-F5344CB8AC3E}">
        <p14:creationId xmlns:p14="http://schemas.microsoft.com/office/powerpoint/2010/main" val="15057810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38D6F7-5673-4D2D-89E6-5CE7CCF128C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E04974EB-EB72-49D4-8DAC-4256A6778D48}"/>
              </a:ext>
            </a:extLst>
          </p:cNvPr>
          <p:cNvSpPr>
            <a:spLocks noGrp="1"/>
          </p:cNvSpPr>
          <p:nvPr>
            <p:ph idx="1"/>
          </p:nvPr>
        </p:nvSpPr>
        <p:spPr/>
        <p:txBody>
          <a:bodyPr/>
          <a:lstStyle/>
          <a:p>
            <a:pPr algn="just"/>
            <a:r>
              <a:rPr lang="en-US" sz="2200" dirty="0">
                <a:effectLst/>
                <a:ea typeface="Times New Roman" panose="02020603050405020304" pitchFamily="18" charset="0"/>
                <a:cs typeface="Times New Roman" panose="02020603050405020304" pitchFamily="18" charset="0"/>
              </a:rPr>
              <a:t>The Agreement was lauded by world leaders, but criticized as insufficiently binding by some environmentalists and analysts. </a:t>
            </a:r>
          </a:p>
          <a:p>
            <a:pPr algn="just"/>
            <a:endParaRPr lang="en-US" sz="2200" dirty="0">
              <a:ea typeface="Times New Roman" panose="02020603050405020304" pitchFamily="18" charset="0"/>
              <a:cs typeface="Times New Roman" panose="02020603050405020304" pitchFamily="18" charset="0"/>
            </a:endParaRPr>
          </a:p>
          <a:p>
            <a:pPr algn="just"/>
            <a:r>
              <a:rPr lang="en-US" sz="2200" dirty="0">
                <a:effectLst/>
                <a:ea typeface="Times New Roman" panose="02020603050405020304" pitchFamily="18" charset="0"/>
                <a:cs typeface="Times New Roman" panose="02020603050405020304" pitchFamily="18" charset="0"/>
              </a:rPr>
              <a:t>There is debate about the effectiveness of the Agreement. While </a:t>
            </a:r>
            <a:r>
              <a:rPr lang="en-US" sz="2200" u="sng" dirty="0">
                <a:effectLst/>
                <a:ea typeface="Times New Roman" panose="02020603050405020304" pitchFamily="18" charset="0"/>
                <a:cs typeface="Times New Roman" panose="02020603050405020304" pitchFamily="18" charset="0"/>
              </a:rPr>
              <a:t>current pledges </a:t>
            </a:r>
            <a:r>
              <a:rPr lang="en-US" sz="2200" dirty="0">
                <a:effectLst/>
                <a:ea typeface="Times New Roman" panose="02020603050405020304" pitchFamily="18" charset="0"/>
                <a:cs typeface="Times New Roman" panose="02020603050405020304" pitchFamily="18" charset="0"/>
              </a:rPr>
              <a:t>under the Paris Agreement are insufficient for reaching the set temperature goals, there is a mechanism of increased ambition. </a:t>
            </a:r>
          </a:p>
          <a:p>
            <a:pPr algn="just"/>
            <a:endParaRPr lang="en-US" sz="2200" dirty="0">
              <a:ea typeface="Times New Roman" panose="02020603050405020304" pitchFamily="18" charset="0"/>
              <a:cs typeface="Times New Roman" panose="02020603050405020304" pitchFamily="18" charset="0"/>
            </a:endParaRPr>
          </a:p>
          <a:p>
            <a:pPr algn="just"/>
            <a:endParaRPr lang="en-US" sz="2200" dirty="0">
              <a:effectLst/>
              <a:ea typeface="Times New Roman" panose="02020603050405020304" pitchFamily="18" charset="0"/>
              <a:cs typeface="Times New Roman" panose="02020603050405020304" pitchFamily="18" charset="0"/>
            </a:endParaRPr>
          </a:p>
          <a:p>
            <a:pPr algn="just"/>
            <a:endParaRPr lang="en-US" sz="2200" dirty="0">
              <a:ea typeface="Times New Roman" panose="02020603050405020304" pitchFamily="18" charset="0"/>
              <a:cs typeface="Times New Roman" panose="02020603050405020304" pitchFamily="18" charset="0"/>
            </a:endParaRPr>
          </a:p>
          <a:p>
            <a:pPr algn="just"/>
            <a:r>
              <a:rPr lang="en-US" sz="2200" dirty="0">
                <a:effectLst/>
                <a:ea typeface="Times New Roman" panose="02020603050405020304" pitchFamily="18" charset="0"/>
                <a:cs typeface="Times New Roman" panose="02020603050405020304" pitchFamily="18" charset="0"/>
              </a:rPr>
              <a:t>The Paris Agreement has been successfully used in climate litigation</a:t>
            </a:r>
            <a:r>
              <a:rPr lang="en-US" sz="2200" u="sng" dirty="0">
                <a:effectLst/>
                <a:ea typeface="Times New Roman" panose="02020603050405020304" pitchFamily="18" charset="0"/>
                <a:cs typeface="Times New Roman" panose="02020603050405020304" pitchFamily="18" charset="0"/>
              </a:rPr>
              <a:t> </a:t>
            </a:r>
            <a:r>
              <a:rPr lang="en-US" sz="2200" dirty="0">
                <a:effectLst/>
                <a:ea typeface="Times New Roman" panose="02020603050405020304" pitchFamily="18" charset="0"/>
                <a:cs typeface="Times New Roman" panose="02020603050405020304" pitchFamily="18" charset="0"/>
              </a:rPr>
              <a:t>forcing countries and an oil company to strengthen climate action. </a:t>
            </a:r>
            <a:endParaRPr lang="en-US" sz="2200" dirty="0">
              <a:effectLst/>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0599096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8B3F81-377A-4840-A73F-059A033A9FEA}"/>
              </a:ext>
            </a:extLst>
          </p:cNvPr>
          <p:cNvSpPr>
            <a:spLocks noGrp="1"/>
          </p:cNvSpPr>
          <p:nvPr>
            <p:ph type="title"/>
          </p:nvPr>
        </p:nvSpPr>
        <p:spPr/>
        <p:txBody>
          <a:bodyPr/>
          <a:lstStyle/>
          <a:p>
            <a:r>
              <a:rPr lang="en-US" dirty="0"/>
              <a:t>Aims and Objectives of the Agreement</a:t>
            </a:r>
          </a:p>
        </p:txBody>
      </p:sp>
      <p:sp>
        <p:nvSpPr>
          <p:cNvPr id="3" name="Content Placeholder 2">
            <a:extLst>
              <a:ext uri="{FF2B5EF4-FFF2-40B4-BE49-F238E27FC236}">
                <a16:creationId xmlns:a16="http://schemas.microsoft.com/office/drawing/2014/main" id="{1FB16F27-1829-4884-BB71-3ACCFFEAE1BE}"/>
              </a:ext>
            </a:extLst>
          </p:cNvPr>
          <p:cNvSpPr>
            <a:spLocks noGrp="1"/>
          </p:cNvSpPr>
          <p:nvPr>
            <p:ph idx="1"/>
          </p:nvPr>
        </p:nvSpPr>
        <p:spPr/>
        <p:txBody>
          <a:bodyPr>
            <a:noAutofit/>
          </a:bodyPr>
          <a:lstStyle/>
          <a:p>
            <a:pPr algn="just"/>
            <a:r>
              <a:rPr lang="en-US" sz="2200" dirty="0">
                <a:effectLst/>
                <a:ea typeface="Times New Roman" panose="02020603050405020304" pitchFamily="18" charset="0"/>
              </a:rPr>
              <a:t>The aim of the agreement, as described in Article 2, is to have a stronger response to the danger of climate change; it seeks to enhance the implementation of the United Nations Framework Convention on Climate Change.</a:t>
            </a:r>
          </a:p>
          <a:p>
            <a:pPr marL="0" indent="0" algn="just">
              <a:buNone/>
            </a:pPr>
            <a:endParaRPr lang="en-US" sz="2200" dirty="0">
              <a:effectLst/>
              <a:ea typeface="Times New Roman" panose="02020603050405020304" pitchFamily="18" charset="0"/>
            </a:endParaRPr>
          </a:p>
          <a:p>
            <a:pPr algn="just"/>
            <a:r>
              <a:rPr lang="en-US" sz="2200" dirty="0"/>
              <a:t>Specific objectives:</a:t>
            </a:r>
          </a:p>
          <a:p>
            <a:pPr marL="0" marR="0" algn="just">
              <a:lnSpc>
                <a:spcPct val="107000"/>
              </a:lnSpc>
              <a:spcBef>
                <a:spcPts val="0"/>
              </a:spcBef>
              <a:spcAft>
                <a:spcPts val="800"/>
              </a:spcAft>
            </a:pPr>
            <a:r>
              <a:rPr lang="en-US" sz="2200" dirty="0">
                <a:effectLst/>
                <a:ea typeface="Times New Roman" panose="02020603050405020304" pitchFamily="18" charset="0"/>
                <a:cs typeface="Times New Roman" panose="02020603050405020304" pitchFamily="18" charset="0"/>
              </a:rPr>
              <a:t> Holding the increase in the global average temperature to well below 2 °C above pre- industrial levels</a:t>
            </a:r>
          </a:p>
          <a:p>
            <a:pPr marL="0" marR="0" algn="just">
              <a:lnSpc>
                <a:spcPct val="107000"/>
              </a:lnSpc>
              <a:spcBef>
                <a:spcPts val="0"/>
              </a:spcBef>
              <a:spcAft>
                <a:spcPts val="800"/>
              </a:spcAft>
            </a:pPr>
            <a:endParaRPr lang="en-US" sz="2200" dirty="0">
              <a:ea typeface="Times New Roman" panose="02020603050405020304" pitchFamily="18" charset="0"/>
              <a:cs typeface="Times New Roman" panose="02020603050405020304" pitchFamily="18" charset="0"/>
            </a:endParaRPr>
          </a:p>
          <a:p>
            <a:pPr marL="0" marR="0" algn="just">
              <a:lnSpc>
                <a:spcPct val="107000"/>
              </a:lnSpc>
              <a:spcBef>
                <a:spcPts val="0"/>
              </a:spcBef>
              <a:spcAft>
                <a:spcPts val="800"/>
              </a:spcAft>
            </a:pPr>
            <a:r>
              <a:rPr lang="en-US" sz="2200" dirty="0">
                <a:effectLst/>
                <a:ea typeface="Times New Roman" panose="02020603050405020304" pitchFamily="18" charset="0"/>
                <a:cs typeface="Times New Roman" panose="02020603050405020304" pitchFamily="18" charset="0"/>
              </a:rPr>
              <a:t> and to pursue efforts to limit the temperature increase to 1.5 °C above pre-industrial levels, recognizing that this would significantly reduce the risks and impacts of climate change; </a:t>
            </a:r>
          </a:p>
          <a:p>
            <a:pPr marL="0" marR="0" indent="0" algn="just">
              <a:lnSpc>
                <a:spcPct val="107000"/>
              </a:lnSpc>
              <a:spcBef>
                <a:spcPts val="0"/>
              </a:spcBef>
              <a:spcAft>
                <a:spcPts val="800"/>
              </a:spcAft>
              <a:buNone/>
            </a:pPr>
            <a:r>
              <a:rPr lang="en-US" sz="2200" dirty="0">
                <a:effectLst/>
                <a:ea typeface="Times New Roman" panose="02020603050405020304" pitchFamily="18" charset="0"/>
                <a:cs typeface="Times New Roman" panose="02020603050405020304" pitchFamily="18" charset="0"/>
              </a:rPr>
              <a:t> </a:t>
            </a:r>
            <a:endParaRPr lang="en-US" sz="2200" dirty="0"/>
          </a:p>
        </p:txBody>
      </p:sp>
    </p:spTree>
    <p:extLst>
      <p:ext uri="{BB962C8B-B14F-4D97-AF65-F5344CB8AC3E}">
        <p14:creationId xmlns:p14="http://schemas.microsoft.com/office/powerpoint/2010/main" val="35246170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53FB0-EAE0-4A6C-A39E-0A1CFA0998E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442BB80B-104C-44DA-B524-9AE16D173868}"/>
              </a:ext>
            </a:extLst>
          </p:cNvPr>
          <p:cNvSpPr>
            <a:spLocks noGrp="1"/>
          </p:cNvSpPr>
          <p:nvPr>
            <p:ph idx="1"/>
          </p:nvPr>
        </p:nvSpPr>
        <p:spPr/>
        <p:txBody>
          <a:bodyPr/>
          <a:lstStyle/>
          <a:p>
            <a:pPr marL="0" marR="0" algn="just">
              <a:lnSpc>
                <a:spcPct val="107000"/>
              </a:lnSpc>
              <a:spcBef>
                <a:spcPts val="0"/>
              </a:spcBef>
              <a:spcAft>
                <a:spcPts val="800"/>
              </a:spcAft>
            </a:pPr>
            <a:r>
              <a:rPr lang="en-US" sz="2800" dirty="0">
                <a:effectLst/>
                <a:ea typeface="Times New Roman" panose="02020603050405020304" pitchFamily="18" charset="0"/>
                <a:cs typeface="Times New Roman" panose="02020603050405020304" pitchFamily="18" charset="0"/>
              </a:rPr>
              <a:t>Increasing the ability to adapt to the adverse impacts of climate change </a:t>
            </a:r>
          </a:p>
          <a:p>
            <a:pPr marL="0" marR="0" algn="just">
              <a:lnSpc>
                <a:spcPct val="107000"/>
              </a:lnSpc>
              <a:spcBef>
                <a:spcPts val="0"/>
              </a:spcBef>
              <a:spcAft>
                <a:spcPts val="800"/>
              </a:spcAft>
            </a:pPr>
            <a:endParaRPr lang="en-US" dirty="0">
              <a:ea typeface="Times New Roman" panose="02020603050405020304" pitchFamily="18" charset="0"/>
              <a:cs typeface="Times New Roman" panose="02020603050405020304" pitchFamily="18" charset="0"/>
            </a:endParaRPr>
          </a:p>
          <a:p>
            <a:pPr marL="0" marR="0" algn="just">
              <a:lnSpc>
                <a:spcPct val="107000"/>
              </a:lnSpc>
              <a:spcBef>
                <a:spcPts val="0"/>
              </a:spcBef>
              <a:spcAft>
                <a:spcPts val="800"/>
              </a:spcAft>
            </a:pPr>
            <a:r>
              <a:rPr lang="en-US" sz="2800" dirty="0">
                <a:effectLst/>
                <a:ea typeface="Times New Roman" panose="02020603050405020304" pitchFamily="18" charset="0"/>
                <a:cs typeface="Times New Roman" panose="02020603050405020304" pitchFamily="18" charset="0"/>
              </a:rPr>
              <a:t>and foster climate resilience and low greenhouse gas emissions development, in a manner that does not threaten food production; </a:t>
            </a:r>
          </a:p>
          <a:p>
            <a:pPr marL="0" marR="0" indent="0" algn="just">
              <a:lnSpc>
                <a:spcPct val="107000"/>
              </a:lnSpc>
              <a:spcBef>
                <a:spcPts val="0"/>
              </a:spcBef>
              <a:spcAft>
                <a:spcPts val="800"/>
              </a:spcAft>
              <a:buNone/>
            </a:pPr>
            <a:endParaRPr lang="en-US" sz="2800" dirty="0">
              <a:effectLst/>
              <a:ea typeface="Calibri" panose="020F0502020204030204" pitchFamily="34" charset="0"/>
              <a:cs typeface="Times New Roman" panose="02020603050405020304" pitchFamily="18" charset="0"/>
            </a:endParaRPr>
          </a:p>
          <a:p>
            <a:pPr algn="just"/>
            <a:r>
              <a:rPr lang="en-US" sz="2800" dirty="0">
                <a:effectLst/>
                <a:ea typeface="Times New Roman" panose="02020603050405020304" pitchFamily="18" charset="0"/>
              </a:rPr>
              <a:t> Making finance flows consistent with a pathway towards low greenhouse gas emissions and climate-resilient development</a:t>
            </a:r>
            <a:endParaRPr lang="en-US" sz="2800" dirty="0"/>
          </a:p>
          <a:p>
            <a:endParaRPr lang="en-US" dirty="0"/>
          </a:p>
        </p:txBody>
      </p:sp>
    </p:spTree>
    <p:extLst>
      <p:ext uri="{BB962C8B-B14F-4D97-AF65-F5344CB8AC3E}">
        <p14:creationId xmlns:p14="http://schemas.microsoft.com/office/powerpoint/2010/main" val="7017328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F70DB-87D6-497C-934A-FD37F72C98F8}"/>
              </a:ext>
            </a:extLst>
          </p:cNvPr>
          <p:cNvSpPr>
            <a:spLocks noGrp="1"/>
          </p:cNvSpPr>
          <p:nvPr>
            <p:ph type="title"/>
          </p:nvPr>
        </p:nvSpPr>
        <p:spPr/>
        <p:txBody>
          <a:bodyPr/>
          <a:lstStyle/>
          <a:p>
            <a:r>
              <a:rPr lang="en-US" dirty="0"/>
              <a:t>Parties to the agreement</a:t>
            </a:r>
          </a:p>
        </p:txBody>
      </p:sp>
      <p:sp>
        <p:nvSpPr>
          <p:cNvPr id="3" name="Content Placeholder 2">
            <a:extLst>
              <a:ext uri="{FF2B5EF4-FFF2-40B4-BE49-F238E27FC236}">
                <a16:creationId xmlns:a16="http://schemas.microsoft.com/office/drawing/2014/main" id="{C73C40DD-3741-42FB-8AA5-3C7E4B45A383}"/>
              </a:ext>
            </a:extLst>
          </p:cNvPr>
          <p:cNvSpPr>
            <a:spLocks noGrp="1"/>
          </p:cNvSpPr>
          <p:nvPr>
            <p:ph idx="1"/>
          </p:nvPr>
        </p:nvSpPr>
        <p:spPr/>
        <p:txBody>
          <a:bodyPr>
            <a:normAutofit lnSpcReduction="10000"/>
          </a:bodyPr>
          <a:lstStyle/>
          <a:p>
            <a:r>
              <a:rPr lang="en-US" sz="2200" dirty="0">
                <a:effectLst/>
                <a:ea typeface="Times New Roman" panose="02020603050405020304" pitchFamily="18" charset="0"/>
                <a:cs typeface="Times New Roman" panose="02020603050405020304" pitchFamily="18" charset="0"/>
              </a:rPr>
              <a:t>The EU and 192 states, totaling  over 98% of anthropogenic emissions, have ratified or acceded to the Agreement.</a:t>
            </a:r>
          </a:p>
          <a:p>
            <a:pPr marL="0" indent="0">
              <a:buNone/>
            </a:pPr>
            <a:endParaRPr lang="en-US" sz="2200" dirty="0">
              <a:effectLst/>
              <a:ea typeface="Times New Roman" panose="02020603050405020304" pitchFamily="18" charset="0"/>
              <a:cs typeface="Times New Roman" panose="02020603050405020304" pitchFamily="18" charset="0"/>
            </a:endParaRPr>
          </a:p>
          <a:p>
            <a:pPr marL="0" indent="0">
              <a:buNone/>
            </a:pPr>
            <a:endParaRPr lang="en-US" sz="2200" u="sng" baseline="30000" dirty="0">
              <a:solidFill>
                <a:srgbClr val="0000FF"/>
              </a:solidFill>
              <a:effectLst/>
              <a:ea typeface="Times New Roman" panose="02020603050405020304" pitchFamily="18" charset="0"/>
              <a:cs typeface="Times New Roman" panose="02020603050405020304" pitchFamily="18" charset="0"/>
            </a:endParaRPr>
          </a:p>
          <a:p>
            <a:r>
              <a:rPr lang="en-US" sz="2200" dirty="0">
                <a:effectLst/>
                <a:ea typeface="Times New Roman" panose="02020603050405020304" pitchFamily="18" charset="0"/>
                <a:cs typeface="Times New Roman" panose="02020603050405020304" pitchFamily="18" charset="0"/>
              </a:rPr>
              <a:t> The only countries which have not ratified are some greenhouse gas emitters in the Middle East: Iran with 2% of the world total being the largest.</a:t>
            </a:r>
          </a:p>
          <a:p>
            <a:pPr marL="0" indent="0">
              <a:buNone/>
            </a:pPr>
            <a:endParaRPr lang="en-US" sz="2200" dirty="0">
              <a:effectLst/>
              <a:ea typeface="Times New Roman" panose="02020603050405020304" pitchFamily="18" charset="0"/>
              <a:cs typeface="Times New Roman" panose="02020603050405020304" pitchFamily="18" charset="0"/>
            </a:endParaRPr>
          </a:p>
          <a:p>
            <a:pPr marL="0" indent="0">
              <a:buNone/>
            </a:pPr>
            <a:endParaRPr lang="en-US" sz="2200" u="sng" baseline="30000" dirty="0">
              <a:solidFill>
                <a:srgbClr val="0000FF"/>
              </a:solidFill>
              <a:effectLst/>
              <a:ea typeface="Times New Roman" panose="02020603050405020304" pitchFamily="18" charset="0"/>
              <a:cs typeface="Times New Roman" panose="02020603050405020304" pitchFamily="18" charset="0"/>
            </a:endParaRPr>
          </a:p>
          <a:p>
            <a:r>
              <a:rPr lang="en-US" sz="2200" dirty="0">
                <a:effectLst/>
                <a:ea typeface="Times New Roman" panose="02020603050405020304" pitchFamily="18" charset="0"/>
                <a:cs typeface="Times New Roman" panose="02020603050405020304" pitchFamily="18" charset="0"/>
              </a:rPr>
              <a:t> Eritrea, Libya and Yemen have also not ratified the agreement.</a:t>
            </a:r>
            <a:endParaRPr lang="en-US" sz="2200" u="sng" baseline="30000" dirty="0">
              <a:solidFill>
                <a:srgbClr val="0000FF"/>
              </a:solidFill>
              <a:effectLst/>
              <a:ea typeface="Times New Roman" panose="02020603050405020304" pitchFamily="18" charset="0"/>
              <a:cs typeface="Times New Roman" panose="02020603050405020304" pitchFamily="18" charset="0"/>
            </a:endParaRPr>
          </a:p>
          <a:p>
            <a:endParaRPr lang="en-US" sz="2200" u="sng" baseline="30000" dirty="0">
              <a:solidFill>
                <a:srgbClr val="0000FF"/>
              </a:solidFill>
              <a:ea typeface="Times New Roman" panose="02020603050405020304" pitchFamily="18" charset="0"/>
              <a:cs typeface="Times New Roman" panose="02020603050405020304" pitchFamily="18" charset="0"/>
            </a:endParaRPr>
          </a:p>
          <a:p>
            <a:endParaRPr lang="en-US" sz="2200" u="sng" baseline="30000" dirty="0">
              <a:solidFill>
                <a:srgbClr val="0000FF"/>
              </a:solidFill>
              <a:effectLst/>
              <a:ea typeface="Times New Roman" panose="02020603050405020304" pitchFamily="18" charset="0"/>
              <a:cs typeface="Times New Roman" panose="02020603050405020304" pitchFamily="18" charset="0"/>
            </a:endParaRPr>
          </a:p>
          <a:p>
            <a:r>
              <a:rPr lang="en-US" sz="2200" dirty="0">
                <a:effectLst/>
                <a:ea typeface="Times New Roman" panose="02020603050405020304" pitchFamily="18" charset="0"/>
                <a:cs typeface="Times New Roman" panose="02020603050405020304" pitchFamily="18" charset="0"/>
              </a:rPr>
              <a:t>Iraq is the latest country to ratify the agreement, on 1 November 2021. </a:t>
            </a:r>
            <a:endParaRPr lang="en-US" sz="2200" dirty="0">
              <a:effectLst/>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5923254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DFDEF6-74B1-4A12-AE93-C1FB511CB6B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E17FA15A-6016-469C-BD83-D1F0DF8E5A84}"/>
              </a:ext>
            </a:extLst>
          </p:cNvPr>
          <p:cNvSpPr>
            <a:spLocks noGrp="1"/>
          </p:cNvSpPr>
          <p:nvPr>
            <p:ph idx="1"/>
          </p:nvPr>
        </p:nvSpPr>
        <p:spPr/>
        <p:txBody>
          <a:bodyPr/>
          <a:lstStyle/>
          <a:p>
            <a:r>
              <a:rPr lang="en-US" sz="2200" dirty="0">
                <a:effectLst/>
                <a:ea typeface="Times New Roman" panose="02020603050405020304" pitchFamily="18" charset="0"/>
                <a:cs typeface="Times New Roman" panose="02020603050405020304" pitchFamily="18" charset="0"/>
              </a:rPr>
              <a:t>Article 28 enables parties to withdraw from the Agreement after sending a withdrawal notification to the depositary.</a:t>
            </a:r>
          </a:p>
          <a:p>
            <a:pPr marL="0" indent="0">
              <a:buNone/>
            </a:pPr>
            <a:endParaRPr lang="en-US" sz="2200" dirty="0">
              <a:ea typeface="Times New Roman" panose="02020603050405020304" pitchFamily="18" charset="0"/>
              <a:cs typeface="Times New Roman" panose="02020603050405020304" pitchFamily="18" charset="0"/>
            </a:endParaRPr>
          </a:p>
          <a:p>
            <a:pPr marL="0" indent="0">
              <a:buNone/>
            </a:pPr>
            <a:endParaRPr lang="en-US" sz="2200" dirty="0">
              <a:ea typeface="Times New Roman" panose="02020603050405020304" pitchFamily="18" charset="0"/>
              <a:cs typeface="Times New Roman" panose="02020603050405020304" pitchFamily="18" charset="0"/>
            </a:endParaRPr>
          </a:p>
          <a:p>
            <a:r>
              <a:rPr lang="en-US" sz="2200" dirty="0">
                <a:effectLst/>
                <a:ea typeface="Times New Roman" panose="02020603050405020304" pitchFamily="18" charset="0"/>
                <a:cs typeface="Times New Roman" panose="02020603050405020304" pitchFamily="18" charset="0"/>
              </a:rPr>
              <a:t> Notice can be given no earlier than three years after the Agreement goes into force for the country. Withdrawal is effective one year after the depositary is notified</a:t>
            </a:r>
          </a:p>
          <a:p>
            <a:pPr marL="0" indent="0">
              <a:buNone/>
            </a:pPr>
            <a:endParaRPr lang="en-US" sz="2200" dirty="0">
              <a:effectLst/>
              <a:ea typeface="Times New Roman" panose="02020603050405020304" pitchFamily="18" charset="0"/>
              <a:cs typeface="Times New Roman" panose="02020603050405020304" pitchFamily="18" charset="0"/>
            </a:endParaRPr>
          </a:p>
          <a:p>
            <a:endParaRPr lang="en-US" sz="2200" dirty="0">
              <a:ea typeface="Times New Roman" panose="02020603050405020304" pitchFamily="18" charset="0"/>
              <a:cs typeface="Times New Roman" panose="02020603050405020304" pitchFamily="18" charset="0"/>
            </a:endParaRPr>
          </a:p>
          <a:p>
            <a:r>
              <a:rPr lang="en-US" sz="2200" dirty="0">
                <a:effectLst/>
                <a:ea typeface="Times New Roman" panose="02020603050405020304" pitchFamily="18" charset="0"/>
              </a:rPr>
              <a:t>On 4 August 2017, the Trump administration delivered an official notice to the United Nations that the United States, the second largest emitter of greenhouse gases, intended to withdraw from the Paris Agreement as soon as it was eligible to do so.</a:t>
            </a:r>
            <a:endParaRPr lang="en-US" sz="2200" dirty="0">
              <a:effectLst/>
              <a:ea typeface="Times New Roman" panose="02020603050405020304" pitchFamily="18" charset="0"/>
              <a:cs typeface="Times New Roman" panose="02020603050405020304" pitchFamily="18" charset="0"/>
            </a:endParaRPr>
          </a:p>
          <a:p>
            <a:endParaRPr lang="en-US" sz="1800"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2347063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0A0CBE-C4C3-474C-8F89-C734AB2439F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D36ADBE8-03BB-496C-B1AF-A60D5C235AA9}"/>
              </a:ext>
            </a:extLst>
          </p:cNvPr>
          <p:cNvSpPr>
            <a:spLocks noGrp="1"/>
          </p:cNvSpPr>
          <p:nvPr>
            <p:ph idx="1"/>
          </p:nvPr>
        </p:nvSpPr>
        <p:spPr/>
        <p:txBody>
          <a:bodyPr>
            <a:noAutofit/>
          </a:bodyPr>
          <a:lstStyle/>
          <a:p>
            <a:pPr algn="just"/>
            <a:r>
              <a:rPr lang="en-US" sz="2200" dirty="0">
                <a:effectLst/>
                <a:ea typeface="Times New Roman" panose="02020603050405020304" pitchFamily="18" charset="0"/>
              </a:rPr>
              <a:t>The notice of withdrawal could not be submitted until the Agreement was in force for three years for the US, on 4 November 2019.</a:t>
            </a:r>
            <a:r>
              <a:rPr lang="en-US" sz="2200" u="sng" baseline="30000" dirty="0">
                <a:solidFill>
                  <a:srgbClr val="0000FF"/>
                </a:solidFill>
                <a:effectLst/>
                <a:ea typeface="Times New Roman" panose="02020603050405020304" pitchFamily="18" charset="0"/>
              </a:rPr>
              <a:t> </a:t>
            </a:r>
          </a:p>
          <a:p>
            <a:pPr algn="just"/>
            <a:endParaRPr lang="en-US" sz="2200" u="sng" baseline="30000" dirty="0">
              <a:solidFill>
                <a:srgbClr val="0000FF"/>
              </a:solidFill>
              <a:effectLst/>
              <a:ea typeface="Times New Roman" panose="02020603050405020304" pitchFamily="18" charset="0"/>
            </a:endParaRPr>
          </a:p>
          <a:p>
            <a:pPr marL="0" indent="0" algn="just">
              <a:buNone/>
            </a:pPr>
            <a:endParaRPr lang="en-US" sz="2200" u="sng" baseline="30000" dirty="0">
              <a:solidFill>
                <a:srgbClr val="0000FF"/>
              </a:solidFill>
              <a:effectLst/>
              <a:ea typeface="Times New Roman" panose="02020603050405020304" pitchFamily="18" charset="0"/>
            </a:endParaRPr>
          </a:p>
          <a:p>
            <a:pPr algn="just"/>
            <a:r>
              <a:rPr lang="en-US" sz="2200" dirty="0">
                <a:effectLst/>
                <a:ea typeface="Times New Roman" panose="02020603050405020304" pitchFamily="18" charset="0"/>
              </a:rPr>
              <a:t>The U.S. government deposited the notification with the Secretary General of the United Nations and officially withdrew one year later on 4 November 2020.</a:t>
            </a:r>
          </a:p>
          <a:p>
            <a:pPr algn="just"/>
            <a:endParaRPr lang="en-US" sz="2200" u="sng" baseline="30000" dirty="0">
              <a:solidFill>
                <a:srgbClr val="0000FF"/>
              </a:solidFill>
              <a:ea typeface="Times New Roman" panose="02020603050405020304" pitchFamily="18" charset="0"/>
            </a:endParaRPr>
          </a:p>
          <a:p>
            <a:pPr marL="0" indent="0" algn="just">
              <a:buNone/>
            </a:pPr>
            <a:endParaRPr lang="en-US" sz="2200" u="sng" baseline="30000" dirty="0">
              <a:solidFill>
                <a:srgbClr val="0000FF"/>
              </a:solidFill>
              <a:effectLst/>
              <a:ea typeface="Times New Roman" panose="02020603050405020304" pitchFamily="18" charset="0"/>
            </a:endParaRPr>
          </a:p>
          <a:p>
            <a:pPr algn="just"/>
            <a:endParaRPr lang="en-US" sz="2200" u="sng" baseline="30000" dirty="0">
              <a:solidFill>
                <a:srgbClr val="0000FF"/>
              </a:solidFill>
              <a:ea typeface="Times New Roman" panose="02020603050405020304" pitchFamily="18" charset="0"/>
            </a:endParaRPr>
          </a:p>
          <a:p>
            <a:pPr algn="just"/>
            <a:r>
              <a:rPr lang="en-US" sz="2200" dirty="0">
                <a:effectLst/>
                <a:ea typeface="Times New Roman" panose="02020603050405020304" pitchFamily="18" charset="0"/>
              </a:rPr>
              <a:t>President Joe Biden signed an executive order on his first day in office, 20 January 2021, to re-admit the United States into the Paris Agreement.</a:t>
            </a:r>
          </a:p>
          <a:p>
            <a:pPr algn="just"/>
            <a:endParaRPr lang="en-US" sz="2200" u="sng" baseline="30000" dirty="0">
              <a:solidFill>
                <a:srgbClr val="0000FF"/>
              </a:solidFill>
              <a:effectLst/>
              <a:ea typeface="Times New Roman" panose="02020603050405020304" pitchFamily="18" charset="0"/>
            </a:endParaRPr>
          </a:p>
        </p:txBody>
      </p:sp>
    </p:spTree>
    <p:extLst>
      <p:ext uri="{BB962C8B-B14F-4D97-AF65-F5344CB8AC3E}">
        <p14:creationId xmlns:p14="http://schemas.microsoft.com/office/powerpoint/2010/main" val="32859055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D64663-722D-4756-8672-9986C9093E3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882517C-3011-48E2-83C2-7E8FDE6816BE}"/>
              </a:ext>
            </a:extLst>
          </p:cNvPr>
          <p:cNvSpPr>
            <a:spLocks noGrp="1"/>
          </p:cNvSpPr>
          <p:nvPr>
            <p:ph idx="1"/>
          </p:nvPr>
        </p:nvSpPr>
        <p:spPr/>
        <p:txBody>
          <a:bodyPr/>
          <a:lstStyle/>
          <a:p>
            <a:pPr algn="just"/>
            <a:r>
              <a:rPr lang="en-US" sz="2800" dirty="0">
                <a:effectLst/>
                <a:ea typeface="Times New Roman" panose="02020603050405020304" pitchFamily="18" charset="0"/>
              </a:rPr>
              <a:t>Following the 30-day period set by Article 21.3, the U.S. was readmitted to the Agreement.</a:t>
            </a:r>
            <a:endParaRPr lang="en-US" sz="2800" u="sng" baseline="30000" dirty="0">
              <a:solidFill>
                <a:srgbClr val="0000FF"/>
              </a:solidFill>
              <a:effectLst/>
              <a:ea typeface="Times New Roman" panose="02020603050405020304" pitchFamily="18" charset="0"/>
            </a:endParaRPr>
          </a:p>
          <a:p>
            <a:pPr algn="just"/>
            <a:endParaRPr lang="en-US" sz="2800" u="sng" baseline="30000" dirty="0">
              <a:solidFill>
                <a:srgbClr val="0000FF"/>
              </a:solidFill>
              <a:ea typeface="Times New Roman" panose="02020603050405020304" pitchFamily="18" charset="0"/>
            </a:endParaRPr>
          </a:p>
          <a:p>
            <a:pPr algn="just"/>
            <a:r>
              <a:rPr lang="en-US" sz="2800" dirty="0">
                <a:effectLst/>
                <a:ea typeface="Times New Roman" panose="02020603050405020304" pitchFamily="18" charset="0"/>
              </a:rPr>
              <a:t> United States Climate Envoy John Kerry took part in virtual events, saying that the US would "earn its way back" into legitimacy in the Paris process.</a:t>
            </a:r>
          </a:p>
          <a:p>
            <a:pPr algn="just"/>
            <a:endParaRPr lang="en-US" sz="2800" u="sng" baseline="30000" dirty="0">
              <a:solidFill>
                <a:srgbClr val="0000FF"/>
              </a:solidFill>
              <a:effectLst/>
              <a:ea typeface="Times New Roman" panose="02020603050405020304" pitchFamily="18" charset="0"/>
            </a:endParaRPr>
          </a:p>
          <a:p>
            <a:pPr algn="just"/>
            <a:r>
              <a:rPr lang="en-US" sz="2800" dirty="0">
                <a:effectLst/>
                <a:ea typeface="Times New Roman" panose="02020603050405020304" pitchFamily="18" charset="0"/>
              </a:rPr>
              <a:t> United Nations Secretary-General António Guterres welcomed the return of the United States as restoring the “missing link that weakened the whole</a:t>
            </a:r>
            <a:endParaRPr lang="en-US" sz="2800" dirty="0"/>
          </a:p>
          <a:p>
            <a:endParaRPr lang="en-US" dirty="0"/>
          </a:p>
        </p:txBody>
      </p:sp>
    </p:spTree>
    <p:extLst>
      <p:ext uri="{BB962C8B-B14F-4D97-AF65-F5344CB8AC3E}">
        <p14:creationId xmlns:p14="http://schemas.microsoft.com/office/powerpoint/2010/main" val="37898091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25490-E7E2-4A92-A7DA-DDCC7905F9CE}"/>
              </a:ext>
            </a:extLst>
          </p:cNvPr>
          <p:cNvSpPr>
            <a:spLocks noGrp="1"/>
          </p:cNvSpPr>
          <p:nvPr>
            <p:ph type="title"/>
          </p:nvPr>
        </p:nvSpPr>
        <p:spPr/>
        <p:txBody>
          <a:bodyPr/>
          <a:lstStyle/>
          <a:p>
            <a:endParaRPr lang="en-US"/>
          </a:p>
        </p:txBody>
      </p:sp>
      <p:pic>
        <p:nvPicPr>
          <p:cNvPr id="4" name="Content Placeholder 3">
            <a:hlinkClick r:id="rId2"/>
            <a:extLst>
              <a:ext uri="{FF2B5EF4-FFF2-40B4-BE49-F238E27FC236}">
                <a16:creationId xmlns:a16="http://schemas.microsoft.com/office/drawing/2014/main" id="{34061D39-AA7C-4444-80A8-DCCDDAE05711}"/>
              </a:ext>
            </a:extLst>
          </p:cNvPr>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307805" y="1839433"/>
            <a:ext cx="6804837" cy="4295553"/>
          </a:xfrm>
          <a:prstGeom prst="rect">
            <a:avLst/>
          </a:prstGeom>
          <a:noFill/>
          <a:ln>
            <a:noFill/>
          </a:ln>
        </p:spPr>
      </p:pic>
    </p:spTree>
    <p:extLst>
      <p:ext uri="{BB962C8B-B14F-4D97-AF65-F5344CB8AC3E}">
        <p14:creationId xmlns:p14="http://schemas.microsoft.com/office/powerpoint/2010/main" val="551445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EDA306-63BB-4BAF-893E-DF68C319191D}"/>
              </a:ext>
            </a:extLst>
          </p:cNvPr>
          <p:cNvSpPr>
            <a:spLocks noGrp="1"/>
          </p:cNvSpPr>
          <p:nvPr>
            <p:ph type="title"/>
          </p:nvPr>
        </p:nvSpPr>
        <p:spPr/>
        <p:txBody>
          <a:bodyPr/>
          <a:lstStyle/>
          <a:p>
            <a:endParaRPr lang="en-US"/>
          </a:p>
        </p:txBody>
      </p:sp>
      <p:pic>
        <p:nvPicPr>
          <p:cNvPr id="4" name="Content Placeholder 3">
            <a:hlinkClick r:id="rId2"/>
            <a:extLst>
              <a:ext uri="{FF2B5EF4-FFF2-40B4-BE49-F238E27FC236}">
                <a16:creationId xmlns:a16="http://schemas.microsoft.com/office/drawing/2014/main" id="{05FCE1C4-40CC-446B-8838-52C6D22EC6E0}"/>
              </a:ext>
            </a:extLst>
          </p:cNvPr>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509283" y="1828800"/>
            <a:ext cx="5975497" cy="4423143"/>
          </a:xfrm>
          <a:prstGeom prst="rect">
            <a:avLst/>
          </a:prstGeom>
          <a:noFill/>
          <a:ln>
            <a:noFill/>
          </a:ln>
        </p:spPr>
      </p:pic>
    </p:spTree>
    <p:extLst>
      <p:ext uri="{BB962C8B-B14F-4D97-AF65-F5344CB8AC3E}">
        <p14:creationId xmlns:p14="http://schemas.microsoft.com/office/powerpoint/2010/main" val="32946642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12E90-E77E-4C17-A0AC-36405C99BA23}"/>
              </a:ext>
            </a:extLst>
          </p:cNvPr>
          <p:cNvSpPr>
            <a:spLocks noGrp="1"/>
          </p:cNvSpPr>
          <p:nvPr>
            <p:ph type="title"/>
          </p:nvPr>
        </p:nvSpPr>
        <p:spPr/>
        <p:txBody>
          <a:bodyPr>
            <a:normAutofit fontScale="90000"/>
          </a:bodyPr>
          <a:lstStyle/>
          <a:p>
            <a:r>
              <a:rPr lang="en-US" dirty="0"/>
              <a:t>Mechanism of implementation: requires social and economic transformation base on Science </a:t>
            </a:r>
          </a:p>
        </p:txBody>
      </p:sp>
      <p:pic>
        <p:nvPicPr>
          <p:cNvPr id="4" name="Content Placeholder 3" descr="NDC explainer">
            <a:extLst>
              <a:ext uri="{FF2B5EF4-FFF2-40B4-BE49-F238E27FC236}">
                <a16:creationId xmlns:a16="http://schemas.microsoft.com/office/drawing/2014/main" id="{FF0D379A-5524-403A-AA27-4E48190F38E7}"/>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14400" y="1690688"/>
            <a:ext cx="8458200" cy="4614419"/>
          </a:xfrm>
          <a:prstGeom prst="rect">
            <a:avLst/>
          </a:prstGeom>
          <a:noFill/>
          <a:ln>
            <a:noFill/>
          </a:ln>
        </p:spPr>
      </p:pic>
    </p:spTree>
    <p:extLst>
      <p:ext uri="{BB962C8B-B14F-4D97-AF65-F5344CB8AC3E}">
        <p14:creationId xmlns:p14="http://schemas.microsoft.com/office/powerpoint/2010/main" val="2999649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16A40-136A-4CA0-9C21-0FFC4A348D61}"/>
              </a:ext>
            </a:extLst>
          </p:cNvPr>
          <p:cNvSpPr>
            <a:spLocks noGrp="1"/>
          </p:cNvSpPr>
          <p:nvPr>
            <p:ph type="title"/>
          </p:nvPr>
        </p:nvSpPr>
        <p:spPr/>
        <p:txBody>
          <a:bodyPr/>
          <a:lstStyle/>
          <a:p>
            <a:r>
              <a:rPr lang="en-US" sz="4400" b="1" dirty="0">
                <a:effectLst/>
                <a:latin typeface="Times New Roman" panose="02020603050405020304" pitchFamily="18" charset="0"/>
                <a:ea typeface="Times New Roman" panose="02020603050405020304" pitchFamily="18" charset="0"/>
                <a:cs typeface="Times New Roman" panose="02020603050405020304" pitchFamily="18" charset="0"/>
              </a:rPr>
              <a:t>The Paris Declaration on Aid Effectiveness</a:t>
            </a:r>
            <a:endParaRPr lang="en-US" dirty="0"/>
          </a:p>
        </p:txBody>
      </p:sp>
      <p:sp>
        <p:nvSpPr>
          <p:cNvPr id="3" name="Content Placeholder 2">
            <a:extLst>
              <a:ext uri="{FF2B5EF4-FFF2-40B4-BE49-F238E27FC236}">
                <a16:creationId xmlns:a16="http://schemas.microsoft.com/office/drawing/2014/main" id="{A2846517-405B-4D52-8405-91C058D6F622}"/>
              </a:ext>
            </a:extLst>
          </p:cNvPr>
          <p:cNvSpPr>
            <a:spLocks noGrp="1"/>
          </p:cNvSpPr>
          <p:nvPr>
            <p:ph idx="1"/>
          </p:nvPr>
        </p:nvSpPr>
        <p:spPr/>
        <p:txBody>
          <a:bodyPr>
            <a:normAutofit lnSpcReduction="10000"/>
          </a:bodyPr>
          <a:lstStyle/>
          <a:p>
            <a:r>
              <a:rPr lang="en-US" sz="2200" dirty="0">
                <a:effectLst/>
                <a:ea typeface="Times New Roman" panose="02020603050405020304" pitchFamily="18" charset="0"/>
              </a:rPr>
              <a:t>The Paris Declaration (2005) is a practical, action-oriented roadmap to improve the quality of aid and its impact on development. </a:t>
            </a:r>
          </a:p>
          <a:p>
            <a:pPr marL="0" indent="0">
              <a:buNone/>
            </a:pPr>
            <a:endParaRPr lang="en-US" sz="2200" dirty="0">
              <a:effectLst/>
              <a:ea typeface="Times New Roman" panose="02020603050405020304" pitchFamily="18" charset="0"/>
            </a:endParaRPr>
          </a:p>
          <a:p>
            <a:endParaRPr lang="en-US" sz="2200" dirty="0"/>
          </a:p>
          <a:p>
            <a:r>
              <a:rPr lang="en-US" sz="2200" dirty="0">
                <a:effectLst/>
                <a:ea typeface="Times New Roman" panose="02020603050405020304" pitchFamily="18" charset="0"/>
              </a:rPr>
              <a:t>It gives a series of specific implementation measures and establishes a </a:t>
            </a:r>
            <a:r>
              <a:rPr lang="en-US" sz="2200" dirty="0">
                <a:effectLst/>
                <a:ea typeface="Times New Roman" panose="02020603050405020304" pitchFamily="18" charset="0"/>
                <a:cs typeface="Times New Roman" panose="02020603050405020304" pitchFamily="18" charset="0"/>
              </a:rPr>
              <a:t>monitoring system to assess </a:t>
            </a:r>
            <a:r>
              <a:rPr lang="en-US" sz="2200" dirty="0">
                <a:effectLst/>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progress </a:t>
            </a:r>
            <a:r>
              <a:rPr lang="en-US" sz="2200" dirty="0">
                <a:effectLst/>
                <a:ea typeface="Times New Roman" panose="02020603050405020304" pitchFamily="18" charset="0"/>
              </a:rPr>
              <a:t>and ensure that donors and recipients hold each other accountable for their commitments. </a:t>
            </a:r>
          </a:p>
          <a:p>
            <a:endParaRPr lang="en-US" sz="2200" dirty="0">
              <a:ea typeface="Times New Roman" panose="02020603050405020304" pitchFamily="18" charset="0"/>
            </a:endParaRPr>
          </a:p>
          <a:p>
            <a:pPr marL="0" indent="0">
              <a:buNone/>
            </a:pPr>
            <a:endParaRPr lang="en-US" sz="2200" dirty="0">
              <a:effectLst/>
              <a:ea typeface="Times New Roman" panose="02020603050405020304" pitchFamily="18" charset="0"/>
            </a:endParaRPr>
          </a:p>
          <a:p>
            <a:endParaRPr lang="en-US" sz="2200" dirty="0"/>
          </a:p>
          <a:p>
            <a:r>
              <a:rPr lang="en-US" sz="2200" dirty="0">
                <a:effectLst/>
                <a:ea typeface="Times New Roman" panose="02020603050405020304" pitchFamily="18" charset="0"/>
                <a:cs typeface="Times New Roman" panose="02020603050405020304" pitchFamily="18" charset="0"/>
              </a:rPr>
              <a:t>The Paris Declaration outlines the following five fundamental principles for making aid more effective:</a:t>
            </a:r>
            <a:endParaRPr lang="en-US" sz="2200" dirty="0">
              <a:effectLst/>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8627006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C8F1D-EEE9-4872-8BFF-325A3F7D912A}"/>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0914ECD-324A-4695-97AA-161698AF4459}"/>
              </a:ext>
            </a:extLst>
          </p:cNvPr>
          <p:cNvSpPr>
            <a:spLocks noGrp="1"/>
          </p:cNvSpPr>
          <p:nvPr>
            <p:ph idx="1"/>
          </p:nvPr>
        </p:nvSpPr>
        <p:spPr/>
        <p:txBody>
          <a:bodyPr/>
          <a:lstStyle/>
          <a:p>
            <a:pPr algn="just"/>
            <a:r>
              <a:rPr lang="en-US" sz="2200" dirty="0">
                <a:effectLst/>
                <a:ea typeface="Times New Roman" panose="02020603050405020304" pitchFamily="18" charset="0"/>
                <a:cs typeface="Times New Roman" panose="02020603050405020304" pitchFamily="18" charset="0"/>
              </a:rPr>
              <a:t>Implementation of the Paris Agreement requires </a:t>
            </a:r>
            <a:r>
              <a:rPr lang="en-US" sz="2200" b="1" dirty="0">
                <a:effectLst/>
                <a:ea typeface="Times New Roman" panose="02020603050405020304" pitchFamily="18" charset="0"/>
                <a:cs typeface="Times New Roman" panose="02020603050405020304" pitchFamily="18" charset="0"/>
              </a:rPr>
              <a:t>economic and social transformation</a:t>
            </a:r>
            <a:r>
              <a:rPr lang="en-US" sz="2200" dirty="0">
                <a:effectLst/>
                <a:ea typeface="Times New Roman" panose="02020603050405020304" pitchFamily="18" charset="0"/>
                <a:cs typeface="Times New Roman" panose="02020603050405020304" pitchFamily="18" charset="0"/>
              </a:rPr>
              <a:t>, based on the best available science. </a:t>
            </a:r>
          </a:p>
          <a:p>
            <a:pPr algn="just"/>
            <a:endParaRPr lang="en-US" sz="2200" dirty="0">
              <a:ea typeface="Times New Roman" panose="02020603050405020304" pitchFamily="18" charset="0"/>
              <a:cs typeface="Times New Roman" panose="02020603050405020304" pitchFamily="18" charset="0"/>
            </a:endParaRPr>
          </a:p>
          <a:p>
            <a:pPr algn="just"/>
            <a:endParaRPr lang="en-US" sz="2200" dirty="0">
              <a:effectLst/>
              <a:ea typeface="Times New Roman" panose="02020603050405020304" pitchFamily="18" charset="0"/>
              <a:cs typeface="Times New Roman" panose="02020603050405020304" pitchFamily="18" charset="0"/>
            </a:endParaRPr>
          </a:p>
          <a:p>
            <a:pPr algn="just"/>
            <a:r>
              <a:rPr lang="en-US" sz="2200" dirty="0">
                <a:effectLst/>
                <a:ea typeface="Times New Roman" panose="02020603050405020304" pitchFamily="18" charset="0"/>
                <a:cs typeface="Times New Roman" panose="02020603050405020304" pitchFamily="18" charset="0"/>
              </a:rPr>
              <a:t>The Paris Agreement works on a</a:t>
            </a:r>
            <a:r>
              <a:rPr lang="en-US" sz="2200" b="1" dirty="0">
                <a:effectLst/>
                <a:ea typeface="Times New Roman" panose="02020603050405020304" pitchFamily="18" charset="0"/>
                <a:cs typeface="Times New Roman" panose="02020603050405020304" pitchFamily="18" charset="0"/>
              </a:rPr>
              <a:t> 5- year cycle </a:t>
            </a:r>
            <a:r>
              <a:rPr lang="en-US" sz="2200" dirty="0">
                <a:effectLst/>
                <a:ea typeface="Times New Roman" panose="02020603050405020304" pitchFamily="18" charset="0"/>
                <a:cs typeface="Times New Roman" panose="02020603050405020304" pitchFamily="18" charset="0"/>
              </a:rPr>
              <a:t>of increasingly ambitious climate action carried out by countries. </a:t>
            </a:r>
          </a:p>
          <a:p>
            <a:pPr algn="just"/>
            <a:endParaRPr lang="en-US" sz="2200" dirty="0">
              <a:ea typeface="Times New Roman" panose="02020603050405020304" pitchFamily="18" charset="0"/>
              <a:cs typeface="Times New Roman" panose="02020603050405020304" pitchFamily="18" charset="0"/>
            </a:endParaRPr>
          </a:p>
          <a:p>
            <a:pPr algn="just"/>
            <a:endParaRPr lang="en-US" sz="2200" dirty="0">
              <a:effectLst/>
              <a:ea typeface="Times New Roman" panose="02020603050405020304" pitchFamily="18" charset="0"/>
              <a:cs typeface="Times New Roman" panose="02020603050405020304" pitchFamily="18" charset="0"/>
            </a:endParaRPr>
          </a:p>
          <a:p>
            <a:pPr algn="just"/>
            <a:r>
              <a:rPr lang="en-US" sz="2200" dirty="0">
                <a:effectLst/>
                <a:ea typeface="Times New Roman" panose="02020603050405020304" pitchFamily="18" charset="0"/>
                <a:cs typeface="Times New Roman" panose="02020603050405020304" pitchFamily="18" charset="0"/>
              </a:rPr>
              <a:t>By 2020, countries submit their plans for climate action known as </a:t>
            </a:r>
            <a:r>
              <a:rPr lang="en-US" sz="2200" b="1" dirty="0">
                <a:effectLst/>
                <a:ea typeface="Times New Roman" panose="02020603050405020304" pitchFamily="18" charset="0"/>
                <a:cs typeface="Times New Roman" panose="02020603050405020304" pitchFamily="18" charset="0"/>
              </a:rPr>
              <a:t>nationally determined contributions (NDCs)</a:t>
            </a:r>
            <a:r>
              <a:rPr lang="en-US" sz="2200" dirty="0">
                <a:effectLst/>
                <a:ea typeface="Times New Roman" panose="02020603050405020304" pitchFamily="18" charset="0"/>
                <a:cs typeface="Times New Roman" panose="02020603050405020304" pitchFamily="18" charset="0"/>
              </a:rPr>
              <a:t>.</a:t>
            </a:r>
            <a:endParaRPr lang="en-US" sz="2200" dirty="0">
              <a:effectLst/>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1897146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B27E9A-04F6-457B-BB6D-7FA6C6E5311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A456C5B-38D0-45D2-A4EA-EDEBD8052352}"/>
              </a:ext>
            </a:extLst>
          </p:cNvPr>
          <p:cNvSpPr>
            <a:spLocks noGrp="1"/>
          </p:cNvSpPr>
          <p:nvPr>
            <p:ph idx="1"/>
          </p:nvPr>
        </p:nvSpPr>
        <p:spPr/>
        <p:txBody>
          <a:bodyPr/>
          <a:lstStyle/>
          <a:p>
            <a:r>
              <a:rPr lang="en-US" sz="2200" dirty="0">
                <a:effectLst/>
                <a:ea typeface="Times New Roman" panose="02020603050405020304" pitchFamily="18" charset="0"/>
                <a:cs typeface="Times New Roman" panose="02020603050405020304" pitchFamily="18" charset="0"/>
              </a:rPr>
              <a:t>In their NDCs, countries communicate actions they will take to </a:t>
            </a:r>
            <a:r>
              <a:rPr lang="en-US" sz="2200" b="1" dirty="0">
                <a:effectLst/>
                <a:ea typeface="Times New Roman" panose="02020603050405020304" pitchFamily="18" charset="0"/>
                <a:cs typeface="Times New Roman" panose="02020603050405020304" pitchFamily="18" charset="0"/>
              </a:rPr>
              <a:t>reduce their Greenhouse Gas emissions</a:t>
            </a:r>
            <a:r>
              <a:rPr lang="en-US" sz="2200" dirty="0">
                <a:effectLst/>
                <a:ea typeface="Times New Roman" panose="02020603050405020304" pitchFamily="18" charset="0"/>
                <a:cs typeface="Times New Roman" panose="02020603050405020304" pitchFamily="18" charset="0"/>
              </a:rPr>
              <a:t> in order to reach the goals of the Paris Agreement.</a:t>
            </a:r>
          </a:p>
          <a:p>
            <a:endParaRPr lang="en-US" sz="2200" dirty="0">
              <a:ea typeface="Times New Roman" panose="02020603050405020304" pitchFamily="18" charset="0"/>
              <a:cs typeface="Times New Roman" panose="02020603050405020304" pitchFamily="18" charset="0"/>
            </a:endParaRPr>
          </a:p>
          <a:p>
            <a:endParaRPr lang="en-US" sz="2200" dirty="0">
              <a:effectLst/>
              <a:ea typeface="Times New Roman" panose="02020603050405020304" pitchFamily="18" charset="0"/>
              <a:cs typeface="Times New Roman" panose="02020603050405020304" pitchFamily="18" charset="0"/>
            </a:endParaRPr>
          </a:p>
          <a:p>
            <a:r>
              <a:rPr lang="en-US" sz="2200" dirty="0">
                <a:effectLst/>
                <a:ea typeface="Times New Roman" panose="02020603050405020304" pitchFamily="18" charset="0"/>
                <a:cs typeface="Times New Roman" panose="02020603050405020304" pitchFamily="18" charset="0"/>
              </a:rPr>
              <a:t> Countries also communicate in the NDCs actions they will take to </a:t>
            </a:r>
            <a:r>
              <a:rPr lang="en-US" sz="2200" b="1" dirty="0">
                <a:effectLst/>
                <a:ea typeface="Times New Roman" panose="02020603050405020304" pitchFamily="18" charset="0"/>
                <a:cs typeface="Times New Roman" panose="02020603050405020304" pitchFamily="18" charset="0"/>
              </a:rPr>
              <a:t>build resilience to adapt </a:t>
            </a:r>
            <a:r>
              <a:rPr lang="en-US" sz="2200" dirty="0">
                <a:effectLst/>
                <a:ea typeface="Times New Roman" panose="02020603050405020304" pitchFamily="18" charset="0"/>
                <a:cs typeface="Times New Roman" panose="02020603050405020304" pitchFamily="18" charset="0"/>
              </a:rPr>
              <a:t>to the impacts of rising temperatures. </a:t>
            </a:r>
          </a:p>
          <a:p>
            <a:endParaRPr lang="en-US" sz="2200" dirty="0">
              <a:ea typeface="Calibri" panose="020F0502020204030204" pitchFamily="34" charset="0"/>
              <a:cs typeface="Times New Roman" panose="02020603050405020304" pitchFamily="18" charset="0"/>
            </a:endParaRPr>
          </a:p>
          <a:p>
            <a:endParaRPr lang="en-US" sz="2200" dirty="0">
              <a:effectLst/>
              <a:ea typeface="Calibri" panose="020F0502020204030204" pitchFamily="34" charset="0"/>
              <a:cs typeface="Times New Roman" panose="02020603050405020304" pitchFamily="18" charset="0"/>
            </a:endParaRPr>
          </a:p>
          <a:p>
            <a:r>
              <a:rPr lang="en-US" sz="2200" dirty="0">
                <a:effectLst/>
                <a:ea typeface="Times New Roman" panose="02020603050405020304" pitchFamily="18" charset="0"/>
                <a:cs typeface="Times New Roman" panose="02020603050405020304" pitchFamily="18" charset="0"/>
              </a:rPr>
              <a:t>To better frame the efforts towards the long-term goal, the Paris Agreement invites countries to formulate and submit by 2020</a:t>
            </a:r>
            <a:r>
              <a:rPr lang="en-US" sz="2200" b="1" dirty="0">
                <a:effectLst/>
                <a:ea typeface="Times New Roman" panose="02020603050405020304" pitchFamily="18" charset="0"/>
                <a:cs typeface="Times New Roman" panose="02020603050405020304" pitchFamily="18" charset="0"/>
              </a:rPr>
              <a:t> long-term low greenhouse gas emission development strategies</a:t>
            </a:r>
            <a:r>
              <a:rPr lang="en-US" sz="2200" dirty="0">
                <a:effectLst/>
                <a:ea typeface="Times New Roman" panose="02020603050405020304" pitchFamily="18" charset="0"/>
                <a:cs typeface="Times New Roman" panose="02020603050405020304" pitchFamily="18" charset="0"/>
              </a:rPr>
              <a:t> (LT-LEDS).</a:t>
            </a:r>
            <a:endParaRPr lang="en-US" sz="2200" dirty="0">
              <a:effectLst/>
              <a:ea typeface="Calibri" panose="020F0502020204030204" pitchFamily="34" charset="0"/>
              <a:cs typeface="Times New Roman" panose="02020603050405020304" pitchFamily="18" charset="0"/>
            </a:endParaRPr>
          </a:p>
          <a:p>
            <a:endParaRPr lang="en-US" sz="2200" dirty="0">
              <a:effectLst/>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8289160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9BA29-BE55-4600-9302-F9419A9A4318}"/>
              </a:ext>
            </a:extLst>
          </p:cNvPr>
          <p:cNvSpPr>
            <a:spLocks noGrp="1"/>
          </p:cNvSpPr>
          <p:nvPr>
            <p:ph type="title"/>
          </p:nvPr>
        </p:nvSpPr>
        <p:spPr/>
        <p:txBody>
          <a:bodyPr>
            <a:normAutofit/>
          </a:bodyPr>
          <a:lstStyle/>
          <a:p>
            <a:r>
              <a:rPr lang="en-US" sz="3200" b="1" dirty="0">
                <a:effectLst/>
                <a:latin typeface="Times New Roman" panose="02020603050405020304" pitchFamily="18" charset="0"/>
                <a:ea typeface="Times New Roman" panose="02020603050405020304" pitchFamily="18" charset="0"/>
                <a:cs typeface="Times New Roman" panose="02020603050405020304" pitchFamily="18" charset="0"/>
              </a:rPr>
              <a:t>           How are countries supporting one another?</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sz="3200" dirty="0"/>
          </a:p>
        </p:txBody>
      </p:sp>
      <p:pic>
        <p:nvPicPr>
          <p:cNvPr id="4" name="Content Placeholder 3" descr="Paris Agreement support">
            <a:extLst>
              <a:ext uri="{FF2B5EF4-FFF2-40B4-BE49-F238E27FC236}">
                <a16:creationId xmlns:a16="http://schemas.microsoft.com/office/drawing/2014/main" id="{011D0786-43B7-45A1-865E-9993C4B0A63D}"/>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79674" y="1488558"/>
            <a:ext cx="7183401" cy="4351061"/>
          </a:xfrm>
          <a:prstGeom prst="rect">
            <a:avLst/>
          </a:prstGeom>
          <a:noFill/>
          <a:ln>
            <a:noFill/>
          </a:ln>
        </p:spPr>
      </p:pic>
    </p:spTree>
    <p:extLst>
      <p:ext uri="{BB962C8B-B14F-4D97-AF65-F5344CB8AC3E}">
        <p14:creationId xmlns:p14="http://schemas.microsoft.com/office/powerpoint/2010/main" val="40672378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B409DF-F7B8-4F2A-B638-FEDD27A5598C}"/>
              </a:ext>
            </a:extLst>
          </p:cNvPr>
          <p:cNvSpPr>
            <a:spLocks noGrp="1"/>
          </p:cNvSpPr>
          <p:nvPr>
            <p:ph type="title"/>
          </p:nvPr>
        </p:nvSpPr>
        <p:spPr/>
        <p:txBody>
          <a:bodyPr>
            <a:normAutofit/>
          </a:bodyPr>
          <a:lstStyle/>
          <a:p>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                What have we achieved so far?</a:t>
            </a:r>
            <a:br>
              <a:rPr lang="en-US" sz="3600" dirty="0">
                <a:effectLst/>
                <a:latin typeface="Calibri" panose="020F0502020204030204" pitchFamily="34" charset="0"/>
                <a:ea typeface="Calibri" panose="020F0502020204030204" pitchFamily="34" charset="0"/>
                <a:cs typeface="Times New Roman" panose="02020603050405020304" pitchFamily="18" charset="0"/>
              </a:rPr>
            </a:br>
            <a:endParaRPr lang="en-US" sz="3600" dirty="0"/>
          </a:p>
        </p:txBody>
      </p:sp>
      <p:sp>
        <p:nvSpPr>
          <p:cNvPr id="3" name="Content Placeholder 2">
            <a:extLst>
              <a:ext uri="{FF2B5EF4-FFF2-40B4-BE49-F238E27FC236}">
                <a16:creationId xmlns:a16="http://schemas.microsoft.com/office/drawing/2014/main" id="{4BF37481-40C6-4CA6-B218-184C900593B6}"/>
              </a:ext>
            </a:extLst>
          </p:cNvPr>
          <p:cNvSpPr>
            <a:spLocks noGrp="1"/>
          </p:cNvSpPr>
          <p:nvPr>
            <p:ph idx="1"/>
          </p:nvPr>
        </p:nvSpPr>
        <p:spPr/>
        <p:txBody>
          <a:bodyPr>
            <a:normAutofit fontScale="77500" lnSpcReduction="20000"/>
          </a:bodyPr>
          <a:lstStyle/>
          <a:p>
            <a:pPr marL="0" marR="0" algn="just">
              <a:lnSpc>
                <a:spcPct val="107000"/>
              </a:lnSpc>
              <a:spcBef>
                <a:spcPts val="0"/>
              </a:spcBef>
              <a:spcAft>
                <a:spcPts val="800"/>
              </a:spcAft>
            </a:pPr>
            <a:r>
              <a:rPr lang="en-US" sz="2200" dirty="0">
                <a:effectLst/>
                <a:ea typeface="Times New Roman" panose="02020603050405020304" pitchFamily="18" charset="0"/>
                <a:cs typeface="Times New Roman" panose="02020603050405020304" pitchFamily="18" charset="0"/>
              </a:rPr>
              <a:t>Although climate change action needs to be massively increased to achieve the goals of the Paris Agreement, the years since its entry into force have already sparked</a:t>
            </a:r>
            <a:r>
              <a:rPr lang="en-US" sz="2200" b="1" dirty="0">
                <a:effectLst/>
                <a:ea typeface="Times New Roman" panose="02020603050405020304" pitchFamily="18" charset="0"/>
                <a:cs typeface="Times New Roman" panose="02020603050405020304" pitchFamily="18" charset="0"/>
              </a:rPr>
              <a:t> low-carbon solutions and new markets</a:t>
            </a:r>
            <a:r>
              <a:rPr lang="en-US" sz="2200" dirty="0">
                <a:effectLst/>
                <a:ea typeface="Times New Roman" panose="02020603050405020304" pitchFamily="18" charset="0"/>
                <a:cs typeface="Times New Roman" panose="02020603050405020304" pitchFamily="18" charset="0"/>
              </a:rPr>
              <a:t>. </a:t>
            </a:r>
          </a:p>
          <a:p>
            <a:pPr marL="0" marR="0" algn="just">
              <a:lnSpc>
                <a:spcPct val="107000"/>
              </a:lnSpc>
              <a:spcBef>
                <a:spcPts val="0"/>
              </a:spcBef>
              <a:spcAft>
                <a:spcPts val="800"/>
              </a:spcAft>
            </a:pPr>
            <a:endParaRPr lang="en-US" sz="2200" dirty="0">
              <a:ea typeface="Times New Roman" panose="02020603050405020304" pitchFamily="18" charset="0"/>
              <a:cs typeface="Times New Roman" panose="02020603050405020304" pitchFamily="18" charset="0"/>
            </a:endParaRPr>
          </a:p>
          <a:p>
            <a:pPr marL="0" marR="0" algn="just">
              <a:lnSpc>
                <a:spcPct val="107000"/>
              </a:lnSpc>
              <a:spcBef>
                <a:spcPts val="0"/>
              </a:spcBef>
              <a:spcAft>
                <a:spcPts val="800"/>
              </a:spcAft>
            </a:pPr>
            <a:r>
              <a:rPr lang="en-US" sz="2200" dirty="0">
                <a:effectLst/>
                <a:ea typeface="Times New Roman" panose="02020603050405020304" pitchFamily="18" charset="0"/>
                <a:cs typeface="Times New Roman" panose="02020603050405020304" pitchFamily="18" charset="0"/>
              </a:rPr>
              <a:t>More and more countries, regions, cities and companies are establishing </a:t>
            </a:r>
            <a:r>
              <a:rPr lang="en-US" sz="2200" b="1" dirty="0">
                <a:effectLst/>
                <a:ea typeface="Times New Roman" panose="02020603050405020304" pitchFamily="18" charset="0"/>
                <a:cs typeface="Times New Roman" panose="02020603050405020304" pitchFamily="18" charset="0"/>
              </a:rPr>
              <a:t>carbon neutrality targets.</a:t>
            </a:r>
          </a:p>
          <a:p>
            <a:pPr marL="0" marR="0" indent="0" algn="just">
              <a:lnSpc>
                <a:spcPct val="107000"/>
              </a:lnSpc>
              <a:spcBef>
                <a:spcPts val="0"/>
              </a:spcBef>
              <a:spcAft>
                <a:spcPts val="800"/>
              </a:spcAft>
              <a:buNone/>
            </a:pPr>
            <a:endParaRPr lang="en-US" sz="2200" b="1" dirty="0">
              <a:effectLst/>
              <a:ea typeface="Times New Roman" panose="02020603050405020304" pitchFamily="18" charset="0"/>
              <a:cs typeface="Times New Roman" panose="02020603050405020304" pitchFamily="18" charset="0"/>
            </a:endParaRPr>
          </a:p>
          <a:p>
            <a:pPr marL="0" marR="0" indent="0" algn="just">
              <a:lnSpc>
                <a:spcPct val="107000"/>
              </a:lnSpc>
              <a:spcBef>
                <a:spcPts val="0"/>
              </a:spcBef>
              <a:spcAft>
                <a:spcPts val="800"/>
              </a:spcAft>
              <a:buNone/>
            </a:pPr>
            <a:endParaRPr lang="en-US" sz="2200" b="1" dirty="0">
              <a:effectLst/>
              <a:ea typeface="Times New Roman" panose="02020603050405020304" pitchFamily="18" charset="0"/>
              <a:cs typeface="Times New Roman" panose="02020603050405020304" pitchFamily="18" charset="0"/>
            </a:endParaRPr>
          </a:p>
          <a:p>
            <a:pPr marL="0" marR="0" algn="just">
              <a:lnSpc>
                <a:spcPct val="107000"/>
              </a:lnSpc>
              <a:spcBef>
                <a:spcPts val="0"/>
              </a:spcBef>
              <a:spcAft>
                <a:spcPts val="800"/>
              </a:spcAft>
            </a:pPr>
            <a:r>
              <a:rPr lang="en-US" sz="2200" b="1" dirty="0">
                <a:effectLst/>
                <a:ea typeface="Times New Roman" panose="02020603050405020304" pitchFamily="18" charset="0"/>
                <a:cs typeface="Times New Roman" panose="02020603050405020304" pitchFamily="18" charset="0"/>
              </a:rPr>
              <a:t> Zero-carbon solutions</a:t>
            </a:r>
            <a:r>
              <a:rPr lang="en-US" sz="2200" dirty="0">
                <a:effectLst/>
                <a:ea typeface="Times New Roman" panose="02020603050405020304" pitchFamily="18" charset="0"/>
                <a:cs typeface="Times New Roman" panose="02020603050405020304" pitchFamily="18" charset="0"/>
              </a:rPr>
              <a:t> are becoming competitive across economic sectors representing 25% of emissions. This trend is most noticeable in the </a:t>
            </a:r>
            <a:r>
              <a:rPr lang="en-US" sz="2200" b="1" dirty="0">
                <a:effectLst/>
                <a:ea typeface="Times New Roman" panose="02020603050405020304" pitchFamily="18" charset="0"/>
                <a:cs typeface="Times New Roman" panose="02020603050405020304" pitchFamily="18" charset="0"/>
              </a:rPr>
              <a:t>power and  transport sectors</a:t>
            </a:r>
            <a:r>
              <a:rPr lang="en-US" sz="2200" dirty="0">
                <a:effectLst/>
                <a:ea typeface="Times New Roman" panose="02020603050405020304" pitchFamily="18" charset="0"/>
                <a:cs typeface="Times New Roman" panose="02020603050405020304" pitchFamily="18" charset="0"/>
              </a:rPr>
              <a:t> and has created many new business opportunities for early movers.</a:t>
            </a:r>
          </a:p>
          <a:p>
            <a:pPr marL="0" marR="0" indent="0" algn="just">
              <a:lnSpc>
                <a:spcPct val="107000"/>
              </a:lnSpc>
              <a:spcBef>
                <a:spcPts val="0"/>
              </a:spcBef>
              <a:spcAft>
                <a:spcPts val="800"/>
              </a:spcAft>
              <a:buNone/>
            </a:pPr>
            <a:endParaRPr lang="en-US" sz="2200" dirty="0">
              <a:ea typeface="Calibri" panose="020F0502020204030204" pitchFamily="34" charset="0"/>
              <a:cs typeface="Times New Roman" panose="02020603050405020304" pitchFamily="18" charset="0"/>
            </a:endParaRPr>
          </a:p>
          <a:p>
            <a:pPr marL="0" marR="0" indent="0" algn="just">
              <a:lnSpc>
                <a:spcPct val="107000"/>
              </a:lnSpc>
              <a:spcBef>
                <a:spcPts val="0"/>
              </a:spcBef>
              <a:spcAft>
                <a:spcPts val="800"/>
              </a:spcAft>
              <a:buNone/>
            </a:pPr>
            <a:endParaRPr lang="en-US" sz="2200" dirty="0">
              <a:effectLst/>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pPr>
            <a:r>
              <a:rPr lang="en-US" sz="2200" b="1" dirty="0">
                <a:effectLst/>
                <a:ea typeface="Times New Roman" panose="02020603050405020304" pitchFamily="18" charset="0"/>
                <a:cs typeface="Times New Roman" panose="02020603050405020304" pitchFamily="18" charset="0"/>
              </a:rPr>
              <a:t>By 2030,</a:t>
            </a:r>
            <a:r>
              <a:rPr lang="en-US" sz="2200" dirty="0">
                <a:effectLst/>
                <a:ea typeface="Times New Roman" panose="02020603050405020304" pitchFamily="18" charset="0"/>
                <a:cs typeface="Times New Roman" panose="02020603050405020304" pitchFamily="18" charset="0"/>
              </a:rPr>
              <a:t> </a:t>
            </a:r>
            <a:r>
              <a:rPr lang="en-US" sz="2200" b="1" dirty="0">
                <a:effectLst/>
                <a:ea typeface="Times New Roman" panose="02020603050405020304" pitchFamily="18" charset="0"/>
                <a:cs typeface="Times New Roman" panose="02020603050405020304" pitchFamily="18" charset="0"/>
              </a:rPr>
              <a:t>zero-carbon solutions </a:t>
            </a:r>
            <a:r>
              <a:rPr lang="en-US" sz="2200" dirty="0">
                <a:effectLst/>
                <a:ea typeface="Times New Roman" panose="02020603050405020304" pitchFamily="18" charset="0"/>
                <a:cs typeface="Times New Roman" panose="02020603050405020304" pitchFamily="18" charset="0"/>
              </a:rPr>
              <a:t>could be competitive in sectors representing over </a:t>
            </a:r>
            <a:r>
              <a:rPr lang="en-US" sz="2200" b="1" dirty="0">
                <a:effectLst/>
                <a:ea typeface="Times New Roman" panose="02020603050405020304" pitchFamily="18" charset="0"/>
                <a:cs typeface="Times New Roman" panose="02020603050405020304" pitchFamily="18" charset="0"/>
              </a:rPr>
              <a:t>70% of global emissions</a:t>
            </a:r>
            <a:r>
              <a:rPr lang="en-US" sz="2200" dirty="0">
                <a:effectLst/>
                <a:ea typeface="Times New Roman" panose="02020603050405020304" pitchFamily="18" charset="0"/>
                <a:cs typeface="Times New Roman" panose="02020603050405020304" pitchFamily="18" charset="0"/>
              </a:rPr>
              <a:t>.</a:t>
            </a:r>
            <a:endParaRPr lang="en-US" sz="2200" dirty="0">
              <a:effectLst/>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2739406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5F8B4C-FCEE-40FF-BF95-6986922CD3F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AD764A0F-CF6C-4527-99C2-2EBAE4C518F2}"/>
              </a:ext>
            </a:extLst>
          </p:cNvPr>
          <p:cNvSpPr>
            <a:spLocks noGrp="1"/>
          </p:cNvSpPr>
          <p:nvPr>
            <p:ph idx="1"/>
          </p:nvPr>
        </p:nvSpPr>
        <p:spPr/>
        <p:txBody>
          <a:bodyPr>
            <a:normAutofit/>
          </a:bodyPr>
          <a:lstStyle/>
          <a:p>
            <a:r>
              <a:rPr lang="en-US" sz="3200" dirty="0"/>
              <a:t>THANKS FOR YOUR AUDIENCE</a:t>
            </a:r>
          </a:p>
          <a:p>
            <a:endParaRPr lang="en-US" sz="3200" dirty="0"/>
          </a:p>
          <a:p>
            <a:endParaRPr lang="en-US" sz="3200" dirty="0"/>
          </a:p>
          <a:p>
            <a:r>
              <a:rPr lang="en-US" sz="3200" dirty="0"/>
              <a:t>QUESTIONS?????</a:t>
            </a:r>
          </a:p>
        </p:txBody>
      </p:sp>
    </p:spTree>
    <p:extLst>
      <p:ext uri="{BB962C8B-B14F-4D97-AF65-F5344CB8AC3E}">
        <p14:creationId xmlns:p14="http://schemas.microsoft.com/office/powerpoint/2010/main" val="12298946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DFC07-C27C-45BA-A486-3A800E9D618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3FCC2E1-1B48-4C3F-93D7-009E2CF8CB53}"/>
              </a:ext>
            </a:extLst>
          </p:cNvPr>
          <p:cNvSpPr>
            <a:spLocks noGrp="1"/>
          </p:cNvSpPr>
          <p:nvPr>
            <p:ph idx="1"/>
          </p:nvPr>
        </p:nvSpPr>
        <p:spPr/>
        <p:txBody>
          <a:bodyPr>
            <a:noAutofit/>
          </a:bodyPr>
          <a:lstStyle/>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2200" b="1" dirty="0">
                <a:effectLst/>
                <a:ea typeface="Times New Roman" panose="02020603050405020304" pitchFamily="18" charset="0"/>
                <a:cs typeface="Times New Roman" panose="02020603050405020304" pitchFamily="18" charset="0"/>
              </a:rPr>
              <a:t>Ownership:</a:t>
            </a:r>
            <a:r>
              <a:rPr lang="en-US" sz="2200" dirty="0">
                <a:effectLst/>
                <a:ea typeface="Times New Roman" panose="02020603050405020304" pitchFamily="18" charset="0"/>
                <a:cs typeface="Times New Roman" panose="02020603050405020304" pitchFamily="18" charset="0"/>
              </a:rPr>
              <a:t> Developing countries set their own strategies for poverty reduction, improve their institutions and tackle corruption.</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2200" b="1" dirty="0">
                <a:effectLst/>
                <a:ea typeface="Times New Roman" panose="02020603050405020304" pitchFamily="18" charset="0"/>
                <a:cs typeface="Times New Roman" panose="02020603050405020304" pitchFamily="18" charset="0"/>
              </a:rPr>
              <a:t> Alignment:</a:t>
            </a:r>
            <a:r>
              <a:rPr lang="en-US" sz="2200" dirty="0">
                <a:effectLst/>
                <a:ea typeface="Times New Roman" panose="02020603050405020304" pitchFamily="18" charset="0"/>
                <a:cs typeface="Times New Roman" panose="02020603050405020304" pitchFamily="18" charset="0"/>
              </a:rPr>
              <a:t> Donor countries align behind these objectives and use local systems.</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2200" b="1" dirty="0">
                <a:effectLst/>
                <a:ea typeface="Times New Roman" panose="02020603050405020304" pitchFamily="18" charset="0"/>
                <a:cs typeface="Times New Roman" panose="02020603050405020304" pitchFamily="18" charset="0"/>
              </a:rPr>
              <a:t> </a:t>
            </a:r>
            <a:r>
              <a:rPr lang="en-US" sz="2200" b="1" dirty="0" err="1">
                <a:effectLst/>
                <a:ea typeface="Times New Roman" panose="02020603050405020304" pitchFamily="18" charset="0"/>
                <a:cs typeface="Times New Roman" panose="02020603050405020304" pitchFamily="18" charset="0"/>
              </a:rPr>
              <a:t>Harmonisation</a:t>
            </a:r>
            <a:r>
              <a:rPr lang="en-US" sz="2200" b="1" dirty="0">
                <a:effectLst/>
                <a:ea typeface="Times New Roman" panose="02020603050405020304" pitchFamily="18" charset="0"/>
                <a:cs typeface="Times New Roman" panose="02020603050405020304" pitchFamily="18" charset="0"/>
              </a:rPr>
              <a:t>:</a:t>
            </a:r>
            <a:r>
              <a:rPr lang="en-US" sz="2200" dirty="0">
                <a:effectLst/>
                <a:ea typeface="Times New Roman" panose="02020603050405020304" pitchFamily="18" charset="0"/>
                <a:cs typeface="Times New Roman" panose="02020603050405020304" pitchFamily="18" charset="0"/>
              </a:rPr>
              <a:t> Donor countries coordinate, simplify procedures and share information to avoid duplication.</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2200" b="1" dirty="0">
                <a:effectLst/>
                <a:ea typeface="Times New Roman" panose="02020603050405020304" pitchFamily="18" charset="0"/>
                <a:cs typeface="Times New Roman" panose="02020603050405020304" pitchFamily="18" charset="0"/>
              </a:rPr>
              <a:t> Results:</a:t>
            </a:r>
            <a:r>
              <a:rPr lang="en-US" sz="2200" dirty="0">
                <a:effectLst/>
                <a:ea typeface="Times New Roman" panose="02020603050405020304" pitchFamily="18" charset="0"/>
                <a:cs typeface="Times New Roman" panose="02020603050405020304" pitchFamily="18" charset="0"/>
              </a:rPr>
              <a:t> Developing countries and donors shift focus to development results and results get measured.</a:t>
            </a:r>
          </a:p>
          <a:p>
            <a:r>
              <a:rPr lang="en-US" sz="2200" b="1" dirty="0">
                <a:effectLst/>
                <a:ea typeface="Times New Roman" panose="02020603050405020304" pitchFamily="18" charset="0"/>
              </a:rPr>
              <a:t> Mutual</a:t>
            </a:r>
            <a:r>
              <a:rPr lang="en-US" sz="2200" dirty="0">
                <a:effectLst/>
                <a:ea typeface="Times New Roman" panose="02020603050405020304" pitchFamily="18" charset="0"/>
              </a:rPr>
              <a:t> </a:t>
            </a:r>
            <a:r>
              <a:rPr lang="en-US" sz="2200" b="1" dirty="0">
                <a:effectLst/>
                <a:ea typeface="Times New Roman" panose="02020603050405020304" pitchFamily="18" charset="0"/>
              </a:rPr>
              <a:t>accountability:</a:t>
            </a:r>
            <a:r>
              <a:rPr lang="en-US" sz="2200" dirty="0">
                <a:effectLst/>
                <a:ea typeface="Times New Roman" panose="02020603050405020304" pitchFamily="18" charset="0"/>
              </a:rPr>
              <a:t> Donors and partners are accountable for development results.</a:t>
            </a:r>
            <a:endParaRPr lang="en-US" sz="2200" dirty="0"/>
          </a:p>
        </p:txBody>
      </p:sp>
    </p:spTree>
    <p:extLst>
      <p:ext uri="{BB962C8B-B14F-4D97-AF65-F5344CB8AC3E}">
        <p14:creationId xmlns:p14="http://schemas.microsoft.com/office/powerpoint/2010/main" val="10067014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58760-4C0E-4F51-9931-2CBF93B9411B}"/>
              </a:ext>
            </a:extLst>
          </p:cNvPr>
          <p:cNvSpPr>
            <a:spLocks noGrp="1"/>
          </p:cNvSpPr>
          <p:nvPr>
            <p:ph type="title"/>
          </p:nvPr>
        </p:nvSpPr>
        <p:spPr/>
        <p:txBody>
          <a:bodyPr/>
          <a:lstStyle/>
          <a:p>
            <a:r>
              <a:rPr lang="en-US" b="1" dirty="0"/>
              <a:t>The Accra Agenda for Action (2008)</a:t>
            </a:r>
          </a:p>
        </p:txBody>
      </p:sp>
      <p:sp>
        <p:nvSpPr>
          <p:cNvPr id="3" name="Content Placeholder 2">
            <a:extLst>
              <a:ext uri="{FF2B5EF4-FFF2-40B4-BE49-F238E27FC236}">
                <a16:creationId xmlns:a16="http://schemas.microsoft.com/office/drawing/2014/main" id="{CB332F66-9371-4F24-B27A-49814C6D2D98}"/>
              </a:ext>
            </a:extLst>
          </p:cNvPr>
          <p:cNvSpPr>
            <a:spLocks noGrp="1"/>
          </p:cNvSpPr>
          <p:nvPr>
            <p:ph idx="1"/>
          </p:nvPr>
        </p:nvSpPr>
        <p:spPr/>
        <p:txBody>
          <a:bodyPr>
            <a:noAutofit/>
          </a:bodyPr>
          <a:lstStyle/>
          <a:p>
            <a:pPr algn="just"/>
            <a:r>
              <a:rPr lang="en-US" sz="2200" dirty="0">
                <a:effectLst/>
                <a:ea typeface="Times New Roman" panose="02020603050405020304" pitchFamily="18" charset="0"/>
                <a:cs typeface="Times New Roman" panose="02020603050405020304" pitchFamily="18" charset="0"/>
              </a:rPr>
              <a:t>Designed to strengthen and deepen implementation of the Paris Declaration,</a:t>
            </a:r>
          </a:p>
          <a:p>
            <a:pPr algn="just"/>
            <a:endParaRPr lang="en-US" sz="2200" dirty="0">
              <a:ea typeface="Times New Roman" panose="02020603050405020304" pitchFamily="18" charset="0"/>
              <a:cs typeface="Times New Roman" panose="02020603050405020304" pitchFamily="18" charset="0"/>
            </a:endParaRPr>
          </a:p>
          <a:p>
            <a:pPr algn="just"/>
            <a:r>
              <a:rPr lang="en-US" sz="2200" dirty="0">
                <a:effectLst/>
                <a:ea typeface="Times New Roman" panose="02020603050405020304" pitchFamily="18" charset="0"/>
                <a:cs typeface="Times New Roman" panose="02020603050405020304" pitchFamily="18" charset="0"/>
              </a:rPr>
              <a:t> </a:t>
            </a:r>
            <a:r>
              <a:rPr lang="en-US" sz="2200" dirty="0">
                <a:ea typeface="Times New Roman" panose="02020603050405020304" pitchFamily="18" charset="0"/>
                <a:cs typeface="Times New Roman" panose="02020603050405020304" pitchFamily="18" charset="0"/>
              </a:rPr>
              <a:t>T</a:t>
            </a:r>
            <a:r>
              <a:rPr lang="en-US" sz="2200" dirty="0">
                <a:effectLst/>
                <a:ea typeface="Times New Roman" panose="02020603050405020304" pitchFamily="18" charset="0"/>
                <a:cs typeface="Times New Roman" panose="02020603050405020304" pitchFamily="18" charset="0"/>
              </a:rPr>
              <a:t>he </a:t>
            </a:r>
            <a:r>
              <a:rPr lang="en-US" sz="2200" b="1" dirty="0">
                <a:effectLst/>
                <a:ea typeface="Times New Roman" panose="02020603050405020304" pitchFamily="18" charset="0"/>
                <a:cs typeface="Times New Roman" panose="02020603050405020304" pitchFamily="18" charset="0"/>
              </a:rPr>
              <a:t>Accra Agenda for Action</a:t>
            </a:r>
            <a:r>
              <a:rPr lang="en-US" sz="2200" dirty="0">
                <a:effectLst/>
                <a:ea typeface="Times New Roman" panose="02020603050405020304" pitchFamily="18" charset="0"/>
                <a:cs typeface="Times New Roman" panose="02020603050405020304" pitchFamily="18" charset="0"/>
              </a:rPr>
              <a:t> (AAA, 2008)</a:t>
            </a:r>
            <a:r>
              <a:rPr lang="en-US" sz="2200" b="1" dirty="0">
                <a:effectLst/>
                <a:ea typeface="Times New Roman" panose="02020603050405020304" pitchFamily="18" charset="0"/>
                <a:cs typeface="Times New Roman" panose="02020603050405020304" pitchFamily="18" charset="0"/>
              </a:rPr>
              <a:t> </a:t>
            </a:r>
            <a:r>
              <a:rPr lang="en-US" sz="2200" dirty="0">
                <a:effectLst/>
                <a:ea typeface="Times New Roman" panose="02020603050405020304" pitchFamily="18" charset="0"/>
                <a:cs typeface="Times New Roman" panose="02020603050405020304" pitchFamily="18" charset="0"/>
              </a:rPr>
              <a:t> takes stock of progress and sets the agenda for accelerated advancement towards the Paris targets.</a:t>
            </a:r>
          </a:p>
          <a:p>
            <a:pPr marL="0" indent="0" algn="just">
              <a:buNone/>
            </a:pPr>
            <a:endParaRPr lang="en-US" sz="2200" dirty="0">
              <a:effectLst/>
              <a:ea typeface="Times New Roman" panose="02020603050405020304" pitchFamily="18" charset="0"/>
              <a:cs typeface="Times New Roman" panose="02020603050405020304" pitchFamily="18" charset="0"/>
            </a:endParaRPr>
          </a:p>
          <a:p>
            <a:pPr algn="just"/>
            <a:r>
              <a:rPr lang="en-US" sz="2200" dirty="0">
                <a:effectLst/>
                <a:ea typeface="Times New Roman" panose="02020603050405020304" pitchFamily="18" charset="0"/>
                <a:cs typeface="Times New Roman" panose="02020603050405020304" pitchFamily="18" charset="0"/>
              </a:rPr>
              <a:t> It proposes the following four main areas for improvement:</a:t>
            </a:r>
          </a:p>
          <a:p>
            <a:pPr marL="342900" marR="0" lvl="0" indent="-342900" algn="just">
              <a:lnSpc>
                <a:spcPct val="107000"/>
              </a:lnSpc>
              <a:spcBef>
                <a:spcPts val="0"/>
              </a:spcBef>
              <a:spcAft>
                <a:spcPts val="800"/>
              </a:spcAft>
              <a:buSzPts val="1000"/>
              <a:buFont typeface="Symbol" panose="05050102010706020507" pitchFamily="18" charset="2"/>
              <a:buChar char=""/>
              <a:tabLst>
                <a:tab pos="457200" algn="l"/>
              </a:tabLst>
            </a:pPr>
            <a:r>
              <a:rPr lang="en-US" sz="2200" b="1" dirty="0">
                <a:effectLst/>
                <a:ea typeface="Times New Roman" panose="02020603050405020304" pitchFamily="18" charset="0"/>
                <a:cs typeface="Times New Roman" panose="02020603050405020304" pitchFamily="18" charset="0"/>
              </a:rPr>
              <a:t>Ownership:</a:t>
            </a:r>
            <a:r>
              <a:rPr lang="en-US" sz="2200" dirty="0">
                <a:effectLst/>
                <a:ea typeface="Times New Roman" panose="02020603050405020304" pitchFamily="18" charset="0"/>
                <a:cs typeface="Times New Roman" panose="02020603050405020304" pitchFamily="18" charset="0"/>
              </a:rPr>
              <a:t> Countries have more say over their development processes through wider participation in development policy formulation, stronger leadership on aid co-ordination and more use of country systems for aid delivery.</a:t>
            </a:r>
          </a:p>
        </p:txBody>
      </p:sp>
    </p:spTree>
    <p:extLst>
      <p:ext uri="{BB962C8B-B14F-4D97-AF65-F5344CB8AC3E}">
        <p14:creationId xmlns:p14="http://schemas.microsoft.com/office/powerpoint/2010/main" val="27691019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A7A141-75C3-4716-BCBB-8E3D3DFD0E6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C1E55513-4D6B-4769-92B0-BA50AA05E9E2}"/>
              </a:ext>
            </a:extLst>
          </p:cNvPr>
          <p:cNvSpPr>
            <a:spLocks noGrp="1"/>
          </p:cNvSpPr>
          <p:nvPr>
            <p:ph idx="1"/>
          </p:nvPr>
        </p:nvSpPr>
        <p:spPr/>
        <p:txBody>
          <a:bodyPr>
            <a:normAutofit lnSpcReduction="10000"/>
          </a:bodyPr>
          <a:lstStyle/>
          <a:p>
            <a:pPr marL="342900" marR="0" lvl="0" indent="-342900" algn="just">
              <a:lnSpc>
                <a:spcPct val="107000"/>
              </a:lnSpc>
              <a:spcBef>
                <a:spcPts val="0"/>
              </a:spcBef>
              <a:spcAft>
                <a:spcPts val="800"/>
              </a:spcAft>
              <a:buSzPts val="1000"/>
              <a:buFont typeface="Symbol" panose="05050102010706020507" pitchFamily="18" charset="2"/>
              <a:buChar char=""/>
              <a:tabLst>
                <a:tab pos="457200" algn="l"/>
              </a:tabLst>
            </a:pPr>
            <a:r>
              <a:rPr lang="en-US" sz="2800" b="1" dirty="0">
                <a:effectLst/>
                <a:ea typeface="Times New Roman" panose="02020603050405020304" pitchFamily="18" charset="0"/>
                <a:cs typeface="Times New Roman" panose="02020603050405020304" pitchFamily="18" charset="0"/>
              </a:rPr>
              <a:t>Inclusive partnerships:</a:t>
            </a:r>
            <a:r>
              <a:rPr lang="en-US" sz="2800" dirty="0">
                <a:effectLst/>
                <a:ea typeface="Times New Roman" panose="02020603050405020304" pitchFamily="18" charset="0"/>
                <a:cs typeface="Times New Roman" panose="02020603050405020304" pitchFamily="18" charset="0"/>
              </a:rPr>
              <a:t> All partners - including donors in the OECD Development Assistance Committee and developing countries, as well as other donors, foundations and civil society - participate fully.</a:t>
            </a:r>
          </a:p>
          <a:p>
            <a:pPr marL="0" marR="0" lvl="0" indent="0" algn="just">
              <a:lnSpc>
                <a:spcPct val="107000"/>
              </a:lnSpc>
              <a:spcBef>
                <a:spcPts val="0"/>
              </a:spcBef>
              <a:spcAft>
                <a:spcPts val="800"/>
              </a:spcAft>
              <a:buSzPts val="1000"/>
              <a:buNone/>
              <a:tabLst>
                <a:tab pos="457200" algn="l"/>
              </a:tabLst>
            </a:pPr>
            <a:endParaRPr lang="en-US" sz="2800" dirty="0">
              <a:effectLst/>
              <a:ea typeface="Times New Roman" panose="02020603050405020304" pitchFamily="18" charset="0"/>
              <a:cs typeface="Times New Roman" panose="02020603050405020304" pitchFamily="18" charset="0"/>
            </a:endParaRPr>
          </a:p>
          <a:p>
            <a:pPr marL="342900" marR="0" lvl="0" indent="-342900" algn="just">
              <a:lnSpc>
                <a:spcPct val="107000"/>
              </a:lnSpc>
              <a:spcBef>
                <a:spcPts val="0"/>
              </a:spcBef>
              <a:spcAft>
                <a:spcPts val="800"/>
              </a:spcAft>
              <a:buSzPts val="1000"/>
              <a:buFont typeface="Symbol" panose="05050102010706020507" pitchFamily="18" charset="2"/>
              <a:buChar char=""/>
              <a:tabLst>
                <a:tab pos="457200" algn="l"/>
              </a:tabLst>
            </a:pPr>
            <a:r>
              <a:rPr lang="en-US" sz="2800" b="1" dirty="0">
                <a:effectLst/>
                <a:ea typeface="Times New Roman" panose="02020603050405020304" pitchFamily="18" charset="0"/>
                <a:cs typeface="Times New Roman" panose="02020603050405020304" pitchFamily="18" charset="0"/>
              </a:rPr>
              <a:t>Delivering results:</a:t>
            </a:r>
            <a:r>
              <a:rPr lang="en-US" sz="2800" dirty="0">
                <a:effectLst/>
                <a:ea typeface="Times New Roman" panose="02020603050405020304" pitchFamily="18" charset="0"/>
                <a:cs typeface="Times New Roman" panose="02020603050405020304" pitchFamily="18" charset="0"/>
              </a:rPr>
              <a:t> Aid is focused on real and measurable impact on development.</a:t>
            </a:r>
          </a:p>
          <a:p>
            <a:pPr marL="342900" marR="0" lvl="0" indent="-342900" algn="just">
              <a:lnSpc>
                <a:spcPct val="107000"/>
              </a:lnSpc>
              <a:spcBef>
                <a:spcPts val="0"/>
              </a:spcBef>
              <a:spcAft>
                <a:spcPts val="800"/>
              </a:spcAft>
              <a:buSzPts val="1000"/>
              <a:buFont typeface="Symbol" panose="05050102010706020507" pitchFamily="18" charset="2"/>
              <a:buChar char=""/>
              <a:tabLst>
                <a:tab pos="457200" algn="l"/>
              </a:tabLst>
            </a:pPr>
            <a:endParaRPr lang="en-US" sz="2800" dirty="0">
              <a:effectLst/>
              <a:ea typeface="Times New Roman" panose="02020603050405020304" pitchFamily="18" charset="0"/>
              <a:cs typeface="Times New Roman" panose="02020603050405020304" pitchFamily="18" charset="0"/>
            </a:endParaRPr>
          </a:p>
          <a:p>
            <a:pPr algn="just"/>
            <a:r>
              <a:rPr lang="en-US" sz="2800" b="1" dirty="0">
                <a:effectLst/>
                <a:ea typeface="Times New Roman" panose="02020603050405020304" pitchFamily="18" charset="0"/>
              </a:rPr>
              <a:t>Capacity development</a:t>
            </a:r>
            <a:r>
              <a:rPr lang="en-US" sz="2800" dirty="0">
                <a:effectLst/>
                <a:ea typeface="Times New Roman" panose="02020603050405020304" pitchFamily="18" charset="0"/>
              </a:rPr>
              <a:t> - to build the ability of countries to manage their own future - also lies at the heart of the AAA.</a:t>
            </a:r>
            <a:endParaRPr lang="en-US" sz="2800" dirty="0"/>
          </a:p>
          <a:p>
            <a:endParaRPr lang="en-US" dirty="0"/>
          </a:p>
        </p:txBody>
      </p:sp>
    </p:spTree>
    <p:extLst>
      <p:ext uri="{BB962C8B-B14F-4D97-AF65-F5344CB8AC3E}">
        <p14:creationId xmlns:p14="http://schemas.microsoft.com/office/powerpoint/2010/main" val="4240004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1DD9C6-0151-4055-887C-F9F43CC76C4A}"/>
              </a:ext>
            </a:extLst>
          </p:cNvPr>
          <p:cNvSpPr>
            <a:spLocks noGrp="1"/>
          </p:cNvSpPr>
          <p:nvPr>
            <p:ph type="title"/>
          </p:nvPr>
        </p:nvSpPr>
        <p:spPr/>
        <p:txBody>
          <a:bodyPr/>
          <a:lstStyle/>
          <a:p>
            <a:r>
              <a:rPr lang="en-US" dirty="0"/>
              <a:t>The impact of aid effectiveness in the progress of ESIA</a:t>
            </a:r>
          </a:p>
        </p:txBody>
      </p:sp>
      <p:sp>
        <p:nvSpPr>
          <p:cNvPr id="3" name="Content Placeholder 2">
            <a:extLst>
              <a:ext uri="{FF2B5EF4-FFF2-40B4-BE49-F238E27FC236}">
                <a16:creationId xmlns:a16="http://schemas.microsoft.com/office/drawing/2014/main" id="{0BABCD23-9A9D-44DB-A63A-796A38129DB5}"/>
              </a:ext>
            </a:extLst>
          </p:cNvPr>
          <p:cNvSpPr>
            <a:spLocks noGrp="1"/>
          </p:cNvSpPr>
          <p:nvPr>
            <p:ph idx="1"/>
          </p:nvPr>
        </p:nvSpPr>
        <p:spPr/>
        <p:txBody>
          <a:bodyPr>
            <a:normAutofit fontScale="77500" lnSpcReduction="20000"/>
          </a:bodyPr>
          <a:lstStyle/>
          <a:p>
            <a:pPr algn="just"/>
            <a:r>
              <a:rPr lang="en-US" dirty="0"/>
              <a:t>The monitoring mechanism  further deepened the need  of addressing  environmental issues such as climate change, desertification and biodiversity loss</a:t>
            </a:r>
          </a:p>
          <a:p>
            <a:pPr marL="0" indent="0" algn="just">
              <a:buFont typeface="Wingdings" panose="05000000000000000000" pitchFamily="2" charset="2"/>
              <a:buNone/>
              <a:defRPr/>
            </a:pPr>
            <a:r>
              <a:rPr lang="en-US" dirty="0"/>
              <a:t>    Donors and partner countries jointly commit to: </a:t>
            </a:r>
          </a:p>
          <a:p>
            <a:pPr algn="just">
              <a:defRPr/>
            </a:pPr>
            <a:r>
              <a:rPr lang="en-US" sz="2800" dirty="0"/>
              <a:t>Strengthen the application of EIAs and deepen common procedures for projects, including consultations with stake holders; and develop and apply common approaches for “strategic environmental assessment” at the sector and national levels.</a:t>
            </a:r>
          </a:p>
          <a:p>
            <a:pPr marL="0" indent="0" algn="just">
              <a:buNone/>
              <a:defRPr/>
            </a:pPr>
            <a:endParaRPr lang="en-US" sz="2800" dirty="0"/>
          </a:p>
          <a:p>
            <a:pPr algn="just">
              <a:defRPr/>
            </a:pPr>
            <a:r>
              <a:rPr lang="en-US" sz="2800" dirty="0"/>
              <a:t> Continue to develop the specialized technical and policy capacity necessary for environmental analysis and for enforcement of legislation.</a:t>
            </a:r>
          </a:p>
          <a:p>
            <a:pPr marL="0" indent="0" algn="just">
              <a:buNone/>
              <a:defRPr/>
            </a:pPr>
            <a:endParaRPr lang="en-US" sz="2800" dirty="0"/>
          </a:p>
          <a:p>
            <a:pPr algn="just">
              <a:defRPr/>
            </a:pPr>
            <a:r>
              <a:rPr lang="en-US" sz="2800" dirty="0"/>
              <a:t>Use of country systems and procedures to the maximum extent possible. Where use of country systems is not feasible, establish additional safeguards and measures in ways that strengthen rather than undermine country systems and procedures</a:t>
            </a:r>
          </a:p>
          <a:p>
            <a:endParaRPr lang="en-US" dirty="0"/>
          </a:p>
        </p:txBody>
      </p:sp>
    </p:spTree>
    <p:extLst>
      <p:ext uri="{BB962C8B-B14F-4D97-AF65-F5344CB8AC3E}">
        <p14:creationId xmlns:p14="http://schemas.microsoft.com/office/powerpoint/2010/main" val="20264164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6D9D0-00B4-4092-B712-3A1A1557744C}"/>
              </a:ext>
            </a:extLst>
          </p:cNvPr>
          <p:cNvSpPr>
            <a:spLocks noGrp="1"/>
          </p:cNvSpPr>
          <p:nvPr>
            <p:ph type="title"/>
          </p:nvPr>
        </p:nvSpPr>
        <p:spPr/>
        <p:txBody>
          <a:bodyPr/>
          <a:lstStyle/>
          <a:p>
            <a:r>
              <a:rPr lang="en-US" dirty="0"/>
              <a:t>The  Paris Climate Change Conference 2015</a:t>
            </a:r>
          </a:p>
        </p:txBody>
      </p:sp>
      <p:sp>
        <p:nvSpPr>
          <p:cNvPr id="3" name="Content Placeholder 2">
            <a:extLst>
              <a:ext uri="{FF2B5EF4-FFF2-40B4-BE49-F238E27FC236}">
                <a16:creationId xmlns:a16="http://schemas.microsoft.com/office/drawing/2014/main" id="{668B766B-A927-4C06-9A7D-75DAE9928579}"/>
              </a:ext>
            </a:extLst>
          </p:cNvPr>
          <p:cNvSpPr>
            <a:spLocks noGrp="1"/>
          </p:cNvSpPr>
          <p:nvPr>
            <p:ph idx="1"/>
          </p:nvPr>
        </p:nvSpPr>
        <p:spPr/>
        <p:txBody>
          <a:bodyPr>
            <a:noAutofit/>
          </a:bodyPr>
          <a:lstStyle/>
          <a:p>
            <a:r>
              <a:rPr lang="en-US" sz="2200" dirty="0">
                <a:effectLst/>
                <a:ea typeface="Times New Roman" panose="02020603050405020304" pitchFamily="18" charset="0"/>
              </a:rPr>
              <a:t>The </a:t>
            </a:r>
            <a:r>
              <a:rPr lang="en-US" sz="2200" b="1" dirty="0">
                <a:effectLst/>
                <a:ea typeface="Times New Roman" panose="02020603050405020304" pitchFamily="18" charset="0"/>
              </a:rPr>
              <a:t>2015 United Nations Climate Change Conference</a:t>
            </a:r>
            <a:r>
              <a:rPr lang="en-US" sz="2200" dirty="0">
                <a:effectLst/>
                <a:ea typeface="Times New Roman" panose="02020603050405020304" pitchFamily="18" charset="0"/>
              </a:rPr>
              <a:t>, </a:t>
            </a:r>
            <a:r>
              <a:rPr lang="en-US" sz="2200" b="1" dirty="0">
                <a:effectLst/>
                <a:ea typeface="Times New Roman" panose="02020603050405020304" pitchFamily="18" charset="0"/>
              </a:rPr>
              <a:t>COP 21</a:t>
            </a:r>
            <a:r>
              <a:rPr lang="en-US" sz="2200" dirty="0">
                <a:effectLst/>
                <a:ea typeface="Times New Roman" panose="02020603050405020304" pitchFamily="18" charset="0"/>
              </a:rPr>
              <a:t> or </a:t>
            </a:r>
            <a:r>
              <a:rPr lang="en-US" sz="2200" b="1" dirty="0">
                <a:effectLst/>
                <a:ea typeface="Times New Roman" panose="02020603050405020304" pitchFamily="18" charset="0"/>
              </a:rPr>
              <a:t>CMP 11</a:t>
            </a:r>
            <a:r>
              <a:rPr lang="en-US" sz="2200" dirty="0">
                <a:effectLst/>
                <a:ea typeface="Times New Roman" panose="02020603050405020304" pitchFamily="18" charset="0"/>
              </a:rPr>
              <a:t> was held in </a:t>
            </a:r>
            <a:r>
              <a:rPr lang="en-US" sz="2200" dirty="0">
                <a:effectLst/>
                <a:ea typeface="Times New Roman" panose="02020603050405020304" pitchFamily="18" charset="0"/>
                <a:cs typeface="Times New Roman" panose="02020603050405020304" pitchFamily="18" charset="0"/>
              </a:rPr>
              <a:t>Paris</a:t>
            </a:r>
            <a:r>
              <a:rPr lang="en-US" sz="2200" dirty="0">
                <a:effectLst/>
                <a:ea typeface="Times New Roman" panose="02020603050405020304" pitchFamily="18" charset="0"/>
              </a:rPr>
              <a:t>, France, from 30 November to 12 December 2015. </a:t>
            </a:r>
          </a:p>
          <a:p>
            <a:endParaRPr lang="en-US" sz="2200" dirty="0"/>
          </a:p>
          <a:p>
            <a:r>
              <a:rPr lang="en-US" sz="2200" dirty="0"/>
              <a:t>It was a follow up to the </a:t>
            </a:r>
            <a:r>
              <a:rPr lang="en-US" sz="2200" dirty="0">
                <a:effectLst/>
                <a:ea typeface="Times New Roman" panose="02020603050405020304" pitchFamily="18" charset="0"/>
                <a:cs typeface="Times New Roman" panose="02020603050405020304" pitchFamily="18" charset="0"/>
              </a:rPr>
              <a:t>United Nations Framework Convention on Climate Change</a:t>
            </a:r>
            <a:r>
              <a:rPr lang="en-US" sz="2200" dirty="0">
                <a:effectLst/>
                <a:ea typeface="Times New Roman" panose="02020603050405020304" pitchFamily="18" charset="0"/>
              </a:rPr>
              <a:t> (UNFCCC) and the 11th session of the Meeting of the Parties (CMP) to the 1997 </a:t>
            </a:r>
            <a:r>
              <a:rPr lang="en-US" sz="2200" dirty="0">
                <a:effectLst/>
                <a:ea typeface="Times New Roman" panose="02020603050405020304" pitchFamily="18" charset="0"/>
                <a:cs typeface="Times New Roman" panose="02020603050405020304" pitchFamily="18" charset="0"/>
              </a:rPr>
              <a:t>Kyoto Protocol</a:t>
            </a:r>
            <a:r>
              <a:rPr lang="en-US" sz="2200" dirty="0"/>
              <a:t> </a:t>
            </a:r>
          </a:p>
          <a:p>
            <a:endParaRPr lang="en-US" sz="2200" dirty="0"/>
          </a:p>
          <a:p>
            <a:r>
              <a:rPr lang="en-US" sz="2200" dirty="0">
                <a:effectLst/>
                <a:ea typeface="Times New Roman" panose="02020603050405020304" pitchFamily="18" charset="0"/>
                <a:cs typeface="Times New Roman" panose="02020603050405020304" pitchFamily="18" charset="0"/>
              </a:rPr>
              <a:t>It covers climate change mitigation, </a:t>
            </a:r>
            <a:r>
              <a:rPr lang="en-US" sz="2200" dirty="0">
                <a:effectLst/>
                <a:ea typeface="Times New Roman" panose="02020603050405020304" pitchFamily="18" charset="0"/>
                <a:cs typeface="Times New Roman" panose="02020603050405020304" pitchFamily="18" charset="0"/>
                <a:hlinkClick r:id="rId2" tooltip="Climate change adaptation">
                  <a:extLst>
                    <a:ext uri="{A12FA001-AC4F-418D-AE19-62706E023703}">
                      <ahyp:hlinkClr xmlns:ahyp="http://schemas.microsoft.com/office/drawing/2018/hyperlinkcolor" val="tx"/>
                    </a:ext>
                  </a:extLst>
                </a:hlinkClick>
              </a:rPr>
              <a:t>adaptation</a:t>
            </a:r>
            <a:r>
              <a:rPr lang="en-US" sz="2200" dirty="0">
                <a:effectLst/>
                <a:ea typeface="Times New Roman" panose="02020603050405020304" pitchFamily="18" charset="0"/>
                <a:cs typeface="Times New Roman" panose="02020603050405020304" pitchFamily="18" charset="0"/>
              </a:rPr>
              <a:t>, and finance. The Agreement was negotiated by 196 parties at the 2015 United Nations Climate Change Conference near Paris, France. </a:t>
            </a:r>
            <a:endParaRPr lang="en-US" sz="2200" dirty="0">
              <a:effectLst/>
              <a:ea typeface="Calibri" panose="020F0502020204030204" pitchFamily="34" charset="0"/>
              <a:cs typeface="Times New Roman" panose="02020603050405020304" pitchFamily="18" charset="0"/>
            </a:endParaRPr>
          </a:p>
          <a:p>
            <a:endParaRPr lang="en-US" sz="2200" dirty="0"/>
          </a:p>
          <a:p>
            <a:r>
              <a:rPr lang="en-US" sz="2200" dirty="0">
                <a:effectLst/>
                <a:ea typeface="Times New Roman" panose="02020603050405020304" pitchFamily="18" charset="0"/>
              </a:rPr>
              <a:t>The conference negotiated the </a:t>
            </a:r>
            <a:r>
              <a:rPr lang="en-US" sz="2200" dirty="0">
                <a:effectLst/>
                <a:ea typeface="Times New Roman" panose="02020603050405020304" pitchFamily="18" charset="0"/>
                <a:cs typeface="Times New Roman" panose="02020603050405020304" pitchFamily="18" charset="0"/>
              </a:rPr>
              <a:t>Paris Agreement</a:t>
            </a:r>
            <a:r>
              <a:rPr lang="en-US" sz="2200" dirty="0">
                <a:effectLst/>
                <a:ea typeface="Times New Roman" panose="02020603050405020304" pitchFamily="18" charset="0"/>
              </a:rPr>
              <a:t>, a global agreement on the reduction of </a:t>
            </a:r>
            <a:r>
              <a:rPr lang="en-US" sz="2200" dirty="0">
                <a:effectLst/>
                <a:ea typeface="Times New Roman" panose="02020603050405020304" pitchFamily="18" charset="0"/>
                <a:cs typeface="Times New Roman" panose="02020603050405020304" pitchFamily="18" charset="0"/>
              </a:rPr>
              <a:t>climate change</a:t>
            </a:r>
            <a:r>
              <a:rPr lang="en-US" sz="2200" dirty="0">
                <a:effectLst/>
                <a:ea typeface="Times New Roman" panose="02020603050405020304" pitchFamily="18" charset="0"/>
              </a:rPr>
              <a:t>,</a:t>
            </a:r>
            <a:endParaRPr lang="en-US" sz="2200" dirty="0"/>
          </a:p>
        </p:txBody>
      </p:sp>
    </p:spTree>
    <p:extLst>
      <p:ext uri="{BB962C8B-B14F-4D97-AF65-F5344CB8AC3E}">
        <p14:creationId xmlns:p14="http://schemas.microsoft.com/office/powerpoint/2010/main" val="5540408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70BD1E-03C9-4C07-96E8-AF3CCFBB7237}"/>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318CC809-E084-4E98-A969-62DCC86D2242}"/>
              </a:ext>
            </a:extLst>
          </p:cNvPr>
          <p:cNvSpPr>
            <a:spLocks noGrp="1"/>
          </p:cNvSpPr>
          <p:nvPr>
            <p:ph idx="1"/>
          </p:nvPr>
        </p:nvSpPr>
        <p:spPr/>
        <p:txBody>
          <a:bodyPr>
            <a:normAutofit fontScale="92500" lnSpcReduction="10000"/>
          </a:bodyPr>
          <a:lstStyle/>
          <a:p>
            <a:pPr algn="just"/>
            <a:r>
              <a:rPr lang="en-US" sz="2200" dirty="0">
                <a:effectLst/>
                <a:ea typeface="Times New Roman" panose="02020603050405020304" pitchFamily="18" charset="0"/>
                <a:cs typeface="Times New Roman" panose="02020603050405020304" pitchFamily="18" charset="0"/>
              </a:rPr>
              <a:t>The Paris Agreement's long-term temperature goal is to keep the rise in mean global temperature to well below 2 °C (3.6 °F) above pre-industrial levels, and preferably limit the increase to 1.5 °C (2.7 °F), recognizing that this would substantially reduce the effects of climate change.</a:t>
            </a:r>
          </a:p>
          <a:p>
            <a:pPr algn="just"/>
            <a:endParaRPr lang="en-US" sz="2200" dirty="0">
              <a:ea typeface="Times New Roman" panose="02020603050405020304" pitchFamily="18" charset="0"/>
              <a:cs typeface="Times New Roman" panose="02020603050405020304" pitchFamily="18" charset="0"/>
            </a:endParaRPr>
          </a:p>
          <a:p>
            <a:pPr algn="just"/>
            <a:endParaRPr lang="en-US" sz="2200" dirty="0">
              <a:effectLst/>
              <a:ea typeface="Times New Roman" panose="02020603050405020304" pitchFamily="18" charset="0"/>
              <a:cs typeface="Times New Roman" panose="02020603050405020304" pitchFamily="18" charset="0"/>
            </a:endParaRPr>
          </a:p>
          <a:p>
            <a:pPr algn="just"/>
            <a:r>
              <a:rPr lang="en-US" sz="2200" dirty="0">
                <a:effectLst/>
                <a:ea typeface="Times New Roman" panose="02020603050405020304" pitchFamily="18" charset="0"/>
                <a:cs typeface="Times New Roman" panose="02020603050405020304" pitchFamily="18" charset="0"/>
              </a:rPr>
              <a:t> Emissions should be reduced as soon as possible and reach net-zero</a:t>
            </a:r>
            <a:r>
              <a:rPr lang="en-US" sz="2200" u="sng" dirty="0">
                <a:effectLst/>
                <a:ea typeface="Times New Roman" panose="02020603050405020304" pitchFamily="18" charset="0"/>
                <a:cs typeface="Times New Roman" panose="02020603050405020304" pitchFamily="18" charset="0"/>
              </a:rPr>
              <a:t> </a:t>
            </a:r>
            <a:r>
              <a:rPr lang="en-US" sz="2200" dirty="0">
                <a:effectLst/>
                <a:ea typeface="Times New Roman" panose="02020603050405020304" pitchFamily="18" charset="0"/>
                <a:cs typeface="Times New Roman" panose="02020603050405020304" pitchFamily="18" charset="0"/>
              </a:rPr>
              <a:t>by the middle of the 21st century. </a:t>
            </a:r>
          </a:p>
          <a:p>
            <a:pPr algn="just"/>
            <a:endParaRPr lang="en-US" sz="2200" dirty="0">
              <a:ea typeface="Calibri" panose="020F0502020204030204" pitchFamily="34" charset="0"/>
              <a:cs typeface="Times New Roman" panose="02020603050405020304" pitchFamily="18" charset="0"/>
            </a:endParaRPr>
          </a:p>
          <a:p>
            <a:pPr algn="just"/>
            <a:r>
              <a:rPr lang="en-US" sz="2200" dirty="0">
                <a:effectLst/>
                <a:ea typeface="Times New Roman" panose="02020603050405020304" pitchFamily="18" charset="0"/>
                <a:cs typeface="Times New Roman" panose="02020603050405020304" pitchFamily="18" charset="0"/>
              </a:rPr>
              <a:t>It aims to increase the ability of parties to adapt to climate change effects, and mobilize sufficient finance.</a:t>
            </a:r>
          </a:p>
          <a:p>
            <a:pPr algn="just"/>
            <a:endParaRPr lang="en-US" sz="2200" dirty="0">
              <a:ea typeface="Times New Roman" panose="02020603050405020304" pitchFamily="18" charset="0"/>
              <a:cs typeface="Times New Roman" panose="02020603050405020304" pitchFamily="18" charset="0"/>
            </a:endParaRPr>
          </a:p>
          <a:p>
            <a:pPr algn="just"/>
            <a:r>
              <a:rPr lang="en-US" sz="2200" dirty="0">
                <a:effectLst/>
                <a:ea typeface="Times New Roman" panose="02020603050405020304" pitchFamily="18" charset="0"/>
                <a:cs typeface="Times New Roman" panose="02020603050405020304" pitchFamily="18" charset="0"/>
              </a:rPr>
              <a:t> Under the Agreement, each country must determine, plan, and </a:t>
            </a:r>
            <a:r>
              <a:rPr lang="en-US" sz="2200" u="sng" dirty="0">
                <a:effectLst/>
                <a:ea typeface="Times New Roman" panose="02020603050405020304" pitchFamily="18" charset="0"/>
                <a:cs typeface="Times New Roman" panose="02020603050405020304" pitchFamily="18" charset="0"/>
              </a:rPr>
              <a:t>r</a:t>
            </a:r>
            <a:r>
              <a:rPr lang="en-US" sz="2200" dirty="0">
                <a:effectLst/>
                <a:ea typeface="Times New Roman" panose="02020603050405020304" pitchFamily="18" charset="0"/>
                <a:cs typeface="Times New Roman" panose="02020603050405020304" pitchFamily="18" charset="0"/>
              </a:rPr>
              <a:t>egularly report on its contributions. </a:t>
            </a:r>
            <a:endParaRPr lang="en-US" sz="2200" dirty="0">
              <a:effectLst/>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0034147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2AAA7-99E2-46E2-8614-A74F8FBC996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1EC6F89-94DB-4FC0-B8E2-068443B4BC45}"/>
              </a:ext>
            </a:extLst>
          </p:cNvPr>
          <p:cNvSpPr>
            <a:spLocks noGrp="1"/>
          </p:cNvSpPr>
          <p:nvPr>
            <p:ph idx="1"/>
          </p:nvPr>
        </p:nvSpPr>
        <p:spPr/>
        <p:txBody>
          <a:bodyPr/>
          <a:lstStyle/>
          <a:p>
            <a:pPr algn="just"/>
            <a:r>
              <a:rPr lang="en-US" sz="2200" dirty="0">
                <a:effectLst/>
                <a:ea typeface="Times New Roman" panose="02020603050405020304" pitchFamily="18" charset="0"/>
                <a:cs typeface="Times New Roman" panose="02020603050405020304" pitchFamily="18" charset="0"/>
              </a:rPr>
              <a:t>No mechanism forces a country to set specific emissions targets, but each target should go beyond previous targets.</a:t>
            </a:r>
          </a:p>
          <a:p>
            <a:pPr algn="just"/>
            <a:endParaRPr lang="en-US" sz="2200" dirty="0">
              <a:ea typeface="Times New Roman" panose="02020603050405020304" pitchFamily="18" charset="0"/>
              <a:cs typeface="Times New Roman" panose="02020603050405020304" pitchFamily="18" charset="0"/>
            </a:endParaRPr>
          </a:p>
          <a:p>
            <a:pPr algn="just"/>
            <a:endParaRPr lang="en-US" sz="2200" dirty="0">
              <a:effectLst/>
              <a:ea typeface="Times New Roman" panose="02020603050405020304" pitchFamily="18" charset="0"/>
              <a:cs typeface="Times New Roman" panose="02020603050405020304" pitchFamily="18" charset="0"/>
            </a:endParaRPr>
          </a:p>
          <a:p>
            <a:pPr algn="just"/>
            <a:r>
              <a:rPr lang="en-US" sz="2200" dirty="0">
                <a:effectLst/>
                <a:ea typeface="Times New Roman" panose="02020603050405020304" pitchFamily="18" charset="0"/>
                <a:cs typeface="Times New Roman" panose="02020603050405020304" pitchFamily="18" charset="0"/>
              </a:rPr>
              <a:t> In contrast to the 1997 Kyoto Protocol, the distinction between developed and developing countries is blurred, so that the latter also have to submit plans for emission reductions. </a:t>
            </a:r>
            <a:endParaRPr lang="en-US" sz="2200" dirty="0">
              <a:effectLst/>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0323323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245</TotalTime>
  <Words>1593</Words>
  <Application>Microsoft Office PowerPoint</Application>
  <PresentationFormat>Widescreen</PresentationFormat>
  <Paragraphs>138</Paragraphs>
  <Slides>24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Calibri</vt:lpstr>
      <vt:lpstr>Calibri Light</vt:lpstr>
      <vt:lpstr>Symbol</vt:lpstr>
      <vt:lpstr>Times New Roman</vt:lpstr>
      <vt:lpstr>Wingdings</vt:lpstr>
      <vt:lpstr>Office Theme</vt:lpstr>
      <vt:lpstr>The Paris Declaration on Aid Effectiveness, the Accra Agenda for Action and the Paris Climate Change Agreement  </vt:lpstr>
      <vt:lpstr>The Paris Declaration on Aid Effectiveness</vt:lpstr>
      <vt:lpstr>PowerPoint Presentation</vt:lpstr>
      <vt:lpstr>The Accra Agenda for Action (2008)</vt:lpstr>
      <vt:lpstr>PowerPoint Presentation</vt:lpstr>
      <vt:lpstr>The impact of aid effectiveness in the progress of ESIA</vt:lpstr>
      <vt:lpstr>The  Paris Climate Change Conference 2015</vt:lpstr>
      <vt:lpstr>PowerPoint Presentation</vt:lpstr>
      <vt:lpstr>PowerPoint Presentation</vt:lpstr>
      <vt:lpstr>PowerPoint Presentation</vt:lpstr>
      <vt:lpstr>Aims and Objectives of the Agreement</vt:lpstr>
      <vt:lpstr>PowerPoint Presentation</vt:lpstr>
      <vt:lpstr>Parties to the agreement</vt:lpstr>
      <vt:lpstr>PowerPoint Presentation</vt:lpstr>
      <vt:lpstr>PowerPoint Presentation</vt:lpstr>
      <vt:lpstr>PowerPoint Presentation</vt:lpstr>
      <vt:lpstr>PowerPoint Presentation</vt:lpstr>
      <vt:lpstr>PowerPoint Presentation</vt:lpstr>
      <vt:lpstr>Mechanism of implementation: requires social and economic transformation base on Science </vt:lpstr>
      <vt:lpstr>PowerPoint Presentation</vt:lpstr>
      <vt:lpstr>PowerPoint Presentation</vt:lpstr>
      <vt:lpstr>           How are countries supporting one another? </vt:lpstr>
      <vt:lpstr>                What have we achieved so far?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Paris Declaration on Aid Effectiveness and the Accra Agenda for Action 2 May 2005  </dc:title>
  <dc:creator>USER</dc:creator>
  <cp:lastModifiedBy>USER</cp:lastModifiedBy>
  <cp:revision>6</cp:revision>
  <dcterms:created xsi:type="dcterms:W3CDTF">2022-01-24T18:20:46Z</dcterms:created>
  <dcterms:modified xsi:type="dcterms:W3CDTF">2022-01-25T04:27:30Z</dcterms:modified>
</cp:coreProperties>
</file>