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5788354-3870-4FF1-86B8-DB4DB0C8F84B}" type="datetimeFigureOut">
              <a:rPr lang="en-US" smtClean="0"/>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1950502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788354-3870-4FF1-86B8-DB4DB0C8F84B}" type="datetimeFigureOut">
              <a:rPr lang="en-US" smtClean="0"/>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1670440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788354-3870-4FF1-86B8-DB4DB0C8F84B}" type="datetimeFigureOut">
              <a:rPr lang="en-US" smtClean="0"/>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2573598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398E57D-052E-4D60-A23E-F70F64280A69}"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34584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77D3492-A2AF-4084-8A6D-CAB41C5760AF}"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5556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D7FC7D-FF26-40E7-B59E-B66261CD5BD7}"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2311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78EEEA0-92FD-4A94-806A-8FDF0AFC8A3E}" type="datetime1">
              <a:rPr lang="en-GB" smtClean="0">
                <a:solidFill>
                  <a:prstClr val="black">
                    <a:tint val="75000"/>
                  </a:prstClr>
                </a:solidFill>
              </a:rPr>
              <a:pPr/>
              <a:t>15/06/2022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70569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84466B3-A3AF-40C3-AFC6-93F8BD42D47B}" type="datetime1">
              <a:rPr lang="en-GB" smtClean="0">
                <a:solidFill>
                  <a:prstClr val="black">
                    <a:tint val="75000"/>
                  </a:prstClr>
                </a:solidFill>
              </a:rPr>
              <a:pPr/>
              <a:t>15/06/2022</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87653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0F9BA5-9A6A-4CB5-A163-56919F402518}" type="datetime1">
              <a:rPr lang="en-GB" smtClean="0">
                <a:solidFill>
                  <a:prstClr val="black">
                    <a:tint val="75000"/>
                  </a:prstClr>
                </a:solidFill>
              </a:rPr>
              <a:pPr/>
              <a:t>15/06/2022</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78614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40E10-A174-4F21-9C3B-C5FA74734997}" type="datetime1">
              <a:rPr lang="en-GB" smtClean="0">
                <a:solidFill>
                  <a:prstClr val="black">
                    <a:tint val="75000"/>
                  </a:prstClr>
                </a:solidFill>
              </a:rPr>
              <a:pPr/>
              <a:t>15/06/2022</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51166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E94A2B7-712D-4DD8-B31A-E06F5F9F66E6}" type="datetime1">
              <a:rPr lang="en-GB" smtClean="0">
                <a:solidFill>
                  <a:prstClr val="black">
                    <a:tint val="75000"/>
                  </a:prstClr>
                </a:solidFill>
              </a:rPr>
              <a:pPr/>
              <a:t>15/06/2022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5380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788354-3870-4FF1-86B8-DB4DB0C8F84B}" type="datetimeFigureOut">
              <a:rPr lang="en-US" smtClean="0"/>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1996613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CD047D-72EC-41C9-968B-E88F4C973FBB}" type="datetime1">
              <a:rPr lang="en-GB" smtClean="0">
                <a:solidFill>
                  <a:prstClr val="black">
                    <a:tint val="75000"/>
                  </a:prstClr>
                </a:solidFill>
              </a:rPr>
              <a:pPr/>
              <a:t>15/06/2022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07236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80A47B5-E734-4DBD-AFDD-B265277B64C4}"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7099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88B28D-E510-4814-AFB9-6FCD0FFF9492}"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1051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788354-3870-4FF1-86B8-DB4DB0C8F84B}" type="datetimeFigureOut">
              <a:rPr lang="en-US" smtClean="0"/>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2040405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5788354-3870-4FF1-86B8-DB4DB0C8F84B}" type="datetimeFigureOut">
              <a:rPr lang="en-US" smtClean="0"/>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4247204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5788354-3870-4FF1-86B8-DB4DB0C8F84B}" type="datetimeFigureOut">
              <a:rPr lang="en-US" smtClean="0"/>
              <a:t>6/15/2022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1240622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5788354-3870-4FF1-86B8-DB4DB0C8F84B}" type="datetimeFigureOut">
              <a:rPr lang="en-US" smtClean="0"/>
              <a:t>6/15/2022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3710603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788354-3870-4FF1-86B8-DB4DB0C8F84B}" type="datetimeFigureOut">
              <a:rPr lang="en-US" smtClean="0"/>
              <a:t>6/15/2022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43436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788354-3870-4FF1-86B8-DB4DB0C8F84B}" type="datetimeFigureOut">
              <a:rPr lang="en-US" smtClean="0"/>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413394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788354-3870-4FF1-86B8-DB4DB0C8F84B}" type="datetimeFigureOut">
              <a:rPr lang="en-US" smtClean="0"/>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EEB90-3391-4A6B-9DF2-27C64EA7BD84}" type="slidenum">
              <a:rPr lang="en-US" smtClean="0"/>
              <a:t>‹#›</a:t>
            </a:fld>
            <a:endParaRPr lang="en-US"/>
          </a:p>
        </p:txBody>
      </p:sp>
    </p:spTree>
    <p:extLst>
      <p:ext uri="{BB962C8B-B14F-4D97-AF65-F5344CB8AC3E}">
        <p14:creationId xmlns:p14="http://schemas.microsoft.com/office/powerpoint/2010/main" val="606738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788354-3870-4FF1-86B8-DB4DB0C8F84B}" type="datetimeFigureOut">
              <a:rPr lang="en-US" smtClean="0"/>
              <a:t>6/15/2022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EEB90-3391-4A6B-9DF2-27C64EA7BD84}" type="slidenum">
              <a:rPr lang="en-US" smtClean="0"/>
              <a:t>‹#›</a:t>
            </a:fld>
            <a:endParaRPr lang="en-US"/>
          </a:p>
        </p:txBody>
      </p:sp>
    </p:spTree>
    <p:extLst>
      <p:ext uri="{BB962C8B-B14F-4D97-AF65-F5344CB8AC3E}">
        <p14:creationId xmlns:p14="http://schemas.microsoft.com/office/powerpoint/2010/main" val="2448351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20B321-7ED7-405C-9C08-1B6C7BE1E596}" type="datetime1">
              <a:rPr lang="en-GB" smtClean="0">
                <a:solidFill>
                  <a:prstClr val="black">
                    <a:tint val="75000"/>
                  </a:prstClr>
                </a:solidFill>
              </a:rPr>
              <a:pPr/>
              <a:t>15/06/2022</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36416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36" y="2451738"/>
            <a:ext cx="1825943" cy="1371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306" y="485093"/>
            <a:ext cx="1371600" cy="1828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3079" y="485093"/>
            <a:ext cx="1459684" cy="1828800"/>
          </a:xfrm>
          <a:prstGeom prst="rect">
            <a:avLst/>
          </a:prstGeom>
        </p:spPr>
      </p:pic>
      <p:sp>
        <p:nvSpPr>
          <p:cNvPr id="2" name="Title 1"/>
          <p:cNvSpPr>
            <a:spLocks noGrp="1"/>
          </p:cNvSpPr>
          <p:nvPr>
            <p:ph type="ctrTitle"/>
          </p:nvPr>
        </p:nvSpPr>
        <p:spPr>
          <a:xfrm>
            <a:off x="565786" y="4107418"/>
            <a:ext cx="8063012" cy="864676"/>
          </a:xfrm>
        </p:spPr>
        <p:txBody>
          <a:bodyPr>
            <a:normAutofit fontScale="90000"/>
          </a:bodyPr>
          <a:lstStyle/>
          <a:p>
            <a:pPr marL="1597025" indent="-1597025" algn="just"/>
            <a:r>
              <a:rPr lang="en-GB" sz="2500" dirty="0">
                <a:latin typeface="Candara" panose="020E0502030303020204" pitchFamily="34" charset="0"/>
              </a:rPr>
              <a:t>MODULE 1:	</a:t>
            </a:r>
            <a:r>
              <a:rPr lang="en-GB" sz="2500" b="1" dirty="0">
                <a:latin typeface="Candara" panose="020E0502030303020204" pitchFamily="34" charset="0"/>
              </a:rPr>
              <a:t>OVERVIEW OF THE ENVIRONMENTAL AND SOCIAL IMPACT ASSESSMENT (ESIA) PROCESS IN NIGERIA AND THE WORLD BANK</a:t>
            </a:r>
            <a:endParaRPr lang="en-GB" sz="2500" dirty="0">
              <a:latin typeface="Candara" panose="020E0502030303020204" pitchFamily="34" charset="0"/>
            </a:endParaRPr>
          </a:p>
        </p:txBody>
      </p:sp>
      <p:sp>
        <p:nvSpPr>
          <p:cNvPr id="4" name="Rectangle 3"/>
          <p:cNvSpPr/>
          <p:nvPr/>
        </p:nvSpPr>
        <p:spPr>
          <a:xfrm>
            <a:off x="1439840" y="347248"/>
            <a:ext cx="6653284"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281159" y="2451739"/>
            <a:ext cx="5636526" cy="1653273"/>
          </a:xfrm>
          <a:prstGeom prst="rect">
            <a:avLst/>
          </a:prstGeom>
        </p:spPr>
        <p:txBody>
          <a:bodyPr wrap="square">
            <a:spAutoFit/>
          </a:bodyPr>
          <a:lstStyle/>
          <a:p>
            <a:pPr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EXECUTIVE SHORT-TERM COURSES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IN</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ENVIRONMENTAL STANDARDS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solidFill>
                  <a:prstClr val="black"/>
                </a:solidFill>
                <a:ea typeface="Calibri" panose="020F0502020204030204" pitchFamily="34" charset="0"/>
                <a:cs typeface="Times New Roman" panose="02020603050405020304" pitchFamily="18" charset="0"/>
              </a:rPr>
              <a:t>A 5- day course for earning a certificate of attendance for ESA Practitioners</a:t>
            </a:r>
            <a:endParaRPr lang="en-GB" dirty="0">
              <a:solidFill>
                <a:prstClr val="black"/>
              </a:solidFill>
            </a:endParaRPr>
          </a:p>
        </p:txBody>
      </p:sp>
      <p:sp>
        <p:nvSpPr>
          <p:cNvPr id="8" name="Rectangle 7"/>
          <p:cNvSpPr/>
          <p:nvPr/>
        </p:nvSpPr>
        <p:spPr>
          <a:xfrm>
            <a:off x="1910985" y="5180860"/>
            <a:ext cx="7096538" cy="1338828"/>
          </a:xfrm>
          <a:prstGeom prst="rect">
            <a:avLst/>
          </a:prstGeom>
        </p:spPr>
        <p:txBody>
          <a:bodyPr wrap="square">
            <a:spAutoFit/>
          </a:bodyPr>
          <a:lstStyle/>
          <a:p>
            <a:pPr algn="ctr"/>
            <a:r>
              <a:rPr lang="en-GB" sz="2000" err="1">
                <a:solidFill>
                  <a:prstClr val="black"/>
                </a:solidFill>
                <a:latin typeface="Arial" panose="020B0604020202020204" pitchFamily="34" charset="0"/>
                <a:cs typeface="Arial" panose="020B0604020202020204" pitchFamily="34" charset="0"/>
              </a:rPr>
              <a:t>Topic</a:t>
            </a:r>
            <a:r>
              <a:rPr lang="en-GB" sz="2000">
                <a:solidFill>
                  <a:prstClr val="black"/>
                </a:solidFill>
                <a:latin typeface="Arial" panose="020B0604020202020204" pitchFamily="34" charset="0"/>
                <a:cs typeface="Arial" panose="020B0604020202020204" pitchFamily="34" charset="0"/>
              </a:rPr>
              <a:t>:T</a:t>
            </a:r>
            <a:r>
              <a:rPr lang="en-GB" sz="2000" b="1">
                <a:solidFill>
                  <a:prstClr val="black"/>
                </a:solidFill>
                <a:latin typeface="Arial" panose="020B0604020202020204" pitchFamily="34" charset="0"/>
                <a:cs typeface="Arial" panose="020B0604020202020204" pitchFamily="34" charset="0"/>
              </a:rPr>
              <a:t>he</a:t>
            </a:r>
            <a:r>
              <a:rPr lang="en-GB" sz="2000" b="1" dirty="0">
                <a:solidFill>
                  <a:prstClr val="black"/>
                </a:solidFill>
                <a:latin typeface="Arial" panose="020B0604020202020204" pitchFamily="34" charset="0"/>
                <a:cs typeface="Arial" panose="020B0604020202020204" pitchFamily="34" charset="0"/>
              </a:rPr>
              <a:t> </a:t>
            </a:r>
            <a:r>
              <a:rPr lang="en-GB" sz="2000" b="1" dirty="0" err="1">
                <a:solidFill>
                  <a:prstClr val="black"/>
                </a:solidFill>
                <a:latin typeface="Arial" panose="020B0604020202020204" pitchFamily="34" charset="0"/>
                <a:cs typeface="Arial" panose="020B0604020202020204" pitchFamily="34" charset="0"/>
              </a:rPr>
              <a:t>Bruntland</a:t>
            </a:r>
            <a:r>
              <a:rPr lang="en-GB" sz="2000" b="1" dirty="0">
                <a:solidFill>
                  <a:prstClr val="black"/>
                </a:solidFill>
                <a:latin typeface="Arial" panose="020B0604020202020204" pitchFamily="34" charset="0"/>
                <a:cs typeface="Arial" panose="020B0604020202020204" pitchFamily="34" charset="0"/>
              </a:rPr>
              <a:t> report on Sustainable Development of 1987</a:t>
            </a:r>
            <a:r>
              <a:rPr lang="en-GB" sz="2500" dirty="0">
                <a:solidFill>
                  <a:prstClr val="black"/>
                </a:solidFill>
                <a:latin typeface="Candara" panose="020E0502030303020204" pitchFamily="34" charset="0"/>
              </a:rPr>
              <a:t> </a:t>
            </a:r>
            <a:br>
              <a:rPr lang="en-GB" dirty="0">
                <a:solidFill>
                  <a:prstClr val="black"/>
                </a:solidFill>
                <a:latin typeface="Candara" panose="020E0502030303020204" pitchFamily="34" charset="0"/>
              </a:rPr>
            </a:br>
            <a:br>
              <a:rPr lang="en-GB" dirty="0">
                <a:solidFill>
                  <a:prstClr val="black"/>
                </a:solidFill>
                <a:latin typeface="Candara" panose="020E0502030303020204" pitchFamily="34" charset="0"/>
              </a:rPr>
            </a:br>
            <a:endParaRPr lang="en-GB" dirty="0">
              <a:solidFill>
                <a:prstClr val="black"/>
              </a:solidFill>
            </a:endParaRPr>
          </a:p>
        </p:txBody>
      </p:sp>
      <p:sp>
        <p:nvSpPr>
          <p:cNvPr id="9" name="Rectangle 8"/>
          <p:cNvSpPr/>
          <p:nvPr/>
        </p:nvSpPr>
        <p:spPr>
          <a:xfrm>
            <a:off x="4939351" y="5984669"/>
            <a:ext cx="3078087" cy="430887"/>
          </a:xfrm>
          <a:prstGeom prst="rect">
            <a:avLst/>
          </a:prstGeom>
        </p:spPr>
        <p:txBody>
          <a:bodyPr wrap="none">
            <a:spAutoFit/>
          </a:bodyPr>
          <a:lstStyle/>
          <a:p>
            <a:r>
              <a:rPr lang="en-GB" sz="2200" b="1" dirty="0">
                <a:solidFill>
                  <a:prstClr val="black"/>
                </a:solidFill>
                <a:latin typeface="Candara" panose="020E0502030303020204" pitchFamily="34" charset="0"/>
              </a:rPr>
              <a:t>Lecturer – Dr I. Mukhtar</a:t>
            </a:r>
            <a:endParaRPr lang="en-GB" sz="2200" b="1" dirty="0">
              <a:solidFill>
                <a:prstClr val="black"/>
              </a:solidFill>
            </a:endParaRPr>
          </a:p>
        </p:txBody>
      </p:sp>
    </p:spTree>
    <p:extLst>
      <p:ext uri="{BB962C8B-B14F-4D97-AF65-F5344CB8AC3E}">
        <p14:creationId xmlns:p14="http://schemas.microsoft.com/office/powerpoint/2010/main" val="688259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1295400"/>
            <a:ext cx="8229600" cy="381000"/>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normAutofit fontScale="92500"/>
          </a:bodyPr>
          <a:lstStyle/>
          <a:p>
            <a:r>
              <a:rPr lang="en-US" dirty="0"/>
              <a:t>In Europe, acid precipitation kills forests and lakes and damages the artistic and architectural heritage of nations; it may have acidified vast tracts of soil beyond reasonable hope of repair. </a:t>
            </a:r>
          </a:p>
          <a:p>
            <a:r>
              <a:rPr lang="en-US" dirty="0"/>
              <a:t>The burning of fossil fuels puts into the atmosphere carbon dioxide, which is causing gradual global warming. This 'greenhouse effect' may have increased average global temperatures enough to shift agricultural production areas, raise sea levels to flood coastal cities, and disrupt national economies.</a:t>
            </a:r>
          </a:p>
        </p:txBody>
      </p:sp>
    </p:spTree>
    <p:extLst>
      <p:ext uri="{BB962C8B-B14F-4D97-AF65-F5344CB8AC3E}">
        <p14:creationId xmlns:p14="http://schemas.microsoft.com/office/powerpoint/2010/main" val="3329253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762000"/>
          </a:xfrm>
        </p:spPr>
        <p:txBody>
          <a:bodyPr/>
          <a:lstStyle/>
          <a:p>
            <a:endParaRPr lang="en-US" dirty="0"/>
          </a:p>
        </p:txBody>
      </p:sp>
      <p:sp>
        <p:nvSpPr>
          <p:cNvPr id="3" name="Content Placeholder 2"/>
          <p:cNvSpPr>
            <a:spLocks noGrp="1"/>
          </p:cNvSpPr>
          <p:nvPr>
            <p:ph idx="1"/>
          </p:nvPr>
        </p:nvSpPr>
        <p:spPr>
          <a:xfrm>
            <a:off x="457200" y="457200"/>
            <a:ext cx="8229600" cy="5668963"/>
          </a:xfrm>
        </p:spPr>
        <p:txBody>
          <a:bodyPr>
            <a:normAutofit fontScale="85000" lnSpcReduction="10000"/>
          </a:bodyPr>
          <a:lstStyle/>
          <a:p>
            <a:pPr algn="just"/>
            <a:r>
              <a:rPr lang="en-US" dirty="0"/>
              <a:t>Other industrial gases threaten to deplete the planet's protective ozone shield to such an extent that the number of human and animal cancers would rise sharply and the oceans' food chain would be disrupted.</a:t>
            </a:r>
          </a:p>
          <a:p>
            <a:pPr algn="just"/>
            <a:r>
              <a:rPr lang="en-US" dirty="0"/>
              <a:t> industry and agriculture put toxic substances into the human food chain and into underground water beyond the permissible limits.</a:t>
            </a:r>
          </a:p>
          <a:p>
            <a:pPr algn="just"/>
            <a:r>
              <a:rPr lang="en-US" dirty="0"/>
              <a:t> There has been a growing realization in national governments and multilateral institutions that it is impossible to separate economic development issues from environmental issues; many forms of development erode the environmental resources upon which they must be based, and environmental degradation can undermine economic development.</a:t>
            </a:r>
          </a:p>
        </p:txBody>
      </p:sp>
    </p:spTree>
    <p:extLst>
      <p:ext uri="{BB962C8B-B14F-4D97-AF65-F5344CB8AC3E}">
        <p14:creationId xmlns:p14="http://schemas.microsoft.com/office/powerpoint/2010/main" val="3725270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381000"/>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lstStyle/>
          <a:p>
            <a:r>
              <a:rPr lang="en-US" dirty="0"/>
              <a:t>Poverty therefore is a major cause and effect of global environmental problems. It is therefore futile to attempt to deal with environmental problems without a broader perspective that encompasses the factors underlying world poverty and international inequality.</a:t>
            </a:r>
          </a:p>
          <a:p>
            <a:endParaRPr lang="en-US" dirty="0"/>
          </a:p>
        </p:txBody>
      </p:sp>
    </p:spTree>
    <p:extLst>
      <p:ext uri="{BB962C8B-B14F-4D97-AF65-F5344CB8AC3E}">
        <p14:creationId xmlns:p14="http://schemas.microsoft.com/office/powerpoint/2010/main" val="1655074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685800"/>
          </a:xfrm>
        </p:spPr>
        <p:txBody>
          <a:bodyPr>
            <a:normAutofit fontScale="90000"/>
          </a:bodyPr>
          <a:lstStyle/>
          <a:p>
            <a:endParaRPr lang="en-US" dirty="0"/>
          </a:p>
        </p:txBody>
      </p:sp>
      <p:sp>
        <p:nvSpPr>
          <p:cNvPr id="3" name="Content Placeholder 2"/>
          <p:cNvSpPr>
            <a:spLocks noGrp="1"/>
          </p:cNvSpPr>
          <p:nvPr>
            <p:ph idx="1"/>
          </p:nvPr>
        </p:nvSpPr>
        <p:spPr>
          <a:xfrm>
            <a:off x="457200" y="1447800"/>
            <a:ext cx="8229600" cy="4678363"/>
          </a:xfrm>
        </p:spPr>
        <p:txBody>
          <a:bodyPr>
            <a:normAutofit/>
          </a:bodyPr>
          <a:lstStyle/>
          <a:p>
            <a:pPr algn="just"/>
            <a:r>
              <a:rPr lang="en-US" dirty="0"/>
              <a:t>Many present  efforts especially the World Bank, to guard and maintain human progress, to meet human needs, and to realize human ambitions, in a sustainable way.</a:t>
            </a:r>
          </a:p>
          <a:p>
            <a:pPr algn="just"/>
            <a:r>
              <a:rPr lang="en-US" dirty="0"/>
              <a:t>And to ensure the environmental capital we borrow from future generations will be paid.</a:t>
            </a:r>
          </a:p>
        </p:txBody>
      </p:sp>
    </p:spTree>
    <p:extLst>
      <p:ext uri="{BB962C8B-B14F-4D97-AF65-F5344CB8AC3E}">
        <p14:creationId xmlns:p14="http://schemas.microsoft.com/office/powerpoint/2010/main" val="3240618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SUSTAINABLE DEVELOPMENT</a:t>
            </a:r>
          </a:p>
        </p:txBody>
      </p:sp>
      <p:sp>
        <p:nvSpPr>
          <p:cNvPr id="3" name="Content Placeholder 2"/>
          <p:cNvSpPr>
            <a:spLocks noGrp="1"/>
          </p:cNvSpPr>
          <p:nvPr>
            <p:ph idx="1"/>
          </p:nvPr>
        </p:nvSpPr>
        <p:spPr>
          <a:xfrm>
            <a:off x="457200" y="1219200"/>
            <a:ext cx="8229600" cy="4906963"/>
          </a:xfrm>
        </p:spPr>
        <p:txBody>
          <a:bodyPr>
            <a:normAutofit fontScale="92500"/>
          </a:bodyPr>
          <a:lstStyle/>
          <a:p>
            <a:r>
              <a:rPr lang="en-US" dirty="0"/>
              <a:t>Humanity has the ability to make development sustainable to ensure that it meets the needs of the present without compromising the ability of future generations to meet their own needs. </a:t>
            </a:r>
          </a:p>
          <a:p>
            <a:r>
              <a:rPr lang="en-US" dirty="0"/>
              <a:t>The concept of sustainable development does imply limits, not absolute limits but limitations imposed by the present state of technology and social organization on environmental resources and by the ability of the biosphere to absorb the effects of human activities.</a:t>
            </a:r>
          </a:p>
        </p:txBody>
      </p:sp>
    </p:spTree>
    <p:extLst>
      <p:ext uri="{BB962C8B-B14F-4D97-AF65-F5344CB8AC3E}">
        <p14:creationId xmlns:p14="http://schemas.microsoft.com/office/powerpoint/2010/main" val="315206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685800"/>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10000"/>
          </a:bodyPr>
          <a:lstStyle/>
          <a:p>
            <a:pPr algn="just"/>
            <a:r>
              <a:rPr lang="en-US" dirty="0"/>
              <a:t>But technology and social organization can be both managed and improved to make way for a new era of economic growth. </a:t>
            </a:r>
          </a:p>
          <a:p>
            <a:pPr algn="just"/>
            <a:r>
              <a:rPr lang="en-US" dirty="0"/>
              <a:t>The Commission believes that widespread poverty is no longer inevitable. Poverty is not only an evil in itself, but sustainable development requires meeting the basic needs of all and extending to all the opportunity to fulfil their aspirations for a better life. </a:t>
            </a:r>
          </a:p>
          <a:p>
            <a:pPr algn="just"/>
            <a:r>
              <a:rPr lang="en-US" dirty="0"/>
              <a:t>A world in which poverty is endemic will always be prone to ecological and other catastrophes. </a:t>
            </a:r>
          </a:p>
        </p:txBody>
      </p:sp>
    </p:spTree>
    <p:extLst>
      <p:ext uri="{BB962C8B-B14F-4D97-AF65-F5344CB8AC3E}">
        <p14:creationId xmlns:p14="http://schemas.microsoft.com/office/powerpoint/2010/main" val="130963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133600"/>
            <a:ext cx="8229600" cy="1295400"/>
          </a:xfrm>
        </p:spPr>
        <p:txBody>
          <a:bodyPr/>
          <a:lstStyle/>
          <a:p>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r>
              <a:rPr lang="en-US" dirty="0"/>
              <a:t>Sustainable global development requires that those who are more affluent adopt life-styles within the planet's ecological means - in their use of energy, for example.</a:t>
            </a:r>
          </a:p>
          <a:p>
            <a:r>
              <a:rPr lang="en-US" dirty="0"/>
              <a:t>Rapidly growing populations can increase the pressure on resources and slow any rise in living standards; thus sustainable development can only be pursued if population size and growth are in harmony with the changing productive potential of the ecosystem. </a:t>
            </a:r>
          </a:p>
        </p:txBody>
      </p:sp>
    </p:spTree>
    <p:extLst>
      <p:ext uri="{BB962C8B-B14F-4D97-AF65-F5344CB8AC3E}">
        <p14:creationId xmlns:p14="http://schemas.microsoft.com/office/powerpoint/2010/main" val="1187163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762000"/>
          </a:xfrm>
        </p:spPr>
        <p:txBody>
          <a:bodyPr/>
          <a:lstStyle/>
          <a:p>
            <a:endParaRPr lang="en-US" dirty="0"/>
          </a:p>
        </p:txBody>
      </p:sp>
      <p:sp>
        <p:nvSpPr>
          <p:cNvPr id="3" name="Content Placeholder 2"/>
          <p:cNvSpPr>
            <a:spLocks noGrp="1"/>
          </p:cNvSpPr>
          <p:nvPr>
            <p:ph idx="1"/>
          </p:nvPr>
        </p:nvSpPr>
        <p:spPr>
          <a:xfrm>
            <a:off x="457200" y="381000"/>
            <a:ext cx="8229600" cy="5745163"/>
          </a:xfrm>
        </p:spPr>
        <p:txBody>
          <a:bodyPr>
            <a:normAutofit/>
          </a:bodyPr>
          <a:lstStyle/>
          <a:p>
            <a:r>
              <a:rPr lang="en-US" dirty="0"/>
              <a:t>Yet in the end, sustainable development is not a fixed state of harmony, but rather a process of change in which the exploitation of resources, the direction of investments, the orientation of technological development, and institutional change are made consistent with future as well as present needs. </a:t>
            </a:r>
          </a:p>
          <a:p>
            <a:r>
              <a:rPr lang="en-US" dirty="0"/>
              <a:t>We do not pretend that the process is easy or straightforward. Painful choices have to be made. Thus, in the final analysis, sustainable development must rest on political will. </a:t>
            </a:r>
          </a:p>
        </p:txBody>
      </p:sp>
    </p:spTree>
    <p:extLst>
      <p:ext uri="{BB962C8B-B14F-4D97-AF65-F5344CB8AC3E}">
        <p14:creationId xmlns:p14="http://schemas.microsoft.com/office/powerpoint/2010/main" val="1428267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057400"/>
            <a:ext cx="8229600" cy="1143000"/>
          </a:xfrm>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8000" dirty="0">
                <a:latin typeface="Berlin Sans FB Demi" panose="020E0802020502020306" pitchFamily="34" charset="0"/>
              </a:rPr>
              <a:t>Thank You for Listening</a:t>
            </a:r>
          </a:p>
        </p:txBody>
      </p:sp>
    </p:spTree>
    <p:extLst>
      <p:ext uri="{BB962C8B-B14F-4D97-AF65-F5344CB8AC3E}">
        <p14:creationId xmlns:p14="http://schemas.microsoft.com/office/powerpoint/2010/main" val="2695260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a:bodyPr>
          <a:lstStyle/>
          <a:p>
            <a:r>
              <a:rPr lang="en-US" dirty="0">
                <a:solidFill>
                  <a:srgbClr val="202124"/>
                </a:solidFill>
                <a:effectLst/>
                <a:latin typeface="Arial"/>
                <a:ea typeface="Calibri"/>
              </a:rPr>
              <a:t>The </a:t>
            </a:r>
            <a:r>
              <a:rPr lang="en-US" dirty="0" err="1">
                <a:solidFill>
                  <a:srgbClr val="202124"/>
                </a:solidFill>
                <a:effectLst/>
                <a:latin typeface="Arial"/>
                <a:ea typeface="Calibri"/>
              </a:rPr>
              <a:t>Brundtland</a:t>
            </a:r>
            <a:r>
              <a:rPr lang="en-US" dirty="0">
                <a:solidFill>
                  <a:srgbClr val="202124"/>
                </a:solidFill>
                <a:effectLst/>
                <a:latin typeface="Arial"/>
                <a:ea typeface="Calibri"/>
              </a:rPr>
              <a:t> Commission, also known as the World Commission on Environment and Development (WCED) was created by the United Nations in 1983 to reflect about ways to save the human environment and natural resources and prevent deterioration of economic and social development</a:t>
            </a:r>
            <a:endParaRPr lang="en-US" dirty="0"/>
          </a:p>
        </p:txBody>
      </p:sp>
    </p:spTree>
    <p:extLst>
      <p:ext uri="{BB962C8B-B14F-4D97-AF65-F5344CB8AC3E}">
        <p14:creationId xmlns:p14="http://schemas.microsoft.com/office/powerpoint/2010/main" val="4196805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304800"/>
          </a:xfrm>
        </p:spPr>
        <p:txBody>
          <a:bodyPr>
            <a:normAutofit fontScale="90000"/>
          </a:bodyPr>
          <a:lstStyle/>
          <a:p>
            <a:endParaRPr lang="en-US" dirty="0"/>
          </a:p>
        </p:txBody>
      </p:sp>
      <p:sp>
        <p:nvSpPr>
          <p:cNvPr id="3" name="Content Placeholder 2"/>
          <p:cNvSpPr>
            <a:spLocks noGrp="1"/>
          </p:cNvSpPr>
          <p:nvPr>
            <p:ph idx="1"/>
          </p:nvPr>
        </p:nvSpPr>
        <p:spPr/>
        <p:txBody>
          <a:bodyPr>
            <a:normAutofit/>
          </a:bodyPr>
          <a:lstStyle/>
          <a:p>
            <a:pPr lvl="0" algn="just"/>
            <a:r>
              <a:rPr lang="en-US" sz="2400" dirty="0">
                <a:effectLst/>
                <a:latin typeface="Arial"/>
                <a:ea typeface="Calibri"/>
              </a:rPr>
              <a:t>In 1987,(WCED), published a report entitled «Our common future». The document came to be known as the «</a:t>
            </a:r>
            <a:r>
              <a:rPr lang="en-US" sz="2400" dirty="0" err="1">
                <a:effectLst/>
                <a:latin typeface="Arial"/>
                <a:ea typeface="Calibri"/>
              </a:rPr>
              <a:t>Brundtland</a:t>
            </a:r>
            <a:r>
              <a:rPr lang="en-US" sz="2400" dirty="0">
                <a:effectLst/>
                <a:latin typeface="Arial"/>
                <a:ea typeface="Calibri"/>
              </a:rPr>
              <a:t> Report» after the Commission's chairperson, </a:t>
            </a:r>
            <a:r>
              <a:rPr lang="en-US" sz="2400" dirty="0" err="1">
                <a:effectLst/>
                <a:latin typeface="Arial"/>
                <a:ea typeface="Calibri"/>
              </a:rPr>
              <a:t>Gro</a:t>
            </a:r>
            <a:r>
              <a:rPr lang="en-US" sz="2400" dirty="0">
                <a:effectLst/>
                <a:latin typeface="Arial"/>
                <a:ea typeface="Calibri"/>
              </a:rPr>
              <a:t> Harlem </a:t>
            </a:r>
            <a:r>
              <a:rPr lang="en-US" sz="2400" dirty="0" err="1">
                <a:effectLst/>
                <a:latin typeface="Arial"/>
                <a:ea typeface="Calibri"/>
              </a:rPr>
              <a:t>Brundtland</a:t>
            </a:r>
            <a:r>
              <a:rPr lang="en-US" sz="2400" dirty="0">
                <a:effectLst/>
                <a:latin typeface="Arial"/>
                <a:ea typeface="Calibri"/>
              </a:rPr>
              <a:t>. It developed guiding principles for sustainable development as it is generally understood today. </a:t>
            </a:r>
            <a:r>
              <a:rPr lang="en-US" sz="2400" dirty="0">
                <a:solidFill>
                  <a:prstClr val="black"/>
                </a:solidFill>
                <a:latin typeface="Arial"/>
                <a:ea typeface="Calibri"/>
              </a:rPr>
              <a:t>Sustainable development was defined in the </a:t>
            </a:r>
            <a:r>
              <a:rPr lang="en-US" sz="2400" dirty="0" err="1">
                <a:solidFill>
                  <a:prstClr val="black"/>
                </a:solidFill>
                <a:latin typeface="Arial"/>
                <a:ea typeface="Calibri"/>
              </a:rPr>
              <a:t>Brundtland</a:t>
            </a:r>
            <a:r>
              <a:rPr lang="en-US" sz="2400" dirty="0">
                <a:solidFill>
                  <a:prstClr val="black"/>
                </a:solidFill>
                <a:latin typeface="Arial"/>
                <a:ea typeface="Calibri"/>
              </a:rPr>
              <a:t> report as 'development that meets the needs of the present without compromising the ability of future generations to meet their own needs'</a:t>
            </a:r>
            <a:endParaRPr lang="en-US" sz="2400" dirty="0">
              <a:solidFill>
                <a:prstClr val="black"/>
              </a:solidFill>
            </a:endParaRPr>
          </a:p>
          <a:p>
            <a:endParaRPr lang="en-US" sz="2400" dirty="0">
              <a:effectLst/>
              <a:latin typeface="Arial"/>
              <a:ea typeface="Calibri"/>
            </a:endParaRPr>
          </a:p>
          <a:p>
            <a:endParaRPr lang="en-US" sz="2400" dirty="0"/>
          </a:p>
        </p:txBody>
      </p:sp>
    </p:spTree>
    <p:extLst>
      <p:ext uri="{BB962C8B-B14F-4D97-AF65-F5344CB8AC3E}">
        <p14:creationId xmlns:p14="http://schemas.microsoft.com/office/powerpoint/2010/main" val="4164977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57400"/>
            <a:ext cx="8229600" cy="1676400"/>
          </a:xfrm>
        </p:spPr>
        <p:txBody>
          <a:bodyPr>
            <a:normAutofit/>
          </a:bodyPr>
          <a:lstStyle/>
          <a:p>
            <a:endParaRPr lang="en-US" dirty="0"/>
          </a:p>
        </p:txBody>
      </p:sp>
      <p:sp>
        <p:nvSpPr>
          <p:cNvPr id="3" name="Content Placeholder 2"/>
          <p:cNvSpPr>
            <a:spLocks noGrp="1"/>
          </p:cNvSpPr>
          <p:nvPr>
            <p:ph idx="1"/>
          </p:nvPr>
        </p:nvSpPr>
        <p:spPr>
          <a:xfrm>
            <a:off x="457200" y="990600"/>
            <a:ext cx="8229600" cy="5638800"/>
          </a:xfrm>
        </p:spPr>
        <p:txBody>
          <a:bodyPr>
            <a:noAutofit/>
          </a:bodyPr>
          <a:lstStyle/>
          <a:p>
            <a:pPr algn="just">
              <a:lnSpc>
                <a:spcPct val="150000"/>
              </a:lnSpc>
              <a:spcAft>
                <a:spcPts val="1000"/>
              </a:spcAft>
            </a:pPr>
            <a:r>
              <a:rPr lang="en-US" sz="2400" dirty="0">
                <a:effectLst/>
                <a:latin typeface="Arial"/>
                <a:ea typeface="Calibri"/>
              </a:rPr>
              <a:t>The report recognized that human resource development in the form of poverty reduction, gender equity, and wealth redistribution was crucial to formulating strategies for environmental conservation. The report sought to recapture the spirit of the Stockholm Conference which had introduced environmental concerns to the formal political development sphere. </a:t>
            </a:r>
            <a:r>
              <a:rPr lang="en-US" sz="2400" dirty="0">
                <a:latin typeface="Arial"/>
                <a:ea typeface="Calibri"/>
              </a:rPr>
              <a:t>I</a:t>
            </a:r>
            <a:r>
              <a:rPr lang="en-US" sz="2400" dirty="0">
                <a:effectLst/>
                <a:latin typeface="Arial"/>
                <a:ea typeface="Calibri"/>
              </a:rPr>
              <a:t>t highlighted</a:t>
            </a:r>
            <a:r>
              <a:rPr lang="en-US" sz="2400" dirty="0">
                <a:effectLst/>
                <a:latin typeface="Arial"/>
                <a:ea typeface="Calibri"/>
                <a:cs typeface="Times New Roman"/>
              </a:rPr>
              <a:t> three fundamental components to sustainable development: environmental protection, economic growth and social equity. </a:t>
            </a:r>
            <a:endParaRPr lang="en-US" sz="2400" dirty="0">
              <a:ea typeface="Calibri"/>
              <a:cs typeface="Times New Roman"/>
            </a:endParaRPr>
          </a:p>
          <a:p>
            <a:r>
              <a:rPr lang="en-US" sz="2400" dirty="0">
                <a:effectLst/>
                <a:latin typeface="Arial"/>
                <a:ea typeface="Calibri"/>
              </a:rPr>
              <a:t>. </a:t>
            </a:r>
          </a:p>
          <a:p>
            <a:endParaRPr lang="en-US" sz="2400" dirty="0"/>
          </a:p>
        </p:txBody>
      </p:sp>
    </p:spTree>
    <p:extLst>
      <p:ext uri="{BB962C8B-B14F-4D97-AF65-F5344CB8AC3E}">
        <p14:creationId xmlns:p14="http://schemas.microsoft.com/office/powerpoint/2010/main" val="3873197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52400"/>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638800"/>
          </a:xfrm>
        </p:spPr>
        <p:txBody>
          <a:bodyPr>
            <a:noAutofit/>
          </a:bodyPr>
          <a:lstStyle/>
          <a:p>
            <a:pPr algn="just">
              <a:lnSpc>
                <a:spcPct val="150000"/>
              </a:lnSpc>
              <a:spcAft>
                <a:spcPts val="1000"/>
              </a:spcAft>
            </a:pPr>
            <a:r>
              <a:rPr lang="en-US" sz="2400" dirty="0">
                <a:effectLst/>
                <a:latin typeface="Arial"/>
                <a:ea typeface="Calibri"/>
                <a:cs typeface="Times New Roman"/>
              </a:rPr>
              <a:t>The report further stressed that the environment should be conserved and our resource base enhanced, by gradually changing the ways in which we develop and use technologies. </a:t>
            </a:r>
          </a:p>
          <a:p>
            <a:pPr algn="just">
              <a:lnSpc>
                <a:spcPct val="150000"/>
              </a:lnSpc>
              <a:spcAft>
                <a:spcPts val="1000"/>
              </a:spcAft>
            </a:pPr>
            <a:r>
              <a:rPr lang="en-US" sz="2400" dirty="0">
                <a:effectLst/>
                <a:latin typeface="Arial"/>
                <a:ea typeface="Calibri"/>
                <a:cs typeface="Times New Roman"/>
              </a:rPr>
              <a:t>The </a:t>
            </a:r>
            <a:r>
              <a:rPr lang="en-US" sz="2400" dirty="0" err="1">
                <a:effectLst/>
                <a:latin typeface="Arial"/>
                <a:ea typeface="Calibri"/>
                <a:cs typeface="Times New Roman"/>
              </a:rPr>
              <a:t>Brundtland</a:t>
            </a:r>
            <a:r>
              <a:rPr lang="en-US" sz="2400" dirty="0">
                <a:effectLst/>
                <a:latin typeface="Arial"/>
                <a:ea typeface="Calibri"/>
                <a:cs typeface="Times New Roman"/>
              </a:rPr>
              <a:t> Commission gave a new definition of sustainable development as a concept that integrates the importance of development with the cause of environmental protection. Since the Commission's report, the importance of sustainable development has been realized all over the world.</a:t>
            </a:r>
            <a:endParaRPr lang="en-US" sz="2400" dirty="0">
              <a:ea typeface="Calibri"/>
              <a:cs typeface="Times New Roman"/>
            </a:endParaRPr>
          </a:p>
          <a:p>
            <a:endParaRPr lang="en-US" sz="2400" dirty="0"/>
          </a:p>
        </p:txBody>
      </p:sp>
    </p:spTree>
    <p:extLst>
      <p:ext uri="{BB962C8B-B14F-4D97-AF65-F5344CB8AC3E}">
        <p14:creationId xmlns:p14="http://schemas.microsoft.com/office/powerpoint/2010/main" val="1350659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GLOBAL CHALLENGES</a:t>
            </a:r>
          </a:p>
        </p:txBody>
      </p:sp>
      <p:sp>
        <p:nvSpPr>
          <p:cNvPr id="3" name="Content Placeholder 2"/>
          <p:cNvSpPr>
            <a:spLocks noGrp="1"/>
          </p:cNvSpPr>
          <p:nvPr>
            <p:ph idx="1"/>
          </p:nvPr>
        </p:nvSpPr>
        <p:spPr/>
        <p:txBody>
          <a:bodyPr/>
          <a:lstStyle/>
          <a:p>
            <a:r>
              <a:rPr lang="en-US" dirty="0"/>
              <a:t>Those looking for success and signs of hope can find many: infant mortality is falling; human life expectancy is increasing; the proportion of the world's adults who can read and write is climbing; the proportion of children starting school is rising; and global food production increases faster than the population grows. </a:t>
            </a:r>
          </a:p>
        </p:txBody>
      </p:sp>
    </p:spTree>
    <p:extLst>
      <p:ext uri="{BB962C8B-B14F-4D97-AF65-F5344CB8AC3E}">
        <p14:creationId xmlns:p14="http://schemas.microsoft.com/office/powerpoint/2010/main" val="3520035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5919"/>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304800"/>
            <a:ext cx="8229600" cy="6096000"/>
          </a:xfrm>
        </p:spPr>
        <p:txBody>
          <a:bodyPr>
            <a:normAutofit fontScale="92500" lnSpcReduction="10000"/>
          </a:bodyPr>
          <a:lstStyle/>
          <a:p>
            <a:r>
              <a:rPr lang="en-US" dirty="0"/>
              <a:t>But the same processes that have produced these gains have given rise to trends that the planet and its people cannot long bear. These have traditionally been divided into failures of 'development' and failures in the management of our human environment. </a:t>
            </a:r>
          </a:p>
          <a:p>
            <a:r>
              <a:rPr lang="en-US" dirty="0"/>
              <a:t>On the development side, in terms of absolute numbers there are more hungry people in the world than ever before, and their numbers are increasing. So are the numbers who cannot read or write, the numbers without safe water or safe and sound homes, and the numbers short of fuel energy with which to cook and warm themselves. </a:t>
            </a:r>
          </a:p>
        </p:txBody>
      </p:sp>
    </p:spTree>
    <p:extLst>
      <p:ext uri="{BB962C8B-B14F-4D97-AF65-F5344CB8AC3E}">
        <p14:creationId xmlns:p14="http://schemas.microsoft.com/office/powerpoint/2010/main" val="2039861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990600"/>
          </a:xfrm>
        </p:spPr>
        <p:txBody>
          <a:bodyPr/>
          <a:lstStyle/>
          <a:p>
            <a:endParaRPr lang="en-US" dirty="0"/>
          </a:p>
        </p:txBody>
      </p:sp>
      <p:sp>
        <p:nvSpPr>
          <p:cNvPr id="3" name="Content Placeholder 2"/>
          <p:cNvSpPr>
            <a:spLocks noGrp="1"/>
          </p:cNvSpPr>
          <p:nvPr>
            <p:ph idx="1"/>
          </p:nvPr>
        </p:nvSpPr>
        <p:spPr>
          <a:xfrm>
            <a:off x="457200" y="381000"/>
            <a:ext cx="8229600" cy="5745163"/>
          </a:xfrm>
        </p:spPr>
        <p:txBody>
          <a:bodyPr>
            <a:normAutofit lnSpcReduction="10000"/>
          </a:bodyPr>
          <a:lstStyle/>
          <a:p>
            <a:r>
              <a:rPr lang="en-US" dirty="0"/>
              <a:t>The gap between rich and poor nations is widening not shrinking and there is little prospect, given present trends and institutional arrangements, that this process will be reversed. </a:t>
            </a:r>
          </a:p>
          <a:p>
            <a:r>
              <a:rPr lang="en-US" dirty="0"/>
              <a:t>There are also environmental trends that threaten to radically alter the planet, threaten the lives of many species upon it including the human species. </a:t>
            </a:r>
          </a:p>
          <a:p>
            <a:r>
              <a:rPr lang="en-US" dirty="0"/>
              <a:t>Each year another 6 million hectares of productive dryland turns into worthless desert.</a:t>
            </a:r>
          </a:p>
        </p:txBody>
      </p:sp>
    </p:spTree>
    <p:extLst>
      <p:ext uri="{BB962C8B-B14F-4D97-AF65-F5344CB8AC3E}">
        <p14:creationId xmlns:p14="http://schemas.microsoft.com/office/powerpoint/2010/main" val="200739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133600"/>
            <a:ext cx="8229600" cy="76200"/>
          </a:xfrm>
        </p:spPr>
        <p:txBody>
          <a:bodyPr>
            <a:normAutofit fontScale="90000"/>
          </a:bodyPr>
          <a:lstStyle/>
          <a:p>
            <a:endParaRPr lang="en-US" dirty="0"/>
          </a:p>
        </p:txBody>
      </p:sp>
      <p:sp>
        <p:nvSpPr>
          <p:cNvPr id="3" name="Content Placeholder 2"/>
          <p:cNvSpPr>
            <a:spLocks noGrp="1"/>
          </p:cNvSpPr>
          <p:nvPr>
            <p:ph idx="1"/>
          </p:nvPr>
        </p:nvSpPr>
        <p:spPr/>
        <p:txBody>
          <a:bodyPr/>
          <a:lstStyle/>
          <a:p>
            <a:r>
              <a:rPr lang="en-US" dirty="0"/>
              <a:t>In decades to come, this would amount to an area roughly as large as norther Nigeria. </a:t>
            </a:r>
          </a:p>
          <a:p>
            <a:r>
              <a:rPr lang="en-US" dirty="0"/>
              <a:t>More than 11 million hectares of forests are destroyed yearly, and this, would equal an area about the size of Nigeria. </a:t>
            </a:r>
          </a:p>
          <a:p>
            <a:r>
              <a:rPr lang="en-US" dirty="0"/>
              <a:t>Much of our forest is converted to low-grade farmland unable to support the farmers who settle it. </a:t>
            </a:r>
          </a:p>
        </p:txBody>
      </p:sp>
    </p:spTree>
    <p:extLst>
      <p:ext uri="{BB962C8B-B14F-4D97-AF65-F5344CB8AC3E}">
        <p14:creationId xmlns:p14="http://schemas.microsoft.com/office/powerpoint/2010/main" val="29360289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2586</TotalTime>
  <Words>1233</Words>
  <Application>Microsoft Office PowerPoint</Application>
  <PresentationFormat>On-screen Show (4:3)</PresentationFormat>
  <Paragraphs>45</Paragraphs>
  <Slides>18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Berlin Sans FB Demi</vt:lpstr>
      <vt:lpstr>Calibri</vt:lpstr>
      <vt:lpstr>Calibri Light</vt:lpstr>
      <vt:lpstr>Candara</vt:lpstr>
      <vt:lpstr>Office Theme</vt:lpstr>
      <vt:lpstr>1_Office Theme</vt:lpstr>
      <vt:lpstr>MODULE 1: OVERVIEW OF THE ENVIRONMENTAL AND SOCIAL IMPACT ASSESSMENT (ESIA) PROCESS IN NIGERIA AND THE WORLD BANK</vt:lpstr>
      <vt:lpstr>INTRODUCTION</vt:lpstr>
      <vt:lpstr>PowerPoint Presentation</vt:lpstr>
      <vt:lpstr>PowerPoint Presentation</vt:lpstr>
      <vt:lpstr>PowerPoint Presentation</vt:lpstr>
      <vt:lpstr>THE GLOBAL CHALLENGES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SUSTAINABLE DEVELOPMENT</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SHORT TERM COURSES IN ENVIRONMENTAL STANDARDS  TRACK A: A FIVE DAY COURSE FOR ENVIRONMENT AND SOCIAL ASSESSMENT PRACTITIONERS</dc:title>
  <dc:creator>HP USER</dc:creator>
  <cp:lastModifiedBy>HP</cp:lastModifiedBy>
  <cp:revision>37</cp:revision>
  <dcterms:created xsi:type="dcterms:W3CDTF">2022-01-22T13:18:57Z</dcterms:created>
  <dcterms:modified xsi:type="dcterms:W3CDTF">2022-06-15T13:43:23Z</dcterms:modified>
</cp:coreProperties>
</file>