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4" autoAdjust="0"/>
    <p:restoredTop sz="94660"/>
  </p:normalViewPr>
  <p:slideViewPr>
    <p:cSldViewPr snapToGrid="0">
      <p:cViewPr varScale="1">
        <p:scale>
          <a:sx n="90" d="100"/>
          <a:sy n="90" d="100"/>
        </p:scale>
        <p:origin x="576" y="9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635F64-1647-489C-AFB1-62948B2290E6}"/>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C24AE2AA-5291-4062-A1C9-AF042B88389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473B9927-7E0C-4BA0-AE8A-17A30AF4DF9A}"/>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5" name="Footer Placeholder 4">
            <a:extLst>
              <a:ext uri="{FF2B5EF4-FFF2-40B4-BE49-F238E27FC236}">
                <a16:creationId xmlns:a16="http://schemas.microsoft.com/office/drawing/2014/main" id="{FE88FB66-C948-4F17-AB7F-F72D9F935F8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7CF5060-63A0-46B4-AB35-62321E10E577}"/>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24075241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5C1685-7AD9-40B5-90D2-B2DE8F64FA7C}"/>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F600DD96-714B-4C4E-B955-6812BEB7A8FA}"/>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36D4F0C-AB1C-4347-9531-BD4EF1188587}"/>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5" name="Footer Placeholder 4">
            <a:extLst>
              <a:ext uri="{FF2B5EF4-FFF2-40B4-BE49-F238E27FC236}">
                <a16:creationId xmlns:a16="http://schemas.microsoft.com/office/drawing/2014/main" id="{6276D09A-5324-43D6-85E9-B114616A709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66A884F-A515-4E28-A34C-2238951F56B6}"/>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11481374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8EF3EA5A-E06F-45E5-8311-60B6DE6ECEAA}"/>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359F4F70-03EA-462E-A2C9-91F6A07319F5}"/>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3E06D0E-4385-4BBC-BF9E-B04437200880}"/>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5" name="Footer Placeholder 4">
            <a:extLst>
              <a:ext uri="{FF2B5EF4-FFF2-40B4-BE49-F238E27FC236}">
                <a16:creationId xmlns:a16="http://schemas.microsoft.com/office/drawing/2014/main" id="{94CE4836-B737-4957-82E6-8E113FC86AD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FF34B24-547F-4B70-9D19-52F1AD5D3C41}"/>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28498073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8341C9-5F79-4E99-9DE1-7D684CF90B83}"/>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866E22A5-CB5D-4C4F-A745-80D148AB205E}"/>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1F44052-5DD8-4F5F-93FC-BADA9C2C786D}"/>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5" name="Footer Placeholder 4">
            <a:extLst>
              <a:ext uri="{FF2B5EF4-FFF2-40B4-BE49-F238E27FC236}">
                <a16:creationId xmlns:a16="http://schemas.microsoft.com/office/drawing/2014/main" id="{CE1B4FE2-F29B-43B3-A469-88851FE9777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2D638D4-29C9-4AEA-94FC-530FE25D1E21}"/>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173020039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DF23AA-4964-49F9-AE2B-D36D7FCA4D94}"/>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7291F2B9-D571-49EE-A326-08203204E7E5}"/>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CA0D3BCC-4407-439F-867A-867F82C25FD8}"/>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5" name="Footer Placeholder 4">
            <a:extLst>
              <a:ext uri="{FF2B5EF4-FFF2-40B4-BE49-F238E27FC236}">
                <a16:creationId xmlns:a16="http://schemas.microsoft.com/office/drawing/2014/main" id="{58CB7A29-2984-410D-8BBC-DBD3301773A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5C9A697-6F73-4635-B3FD-8D8AD3EA45C7}"/>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195745243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49CF072-BAB8-4AA6-9844-2F14B361ACE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B1B9E190-48C5-4FB1-9B22-8024196426B5}"/>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BC0AC82D-16ED-4A03-AD5C-6700CBFC2BDD}"/>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76406A8B-B72A-4F7C-9E4B-1B67F718E533}"/>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6" name="Footer Placeholder 5">
            <a:extLst>
              <a:ext uri="{FF2B5EF4-FFF2-40B4-BE49-F238E27FC236}">
                <a16:creationId xmlns:a16="http://schemas.microsoft.com/office/drawing/2014/main" id="{AE62E7C5-576F-476C-849E-0F5884BA936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9031A791-C9EE-4B20-B6F7-E8B6C4B1049A}"/>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132538917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EA7DB3-53C8-4981-AA5B-CBEB59B129EB}"/>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662EFFFC-52E7-4482-983B-A1B50CF92F37}"/>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2227DB35-81D0-4DF7-8FD3-243CD9C093FD}"/>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A340389-1018-4DBF-99BF-3A0570E93B0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C06ABB2D-72B8-46F2-B42C-48749D033329}"/>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45BAD0B3-AE92-405C-91B7-FC492B178ACE}"/>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8" name="Footer Placeholder 7">
            <a:extLst>
              <a:ext uri="{FF2B5EF4-FFF2-40B4-BE49-F238E27FC236}">
                <a16:creationId xmlns:a16="http://schemas.microsoft.com/office/drawing/2014/main" id="{5B03F893-E4AF-4C10-96DC-E01F9E61BE3E}"/>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2BD7032B-9D6C-4BCF-9EDF-88896F1AEA3A}"/>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31868536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E0FC55-D18F-444C-ADA7-1065AB61DD8B}"/>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3E302E67-D6BF-4FF3-8A8B-363C8E5741B2}"/>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4" name="Footer Placeholder 3">
            <a:extLst>
              <a:ext uri="{FF2B5EF4-FFF2-40B4-BE49-F238E27FC236}">
                <a16:creationId xmlns:a16="http://schemas.microsoft.com/office/drawing/2014/main" id="{A146B83A-D7E9-4B9B-B256-7F50B2ED1A6E}"/>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92A1B202-7EBC-4489-9325-7B63135A34C8}"/>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29800192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7216705-2DBC-4912-8515-715DD60D00A3}"/>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3" name="Footer Placeholder 2">
            <a:extLst>
              <a:ext uri="{FF2B5EF4-FFF2-40B4-BE49-F238E27FC236}">
                <a16:creationId xmlns:a16="http://schemas.microsoft.com/office/drawing/2014/main" id="{E7606847-D18E-4D9A-AD47-41E67C0E710F}"/>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5D2C0085-D8DD-463B-BD4A-1F8690F317A9}"/>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6695601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F9398F-2FBD-4157-8234-747624DDC39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A708D80A-1561-41E2-A4C6-ECC8B5D3E32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814D5A2A-E92E-4167-A3D6-FB74E2F1E48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63EECE4E-94C8-486F-A572-3B384130E061}"/>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6" name="Footer Placeholder 5">
            <a:extLst>
              <a:ext uri="{FF2B5EF4-FFF2-40B4-BE49-F238E27FC236}">
                <a16:creationId xmlns:a16="http://schemas.microsoft.com/office/drawing/2014/main" id="{D2AC35B6-0FBD-499F-8C4A-5D4B58390FF1}"/>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6EC84C08-EA2B-4D1F-93DD-D74EB87FCC08}"/>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285487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13572D3-6D5A-438C-A320-5CE31C0F836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C8BAC9F1-45EA-45B1-9951-11AE62E2CB69}"/>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18488347-29AE-4239-ABDD-B72041F8DF9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5136BC5C-CDF2-4AE5-90CD-E0D65116EE31}"/>
              </a:ext>
            </a:extLst>
          </p:cNvPr>
          <p:cNvSpPr>
            <a:spLocks noGrp="1"/>
          </p:cNvSpPr>
          <p:nvPr>
            <p:ph type="dt" sz="half" idx="10"/>
          </p:nvPr>
        </p:nvSpPr>
        <p:spPr/>
        <p:txBody>
          <a:bodyPr/>
          <a:lstStyle/>
          <a:p>
            <a:fld id="{A925AC7E-499C-4FFB-AECF-F08E04A90F82}" type="datetimeFigureOut">
              <a:rPr lang="en-US" smtClean="0"/>
              <a:t>1/25/2022</a:t>
            </a:fld>
            <a:endParaRPr lang="en-US"/>
          </a:p>
        </p:txBody>
      </p:sp>
      <p:sp>
        <p:nvSpPr>
          <p:cNvPr id="6" name="Footer Placeholder 5">
            <a:extLst>
              <a:ext uri="{FF2B5EF4-FFF2-40B4-BE49-F238E27FC236}">
                <a16:creationId xmlns:a16="http://schemas.microsoft.com/office/drawing/2014/main" id="{A672EB24-DD30-455F-9300-4029761FE4C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DD674D1-9DD1-4E38-B2FC-EDCABDD1F7AE}"/>
              </a:ext>
            </a:extLst>
          </p:cNvPr>
          <p:cNvSpPr>
            <a:spLocks noGrp="1"/>
          </p:cNvSpPr>
          <p:nvPr>
            <p:ph type="sldNum" sz="quarter" idx="12"/>
          </p:nvPr>
        </p:nvSpPr>
        <p:spPr/>
        <p:txBody>
          <a:bodyPr/>
          <a:lstStyle/>
          <a:p>
            <a:fld id="{7E66118F-5B60-46A9-83EB-550EED1F365E}" type="slidenum">
              <a:rPr lang="en-US" smtClean="0"/>
              <a:t>‹#›</a:t>
            </a:fld>
            <a:endParaRPr lang="en-US"/>
          </a:p>
        </p:txBody>
      </p:sp>
    </p:spTree>
    <p:extLst>
      <p:ext uri="{BB962C8B-B14F-4D97-AF65-F5344CB8AC3E}">
        <p14:creationId xmlns:p14="http://schemas.microsoft.com/office/powerpoint/2010/main" val="32327203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4CF469C7-9716-4CD6-8161-A2313D21013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BB9A5C51-3B2F-4771-B9B0-6FA3FD21A7A1}"/>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3E8338E-6BEF-4636-8792-A434E727AC61}"/>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925AC7E-499C-4FFB-AECF-F08E04A90F82}" type="datetimeFigureOut">
              <a:rPr lang="en-US" smtClean="0"/>
              <a:t>1/25/2022</a:t>
            </a:fld>
            <a:endParaRPr lang="en-US"/>
          </a:p>
        </p:txBody>
      </p:sp>
      <p:sp>
        <p:nvSpPr>
          <p:cNvPr id="5" name="Footer Placeholder 4">
            <a:extLst>
              <a:ext uri="{FF2B5EF4-FFF2-40B4-BE49-F238E27FC236}">
                <a16:creationId xmlns:a16="http://schemas.microsoft.com/office/drawing/2014/main" id="{23EDF6E1-2D71-43B4-8C60-12679B234DA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2430238D-9FA5-4C18-819C-55A0D3A5380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E66118F-5B60-46A9-83EB-550EED1F365E}" type="slidenum">
              <a:rPr lang="en-US" smtClean="0"/>
              <a:t>‹#›</a:t>
            </a:fld>
            <a:endParaRPr lang="en-US"/>
          </a:p>
        </p:txBody>
      </p:sp>
    </p:spTree>
    <p:extLst>
      <p:ext uri="{BB962C8B-B14F-4D97-AF65-F5344CB8AC3E}">
        <p14:creationId xmlns:p14="http://schemas.microsoft.com/office/powerpoint/2010/main" val="111804337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87A020-CCFA-440E-8188-4B4CA71D2FAA}"/>
              </a:ext>
            </a:extLst>
          </p:cNvPr>
          <p:cNvSpPr>
            <a:spLocks noGrp="1"/>
          </p:cNvSpPr>
          <p:nvPr>
            <p:ph type="ctrTitle"/>
          </p:nvPr>
        </p:nvSpPr>
        <p:spPr/>
        <p:txBody>
          <a:bodyPr>
            <a:normAutofit fontScale="90000"/>
          </a:bodyPr>
          <a:lstStyle/>
          <a:p>
            <a:r>
              <a:rPr lang="en-US" dirty="0"/>
              <a:t>Overview of the Nigerian Environmental Law and Practices</a:t>
            </a:r>
          </a:p>
        </p:txBody>
      </p:sp>
      <p:sp>
        <p:nvSpPr>
          <p:cNvPr id="3" name="Subtitle 2">
            <a:extLst>
              <a:ext uri="{FF2B5EF4-FFF2-40B4-BE49-F238E27FC236}">
                <a16:creationId xmlns:a16="http://schemas.microsoft.com/office/drawing/2014/main" id="{A226174C-D7D8-49CF-B8BB-E68B07C60A2D}"/>
              </a:ext>
            </a:extLst>
          </p:cNvPr>
          <p:cNvSpPr>
            <a:spLocks noGrp="1"/>
          </p:cNvSpPr>
          <p:nvPr>
            <p:ph type="subTitle" idx="1"/>
          </p:nvPr>
        </p:nvSpPr>
        <p:spPr/>
        <p:txBody>
          <a:bodyPr/>
          <a:lstStyle/>
          <a:p>
            <a:r>
              <a:rPr lang="en-US" dirty="0"/>
              <a:t>By</a:t>
            </a:r>
          </a:p>
          <a:p>
            <a:r>
              <a:rPr lang="en-US" dirty="0"/>
              <a:t>Prof. Wisdom Sohunago Japhet</a:t>
            </a:r>
          </a:p>
          <a:p>
            <a:endParaRPr lang="en-US" dirty="0"/>
          </a:p>
          <a:p>
            <a:endParaRPr lang="en-US" dirty="0"/>
          </a:p>
        </p:txBody>
      </p:sp>
    </p:spTree>
    <p:extLst>
      <p:ext uri="{BB962C8B-B14F-4D97-AF65-F5344CB8AC3E}">
        <p14:creationId xmlns:p14="http://schemas.microsoft.com/office/powerpoint/2010/main" val="104171130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F601EA3-29B0-40BD-A9F4-1B37A00CC1AF}"/>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7E379633-6CD0-4886-AA3A-35BEF7CFBF5A}"/>
              </a:ext>
            </a:extLst>
          </p:cNvPr>
          <p:cNvSpPr>
            <a:spLocks noGrp="1"/>
          </p:cNvSpPr>
          <p:nvPr>
            <p:ph idx="1"/>
          </p:nvPr>
        </p:nvSpPr>
        <p:spPr/>
        <p:txBody>
          <a:bodyPr/>
          <a:lstStyle/>
          <a:p>
            <a:pPr marL="0" marR="0" algn="just">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Similar provisions are contained in the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Akwa</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Ibom State Environmental Protection and Waste Management Act (EPWMA) which empowers inspectors to inspect premises and take samples of waste generated there. </a:t>
            </a:r>
          </a:p>
          <a:p>
            <a:pPr marL="0" marR="0" algn="just">
              <a:lnSpc>
                <a:spcPct val="115000"/>
              </a:lnSpc>
              <a:spcBef>
                <a:spcPts val="0"/>
              </a:spcBef>
              <a:spcAft>
                <a:spcPts val="0"/>
              </a:spcAft>
            </a:pPr>
            <a:endParaRPr lang="en-US" sz="1800" dirty="0">
              <a:latin typeface="Times New Roman" panose="02020603050405020304" pitchFamily="18" charset="0"/>
              <a:ea typeface="Times New Roman" panose="02020603050405020304" pitchFamily="18" charset="0"/>
              <a:cs typeface="Times New Roman" panose="02020603050405020304" pitchFamily="18" charset="0"/>
            </a:endParaRPr>
          </a:p>
          <a:p>
            <a:pPr marL="0" marR="0" algn="just">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 EPWMA also requires any person who commits an offence under the Act to be brought before the Environmental Sanitation Court which can try offending individuals or organizations. </a:t>
            </a:r>
          </a:p>
          <a:p>
            <a:pPr marL="0" marR="0">
              <a:lnSpc>
                <a:spcPct val="115000"/>
              </a:lnSpc>
              <a:spcBef>
                <a:spcPts val="0"/>
              </a:spcBef>
              <a:spcAft>
                <a:spcPts val="0"/>
              </a:spcAft>
            </a:pPr>
            <a:endParaRPr lang="en-US" sz="1800" dirty="0">
              <a:latin typeface="Times New Roman" panose="02020603050405020304" pitchFamily="18" charset="0"/>
              <a:ea typeface="Calibri" panose="020F0502020204030204" pitchFamily="34" charset="0"/>
              <a:cs typeface="Times New Roman" panose="02020603050405020304" pitchFamily="18" charset="0"/>
            </a:endParaRPr>
          </a:p>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Offences under the EPWMA include: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Burying or dumping expired drugs or chemicals without a permit.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Using pesticides, herbicides, insecticides or other chemicals to kill fish or any other aquatic life in rivers, lakes and streams.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246922678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A0AD72-D9B7-494C-9F41-F87D17CC8293}"/>
              </a:ext>
            </a:extLst>
          </p:cNvPr>
          <p:cNvSpPr>
            <a:spLocks noGrp="1"/>
          </p:cNvSpPr>
          <p:nvPr>
            <p:ph type="title"/>
          </p:nvPr>
        </p:nvSpPr>
        <p:spPr/>
        <p:txBody>
          <a:bodyPr/>
          <a:lstStyle/>
          <a:p>
            <a:r>
              <a:rPr lang="en-US" sz="1800" b="1" dirty="0">
                <a:effectLst/>
                <a:latin typeface="Times New Roman" panose="02020603050405020304" pitchFamily="18" charset="0"/>
                <a:ea typeface="Times New Roman" panose="02020603050405020304" pitchFamily="18" charset="0"/>
                <a:cs typeface="Times New Roman" panose="02020603050405020304" pitchFamily="18" charset="0"/>
              </a:rPr>
              <a:t>Regulatory enforcement</a:t>
            </a:r>
            <a:br>
              <a:rPr lang="en-US" sz="1800" dirty="0">
                <a:effectLst/>
                <a:latin typeface="Calibri" panose="020F0502020204030204" pitchFamily="34" charset="0"/>
                <a:ea typeface="Calibri" panose="020F0502020204030204" pitchFamily="34" charset="0"/>
                <a:cs typeface="Times New Roman" panose="02020603050405020304" pitchFamily="18" charset="0"/>
              </a:rPr>
            </a:br>
            <a:endParaRPr lang="en-US" dirty="0"/>
          </a:p>
        </p:txBody>
      </p:sp>
      <p:sp>
        <p:nvSpPr>
          <p:cNvPr id="3" name="Content Placeholder 2">
            <a:extLst>
              <a:ext uri="{FF2B5EF4-FFF2-40B4-BE49-F238E27FC236}">
                <a16:creationId xmlns:a16="http://schemas.microsoft.com/office/drawing/2014/main" id="{3A11E92F-A1B2-48AE-A930-59FAE6036CCA}"/>
              </a:ext>
            </a:extLst>
          </p:cNvPr>
          <p:cNvSpPr>
            <a:spLocks noGrp="1"/>
          </p:cNvSpPr>
          <p:nvPr>
            <p:ph idx="1"/>
          </p:nvPr>
        </p:nvSpPr>
        <p:spPr/>
        <p:txBody>
          <a:bodyPr/>
          <a:lstStyle/>
          <a:p>
            <a:pPr marL="0" marR="0" algn="just">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To what extent are environmental requirements enforced by regulators?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just">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 National Environmental Standards and Regulations Enforcement Agency (NESREA) normally adopts pre-emptive measures to secure compliance with relevant legislative requirements and licensing provisions but the agency will use its enforcement powers where voluntary compliance is not forthcoming.</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just">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 key elements of the agency's enforcement strategies are: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Inspection.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Compliance monitoring.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Negotiation.</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Legal action.</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Prosecution.</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6402817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9F43EED-27A5-4AD0-9710-600936E59032}"/>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18C5B597-A6D2-4E8C-A6CF-7AE49B71C31E}"/>
              </a:ext>
            </a:extLst>
          </p:cNvPr>
          <p:cNvSpPr>
            <a:spLocks noGrp="1"/>
          </p:cNvSpPr>
          <p:nvPr>
            <p:ph idx="1"/>
          </p:nvPr>
        </p:nvSpPr>
        <p:spPr/>
        <p:txBody>
          <a:bodyPr/>
          <a:lstStyle/>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Some of the methods of enforcement are: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Issue of permits and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licences</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Issue of prohibition and enforcement notices.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Variation of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licence</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conditions.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Implementing the ''polluter pays'' principle.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Suspension and/or revocation of permits and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licences</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Injunction and carrying out of remedial works.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113949661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1D4CB5B-BDCC-471E-B6D8-241995D614BD}"/>
              </a:ext>
            </a:extLst>
          </p:cNvPr>
          <p:cNvSpPr>
            <a:spLocks noGrp="1"/>
          </p:cNvSpPr>
          <p:nvPr>
            <p:ph type="title"/>
          </p:nvPr>
        </p:nvSpPr>
        <p:spPr/>
        <p:txBody>
          <a:bodyPr/>
          <a:lstStyle/>
          <a:p>
            <a:r>
              <a:rPr lang="en-US" sz="2800" b="1" dirty="0">
                <a:effectLst/>
                <a:latin typeface="Times New Roman" panose="02020603050405020304" pitchFamily="18" charset="0"/>
                <a:ea typeface="Times New Roman" panose="02020603050405020304" pitchFamily="18" charset="0"/>
                <a:cs typeface="Times New Roman" panose="02020603050405020304" pitchFamily="18" charset="0"/>
              </a:rPr>
              <a:t>Environmental NGOs</a:t>
            </a:r>
            <a:br>
              <a:rPr lang="en-US" sz="1800" dirty="0">
                <a:effectLst/>
                <a:latin typeface="Calibri" panose="020F0502020204030204" pitchFamily="34" charset="0"/>
                <a:ea typeface="Calibri" panose="020F0502020204030204" pitchFamily="34" charset="0"/>
                <a:cs typeface="Times New Roman" panose="02020603050405020304" pitchFamily="18" charset="0"/>
              </a:rPr>
            </a:br>
            <a:endParaRPr lang="en-US" dirty="0"/>
          </a:p>
        </p:txBody>
      </p:sp>
      <p:sp>
        <p:nvSpPr>
          <p:cNvPr id="3" name="Content Placeholder 2">
            <a:extLst>
              <a:ext uri="{FF2B5EF4-FFF2-40B4-BE49-F238E27FC236}">
                <a16:creationId xmlns:a16="http://schemas.microsoft.com/office/drawing/2014/main" id="{35FD2863-6B12-46C1-BBBA-F99D4017B642}"/>
              </a:ext>
            </a:extLst>
          </p:cNvPr>
          <p:cNvSpPr>
            <a:spLocks noGrp="1"/>
          </p:cNvSpPr>
          <p:nvPr>
            <p:ph idx="1"/>
          </p:nvPr>
        </p:nvSpPr>
        <p:spPr/>
        <p:txBody>
          <a:bodyPr>
            <a:normAutofit lnSpcReduction="10000"/>
          </a:bodyPr>
          <a:lstStyle/>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To what extent are environmental non-governmental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organisations</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(NGOs) and other pressure groups active?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In enforcing environmental laws, the National Environmental Standards and Regulations Enforcement Agency (NESREA) partners with relevant stakeholders at the federal, state and local government levels; including:</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Civil society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organisations</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(CSOs).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State planning authorities.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Community based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organisations</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(CBOs).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Faith based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organisations</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(FBOs).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Non-governmental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organisations</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(NGOs).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International community and donor agencies.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Other law enforcement agencies.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328072005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02A379-144D-4D81-836D-CE83AFBE9FC0}"/>
              </a:ext>
            </a:extLst>
          </p:cNvPr>
          <p:cNvSpPr>
            <a:spLocks noGrp="1"/>
          </p:cNvSpPr>
          <p:nvPr>
            <p:ph type="title"/>
          </p:nvPr>
        </p:nvSpPr>
        <p:spPr/>
        <p:txBody>
          <a:bodyPr>
            <a:normAutofit/>
          </a:bodyPr>
          <a:lstStyle/>
          <a:p>
            <a:r>
              <a:rPr lang="en-US" sz="2400" b="1" dirty="0">
                <a:effectLst/>
                <a:latin typeface="Times New Roman" panose="02020603050405020304" pitchFamily="18" charset="0"/>
                <a:ea typeface="Times New Roman" panose="02020603050405020304" pitchFamily="18" charset="0"/>
                <a:cs typeface="Times New Roman" panose="02020603050405020304" pitchFamily="18" charset="0"/>
              </a:rPr>
              <a:t>Environmental permits</a:t>
            </a:r>
            <a:br>
              <a:rPr lang="en-US" sz="2400" dirty="0">
                <a:effectLst/>
                <a:latin typeface="Calibri" panose="020F0502020204030204" pitchFamily="34" charset="0"/>
                <a:ea typeface="Calibri" panose="020F0502020204030204" pitchFamily="34" charset="0"/>
                <a:cs typeface="Times New Roman" panose="02020603050405020304" pitchFamily="18" charset="0"/>
              </a:rPr>
            </a:br>
            <a:endParaRPr lang="en-US" sz="2400" dirty="0"/>
          </a:p>
        </p:txBody>
      </p:sp>
      <p:sp>
        <p:nvSpPr>
          <p:cNvPr id="3" name="Content Placeholder 2">
            <a:extLst>
              <a:ext uri="{FF2B5EF4-FFF2-40B4-BE49-F238E27FC236}">
                <a16:creationId xmlns:a16="http://schemas.microsoft.com/office/drawing/2014/main" id="{B01264A7-1479-4DCC-BBAA-E6B9FAF48B2B}"/>
              </a:ext>
            </a:extLst>
          </p:cNvPr>
          <p:cNvSpPr>
            <a:spLocks noGrp="1"/>
          </p:cNvSpPr>
          <p:nvPr>
            <p:ph idx="1"/>
          </p:nvPr>
        </p:nvSpPr>
        <p:spPr/>
        <p:txBody>
          <a:bodyPr/>
          <a:lstStyle/>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Is there an integrated permitting regime or are there separate environmental regimes for different types of emission? Can companies apply for a single environmental permit for all activities on a site or do they have to apply for separate permits?</a:t>
            </a:r>
          </a:p>
          <a:p>
            <a:pPr marL="0" marR="0">
              <a:lnSpc>
                <a:spcPct val="115000"/>
              </a:lnSpc>
              <a:spcBef>
                <a:spcPts val="0"/>
              </a:spcBef>
              <a:spcAft>
                <a:spcPts val="0"/>
              </a:spcAft>
            </a:pPr>
            <a:endParaRPr lang="en-US" sz="1800" dirty="0">
              <a:latin typeface="Times New Roman" panose="02020603050405020304" pitchFamily="18" charset="0"/>
              <a:ea typeface="Calibri" panose="020F0502020204030204" pitchFamily="34" charset="0"/>
              <a:cs typeface="Times New Roman" panose="02020603050405020304" pitchFamily="18" charset="0"/>
            </a:endParaRPr>
          </a:p>
          <a:p>
            <a:pPr marL="0" marR="0">
              <a:lnSpc>
                <a:spcPct val="115000"/>
              </a:lnSpc>
              <a:spcBef>
                <a:spcPts val="0"/>
              </a:spcBef>
              <a:spcAft>
                <a:spcPts val="0"/>
              </a:spcAft>
            </a:pPr>
            <a:endParaRPr lang="en-US" sz="1800" dirty="0">
              <a:effectLst/>
              <a:latin typeface="Times New Roman" panose="02020603050405020304" pitchFamily="18" charset="0"/>
              <a:ea typeface="Calibri" panose="020F0502020204030204" pitchFamily="34" charset="0"/>
              <a:cs typeface="Times New Roman" panose="02020603050405020304" pitchFamily="18" charset="0"/>
            </a:endParaRPr>
          </a:p>
          <a:p>
            <a:pPr marL="0" marR="0" indent="0">
              <a:lnSpc>
                <a:spcPct val="115000"/>
              </a:lnSpc>
              <a:spcBef>
                <a:spcPts val="0"/>
              </a:spcBef>
              <a:spcAft>
                <a:spcPts val="0"/>
              </a:spcAft>
              <a:buNone/>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There is no integrated permitting regime available for emissions. A company is required to apply for separate permits for the various operations to be carried out by the company.</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131611709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782148-5B5F-48A3-B99D-52746C2C4E1D}"/>
              </a:ext>
            </a:extLst>
          </p:cNvPr>
          <p:cNvSpPr>
            <a:spLocks noGrp="1"/>
          </p:cNvSpPr>
          <p:nvPr>
            <p:ph type="title"/>
          </p:nvPr>
        </p:nvSpPr>
        <p:spPr/>
        <p:txBody>
          <a:bodyPr/>
          <a:lstStyle/>
          <a:p>
            <a:r>
              <a:rPr lang="en-US" dirty="0"/>
              <a:t>Regulatory Regime for specific issues</a:t>
            </a:r>
          </a:p>
        </p:txBody>
      </p:sp>
      <p:sp>
        <p:nvSpPr>
          <p:cNvPr id="3" name="Content Placeholder 2">
            <a:extLst>
              <a:ext uri="{FF2B5EF4-FFF2-40B4-BE49-F238E27FC236}">
                <a16:creationId xmlns:a16="http://schemas.microsoft.com/office/drawing/2014/main" id="{B0C81432-5EEC-4141-9F3E-C461EB9F20C7}"/>
              </a:ext>
            </a:extLst>
          </p:cNvPr>
          <p:cNvSpPr>
            <a:spLocks noGrp="1"/>
          </p:cNvSpPr>
          <p:nvPr>
            <p:ph idx="1"/>
          </p:nvPr>
        </p:nvSpPr>
        <p:spPr/>
        <p:txBody>
          <a:bodyPr/>
          <a:lstStyle/>
          <a:p>
            <a:pPr marL="0" marR="0" algn="just">
              <a:lnSpc>
                <a:spcPct val="115000"/>
              </a:lnSpc>
              <a:spcBef>
                <a:spcPts val="0"/>
              </a:spcBef>
              <a:spcAft>
                <a:spcPts val="0"/>
              </a:spcAft>
            </a:pPr>
            <a:r>
              <a:rPr lang="en-US" dirty="0"/>
              <a:t>Water Pollution: </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What is the regulatory regime for water pollution (whether part of an integrated regime or separate)?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just">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 quality control and required standards of surface waters and groundwater are governed by the National Environmental (Surface and Ground Water Quality Control) Regulations, 2011 (made under section 34, National Environmental Standards and Regulations Enforcement Agency (Establishment) Act 2007).</a:t>
            </a:r>
          </a:p>
          <a:p>
            <a:pPr marL="0" marR="0" indent="0" algn="just">
              <a:lnSpc>
                <a:spcPct val="115000"/>
              </a:lnSpc>
              <a:spcBef>
                <a:spcPts val="0"/>
              </a:spcBef>
              <a:spcAft>
                <a:spcPts val="0"/>
              </a:spcAft>
              <a:buNone/>
            </a:pPr>
            <a:endParaRPr lang="en-US" sz="1800" dirty="0">
              <a:effectLst/>
              <a:latin typeface="Times New Roman" panose="02020603050405020304" pitchFamily="18" charset="0"/>
              <a:ea typeface="Times New Roman" panose="02020603050405020304" pitchFamily="18" charset="0"/>
              <a:cs typeface="Times New Roman" panose="02020603050405020304" pitchFamily="18" charset="0"/>
            </a:endParaRPr>
          </a:p>
          <a:p>
            <a:pPr marL="0" marR="0" algn="just">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They also provide for enforcement, define water pollution offences and prescribe penalties for such offences. The regulations aim to protect water resources for used for various purposes including clean water supply, agriculture, and aquatic life.</a:t>
            </a:r>
          </a:p>
          <a:p>
            <a:pPr marL="0" marR="0" indent="0" algn="just">
              <a:lnSpc>
                <a:spcPct val="115000"/>
              </a:lnSpc>
              <a:spcBef>
                <a:spcPts val="0"/>
              </a:spcBef>
              <a:spcAft>
                <a:spcPts val="0"/>
              </a:spcAft>
              <a:buNone/>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just">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A permit is required (National Environment Protection (Pollution Abatement in Industries and Facilities Generating Wastes) Regulations):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dirty="0"/>
          </a:p>
        </p:txBody>
      </p:sp>
    </p:spTree>
    <p:extLst>
      <p:ext uri="{BB962C8B-B14F-4D97-AF65-F5344CB8AC3E}">
        <p14:creationId xmlns:p14="http://schemas.microsoft.com/office/powerpoint/2010/main" val="286737333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F8D00D-D6D8-4DE8-89AB-F6E4B4E0848B}"/>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7FD50E02-2D81-43A5-8A4F-C00B1672E8D2}"/>
              </a:ext>
            </a:extLst>
          </p:cNvPr>
          <p:cNvSpPr>
            <a:spLocks noGrp="1"/>
          </p:cNvSpPr>
          <p:nvPr>
            <p:ph idx="1"/>
          </p:nvPr>
        </p:nvSpPr>
        <p:spPr/>
        <p:txBody>
          <a:bodyPr/>
          <a:lstStyle/>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For storage, treatment and transportation of harmful toxic waste.</a:t>
            </a:r>
          </a:p>
          <a:p>
            <a:pPr marL="0" marR="0" lvl="0" indent="0">
              <a:lnSpc>
                <a:spcPct val="115000"/>
              </a:lnSpc>
              <a:spcBef>
                <a:spcPts val="0"/>
              </a:spcBef>
              <a:spcAft>
                <a:spcPts val="1000"/>
              </a:spcAft>
              <a:buSzPts val="1000"/>
              <a:buNone/>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Where effluents with constituents beyond permissible limits are discharged into public drains, rivers, lakes, sea, or as an underground injection.</a:t>
            </a:r>
          </a:p>
          <a:p>
            <a:pPr marL="0" marR="0" lvl="0" indent="0">
              <a:lnSpc>
                <a:spcPct val="115000"/>
              </a:lnSpc>
              <a:spcBef>
                <a:spcPts val="0"/>
              </a:spcBef>
              <a:spcAft>
                <a:spcPts val="1000"/>
              </a:spcAft>
              <a:buSzPts val="1000"/>
              <a:buNone/>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When oil in any form is discharged into public drains, rivers, lakes, sea, or as an underground injection.</a:t>
            </a: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For an industry or a facility with a new point source of pollution or a new process line with a new point source. Such an industry or facility must apply to the agency for a discharge permit.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328416138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EA1957-CC12-41C5-A02B-0DBE4F31BD45}"/>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09803E01-52D0-48D9-868C-1D2429AA0830}"/>
              </a:ext>
            </a:extLst>
          </p:cNvPr>
          <p:cNvSpPr>
            <a:spLocks noGrp="1"/>
          </p:cNvSpPr>
          <p:nvPr>
            <p:ph idx="1"/>
          </p:nvPr>
        </p:nvSpPr>
        <p:spPr/>
        <p:txBody>
          <a:bodyPr>
            <a:normAutofit fontScale="92500" lnSpcReduction="20000"/>
          </a:bodyPr>
          <a:lstStyle/>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Other regulatory regimes for water which make provision against water pollution are: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Guidelines and Standards for Water Quality in Nigeria.</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Nigerian Industrial Standards for Potable Water and Natural Mineral Water.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State Water Supply Edicts/Laws.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Local Government Water and Sanitation Byelaws.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Water Supply and Sanitation Policy.</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Federal Ministry of Water Resources.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Water Resources Institute Act.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River Basin Development Authorities Act.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Navigable Waterways (Declaration) Act.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Water Resources Act..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174534589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8AF3A9-BCDD-4862-9615-42B69BC09A1F}"/>
              </a:ext>
            </a:extLst>
          </p:cNvPr>
          <p:cNvSpPr>
            <a:spLocks noGrp="1"/>
          </p:cNvSpPr>
          <p:nvPr>
            <p:ph type="title"/>
          </p:nvPr>
        </p:nvSpPr>
        <p:spPr/>
        <p:txBody>
          <a:bodyPr>
            <a:normAutofit/>
          </a:bodyPr>
          <a:lstStyle/>
          <a:p>
            <a:r>
              <a:rPr lang="en-US" sz="2800" b="1" dirty="0">
                <a:effectLst/>
                <a:latin typeface="Times New Roman" panose="02020603050405020304" pitchFamily="18" charset="0"/>
                <a:ea typeface="Times New Roman" panose="02020603050405020304" pitchFamily="18" charset="0"/>
                <a:cs typeface="Times New Roman" panose="02020603050405020304" pitchFamily="18" charset="0"/>
              </a:rPr>
              <a:t>Air pollution </a:t>
            </a:r>
            <a:br>
              <a:rPr lang="en-US" sz="2800" dirty="0">
                <a:effectLst/>
                <a:latin typeface="Calibri" panose="020F0502020204030204" pitchFamily="34" charset="0"/>
                <a:ea typeface="Calibri" panose="020F0502020204030204" pitchFamily="34" charset="0"/>
                <a:cs typeface="Times New Roman" panose="02020603050405020304" pitchFamily="18" charset="0"/>
              </a:rPr>
            </a:br>
            <a:endParaRPr lang="en-US" sz="2800" dirty="0"/>
          </a:p>
        </p:txBody>
      </p:sp>
      <p:sp>
        <p:nvSpPr>
          <p:cNvPr id="3" name="Content Placeholder 2">
            <a:extLst>
              <a:ext uri="{FF2B5EF4-FFF2-40B4-BE49-F238E27FC236}">
                <a16:creationId xmlns:a16="http://schemas.microsoft.com/office/drawing/2014/main" id="{F247B5DC-D753-4A29-B90C-FA4955E30BFF}"/>
              </a:ext>
            </a:extLst>
          </p:cNvPr>
          <p:cNvSpPr>
            <a:spLocks noGrp="1"/>
          </p:cNvSpPr>
          <p:nvPr>
            <p:ph idx="1"/>
          </p:nvPr>
        </p:nvSpPr>
        <p:spPr/>
        <p:txBody>
          <a:bodyPr>
            <a:normAutofit lnSpcReduction="10000"/>
          </a:bodyPr>
          <a:lstStyle/>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What is the regulatory regime for air pollution (whether part of an integrated regime or separate)?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 National Environmental Standards and Regulations Enforcement Agency (NESREA) is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authorised</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to enforce compliance with air quality standards. Air quality permits are divided into those relating to issues on:</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Atmospheric emissions.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Vehicular emissions.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Open burning.</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Refrigeration and air conditioning equipment (RAC).</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Noise.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0"/>
              </a:spcAf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Some of the main governing regulations on air pollution control are the: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Environmental (Ozone Layer Protection) Regulations 2009.</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Environmental (Air Quality Control) Regulations 2013.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140076255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C919EEF-F9E2-4740-91A2-2C8638FD475B}"/>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15B52E30-733A-4FD0-A5E4-ECAAB92F895D}"/>
              </a:ext>
            </a:extLst>
          </p:cNvPr>
          <p:cNvSpPr>
            <a:spLocks noGrp="1"/>
          </p:cNvSpPr>
          <p:nvPr>
            <p:ph idx="1"/>
          </p:nvPr>
        </p:nvSpPr>
        <p:spPr/>
        <p:txBody>
          <a:bodyPr>
            <a:normAutofit/>
          </a:bodyPr>
          <a:lstStyle/>
          <a:p>
            <a:pPr marL="0" marR="0" algn="just">
              <a:lnSpc>
                <a:spcPct val="115000"/>
              </a:lnSpc>
              <a:spcBef>
                <a:spcPts val="0"/>
              </a:spcBef>
              <a:spcAft>
                <a:spcPts val="0"/>
              </a:spcAft>
            </a:pP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Under the National Environmental Standards Regulations Enforcement Agency Act (NESREAA), the </a:t>
            </a:r>
            <a:r>
              <a:rPr lang="en-US" sz="2800" dirty="0" err="1">
                <a:effectLst/>
                <a:latin typeface="Times New Roman" panose="02020603050405020304" pitchFamily="18" charset="0"/>
                <a:ea typeface="Times New Roman" panose="02020603050405020304" pitchFamily="18" charset="0"/>
                <a:cs typeface="Times New Roman" panose="02020603050405020304" pitchFamily="18" charset="0"/>
              </a:rPr>
              <a:t>unauthorised</a:t>
            </a: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 discharge of harmful quantities of any hazardous substance into the air is prohibited.</a:t>
            </a:r>
          </a:p>
          <a:p>
            <a:pPr marL="0" marR="0" algn="just">
              <a:lnSpc>
                <a:spcPct val="115000"/>
              </a:lnSpc>
              <a:spcBef>
                <a:spcPts val="0"/>
              </a:spcBef>
              <a:spcAft>
                <a:spcPts val="0"/>
              </a:spcAft>
            </a:pPr>
            <a:endParaRPr lang="en-US" dirty="0">
              <a:latin typeface="Times New Roman" panose="02020603050405020304" pitchFamily="18" charset="0"/>
              <a:ea typeface="Times New Roman" panose="02020603050405020304" pitchFamily="18" charset="0"/>
              <a:cs typeface="Times New Roman" panose="02020603050405020304" pitchFamily="18" charset="0"/>
            </a:endParaRPr>
          </a:p>
          <a:p>
            <a:pPr marL="0" marR="0" indent="0" algn="just">
              <a:lnSpc>
                <a:spcPct val="115000"/>
              </a:lnSpc>
              <a:spcBef>
                <a:spcPts val="0"/>
              </a:spcBef>
              <a:spcAft>
                <a:spcPts val="0"/>
              </a:spcAft>
              <a:buNone/>
            </a:pPr>
            <a:endParaRPr lang="en-US" sz="2800" dirty="0">
              <a:effectLst/>
              <a:latin typeface="Times New Roman" panose="02020603050405020304" pitchFamily="18" charset="0"/>
              <a:ea typeface="Times New Roman" panose="02020603050405020304" pitchFamily="18" charset="0"/>
              <a:cs typeface="Times New Roman" panose="02020603050405020304" pitchFamily="18" charset="0"/>
            </a:endParaRPr>
          </a:p>
          <a:p>
            <a:pPr marL="0" marR="0" algn="just">
              <a:lnSpc>
                <a:spcPct val="115000"/>
              </a:lnSpc>
              <a:spcBef>
                <a:spcPts val="0"/>
              </a:spcBef>
              <a:spcAft>
                <a:spcPts val="0"/>
              </a:spcAft>
            </a:pP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 Any person who violates the provisions of the NESREAA commits an offence and on conviction is liable to a fine of NGD200,000 and NGD20,000 for every day the offence continues. </a:t>
            </a:r>
          </a:p>
          <a:p>
            <a:endParaRPr lang="en-US" dirty="0"/>
          </a:p>
        </p:txBody>
      </p:sp>
    </p:spTree>
    <p:extLst>
      <p:ext uri="{BB962C8B-B14F-4D97-AF65-F5344CB8AC3E}">
        <p14:creationId xmlns:p14="http://schemas.microsoft.com/office/powerpoint/2010/main" val="33549825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6391CCD-5C3A-4EDF-9234-C7E0132AF921}"/>
              </a:ext>
            </a:extLst>
          </p:cNvPr>
          <p:cNvSpPr>
            <a:spLocks noGrp="1"/>
          </p:cNvSpPr>
          <p:nvPr>
            <p:ph type="title"/>
          </p:nvPr>
        </p:nvSpPr>
        <p:spPr/>
        <p:txBody>
          <a:bodyPr/>
          <a:lstStyle/>
          <a:p>
            <a:r>
              <a:rPr lang="en-US" dirty="0"/>
              <a:t>Preamble</a:t>
            </a:r>
          </a:p>
        </p:txBody>
      </p:sp>
      <p:sp>
        <p:nvSpPr>
          <p:cNvPr id="3" name="Content Placeholder 2">
            <a:extLst>
              <a:ext uri="{FF2B5EF4-FFF2-40B4-BE49-F238E27FC236}">
                <a16:creationId xmlns:a16="http://schemas.microsoft.com/office/drawing/2014/main" id="{0DB3063A-A810-4325-A11C-335C87E8645F}"/>
              </a:ext>
            </a:extLst>
          </p:cNvPr>
          <p:cNvSpPr>
            <a:spLocks noGrp="1"/>
          </p:cNvSpPr>
          <p:nvPr>
            <p:ph idx="1"/>
          </p:nvPr>
        </p:nvSpPr>
        <p:spPr/>
        <p:txBody>
          <a:bodyPr/>
          <a:lstStyle/>
          <a:p>
            <a:pPr algn="just"/>
            <a:r>
              <a:rPr lang="en-US" sz="1800" dirty="0">
                <a:effectLst/>
                <a:latin typeface="Times New Roman" panose="02020603050405020304" pitchFamily="18" charset="0"/>
                <a:ea typeface="Times New Roman" panose="02020603050405020304" pitchFamily="18" charset="0"/>
              </a:rPr>
              <a:t>This session gives an  overview of environment law in Nigeria and looks at key practical issues including emissions to air and water; environmental impact assessments; waste; contaminated land and environmental issues in transactions.</a:t>
            </a:r>
          </a:p>
          <a:p>
            <a:pPr algn="just"/>
            <a:endParaRPr lang="en-US" sz="1800" dirty="0">
              <a:latin typeface="Times New Roman" panose="02020603050405020304" pitchFamily="18" charset="0"/>
              <a:ea typeface="Times New Roman" panose="02020603050405020304" pitchFamily="18" charset="0"/>
            </a:endParaRPr>
          </a:p>
          <a:p>
            <a:pPr algn="just"/>
            <a:r>
              <a:rPr lang="en-US" sz="1800" dirty="0">
                <a:effectLst/>
                <a:latin typeface="Times New Roman" panose="02020603050405020304" pitchFamily="18" charset="0"/>
                <a:ea typeface="Times New Roman" panose="02020603050405020304" pitchFamily="18" charset="0"/>
              </a:rPr>
              <a:t>What are the key pieces of environmental legislation and the regulatory authorities?</a:t>
            </a:r>
            <a:endParaRPr lang="en-US" sz="1800" dirty="0">
              <a:latin typeface="Times New Roman" panose="02020603050405020304" pitchFamily="18" charset="0"/>
              <a:ea typeface="Times New Roman" panose="02020603050405020304" pitchFamily="18" charset="0"/>
            </a:endParaRPr>
          </a:p>
          <a:p>
            <a:pPr algn="just"/>
            <a:endParaRPr lang="en-US" sz="1800" dirty="0">
              <a:effectLst/>
              <a:latin typeface="Times New Roman" panose="02020603050405020304" pitchFamily="18" charset="0"/>
              <a:ea typeface="Times New Roman" panose="02020603050405020304" pitchFamily="18" charset="0"/>
            </a:endParaRPr>
          </a:p>
          <a:p>
            <a:pPr algn="just"/>
            <a:endParaRPr lang="en-US" sz="1800" dirty="0">
              <a:latin typeface="Times New Roman" panose="02020603050405020304" pitchFamily="18" charset="0"/>
              <a:ea typeface="Times New Roman" panose="02020603050405020304" pitchFamily="18" charset="0"/>
            </a:endParaRPr>
          </a:p>
          <a:p>
            <a:pPr marL="0" indent="0" algn="just">
              <a:buNone/>
            </a:pPr>
            <a:endParaRPr lang="en-US" sz="1800" dirty="0">
              <a:effectLst/>
              <a:latin typeface="Times New Roman" panose="02020603050405020304" pitchFamily="18" charset="0"/>
              <a:ea typeface="Times New Roman" panose="02020603050405020304" pitchFamily="18" charset="0"/>
            </a:endParaRPr>
          </a:p>
          <a:p>
            <a:pPr marL="0" indent="0" algn="just">
              <a:buNone/>
            </a:pP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355791003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C04522-26A8-4875-8E4B-467A26CF47EA}"/>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EA8E7134-A494-4B98-9516-AC7528F9E621}"/>
              </a:ext>
            </a:extLst>
          </p:cNvPr>
          <p:cNvSpPr>
            <a:spLocks noGrp="1"/>
          </p:cNvSpPr>
          <p:nvPr>
            <p:ph idx="1"/>
          </p:nvPr>
        </p:nvSpPr>
        <p:spPr/>
        <p:txBody>
          <a:bodyPr/>
          <a:lstStyle/>
          <a:p>
            <a:pPr marL="0" marR="0" algn="just">
              <a:lnSpc>
                <a:spcPct val="115000"/>
              </a:lnSpc>
              <a:spcBef>
                <a:spcPts val="0"/>
              </a:spcBef>
              <a:spcAft>
                <a:spcPts val="0"/>
              </a:spcAft>
            </a:pP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A body corporate is liable to a fine of NGD50,000 or a maximum prison sentence of one year or to both.</a:t>
            </a:r>
          </a:p>
          <a:p>
            <a:pPr marL="0" marR="0" indent="0" algn="just">
              <a:lnSpc>
                <a:spcPct val="115000"/>
              </a:lnSpc>
              <a:spcBef>
                <a:spcPts val="0"/>
              </a:spcBef>
              <a:spcAft>
                <a:spcPts val="0"/>
              </a:spcAft>
              <a:buNone/>
            </a:pPr>
            <a:endParaRPr lang="en-US" dirty="0">
              <a:latin typeface="Times New Roman" panose="02020603050405020304" pitchFamily="18" charset="0"/>
              <a:ea typeface="Calibri" panose="020F0502020204030204" pitchFamily="34" charset="0"/>
              <a:cs typeface="Times New Roman" panose="02020603050405020304" pitchFamily="18" charset="0"/>
            </a:endParaRPr>
          </a:p>
          <a:p>
            <a:pPr marL="0" marR="0" indent="0" algn="just">
              <a:lnSpc>
                <a:spcPct val="115000"/>
              </a:lnSpc>
              <a:spcBef>
                <a:spcPts val="0"/>
              </a:spcBef>
              <a:spcAft>
                <a:spcPts val="0"/>
              </a:spcAft>
              <a:buNone/>
            </a:pPr>
            <a:endParaRPr lang="en-US" sz="28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just">
              <a:lnSpc>
                <a:spcPct val="115000"/>
              </a:lnSpc>
              <a:spcBef>
                <a:spcPts val="0"/>
              </a:spcBef>
              <a:spcAft>
                <a:spcPts val="0"/>
              </a:spcAft>
            </a:pP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The Harmful Waste (Special Criminal Provisions, </a:t>
            </a:r>
            <a:r>
              <a:rPr lang="en-US" sz="2800" dirty="0" err="1">
                <a:effectLst/>
                <a:latin typeface="Times New Roman" panose="02020603050405020304" pitchFamily="18" charset="0"/>
                <a:ea typeface="Times New Roman" panose="02020603050405020304" pitchFamily="18" charset="0"/>
                <a:cs typeface="Times New Roman" panose="02020603050405020304" pitchFamily="18" charset="0"/>
              </a:rPr>
              <a:t>etc</a:t>
            </a: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 Act prohibits the depositing of harmful waste in the air and applies to air emissions that are injurious or poisonous which pose the risk of death, fatal injury or incurable impairment of physical and mental health.</a:t>
            </a:r>
            <a:endParaRPr lang="en-US" sz="2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402948662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729C42C-0979-4FFD-8D38-C08DACDB65D2}"/>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2E2810C7-7519-4FE9-9390-E0EE9648A297}"/>
              </a:ext>
            </a:extLst>
          </p:cNvPr>
          <p:cNvSpPr>
            <a:spLocks noGrp="1"/>
          </p:cNvSpPr>
          <p:nvPr>
            <p:ph idx="1"/>
          </p:nvPr>
        </p:nvSpPr>
        <p:spPr/>
        <p:txBody>
          <a:bodyPr/>
          <a:lstStyle/>
          <a:p>
            <a:r>
              <a:rPr lang="en-US" dirty="0"/>
              <a:t>THANKS FOR YOUR ATTENTION</a:t>
            </a:r>
          </a:p>
          <a:p>
            <a:endParaRPr lang="en-US" dirty="0"/>
          </a:p>
          <a:p>
            <a:r>
              <a:rPr lang="en-US"/>
              <a:t>QUESTIONS????</a:t>
            </a:r>
          </a:p>
        </p:txBody>
      </p:sp>
    </p:spTree>
    <p:extLst>
      <p:ext uri="{BB962C8B-B14F-4D97-AF65-F5344CB8AC3E}">
        <p14:creationId xmlns:p14="http://schemas.microsoft.com/office/powerpoint/2010/main" val="220707790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677602A-448A-4A4E-BA1F-DB89C7EB039B}"/>
              </a:ext>
            </a:extLst>
          </p:cNvPr>
          <p:cNvSpPr>
            <a:spLocks noGrp="1"/>
          </p:cNvSpPr>
          <p:nvPr>
            <p:ph type="title"/>
          </p:nvPr>
        </p:nvSpPr>
        <p:spPr/>
        <p:txBody>
          <a:bodyPr>
            <a:normAutofit/>
          </a:bodyPr>
          <a:lstStyle/>
          <a:p>
            <a:r>
              <a:rPr lang="en-US" sz="2400" b="1" dirty="0">
                <a:effectLst/>
                <a:latin typeface="+mn-lt"/>
                <a:ea typeface="Times New Roman" panose="02020603050405020304" pitchFamily="18" charset="0"/>
                <a:cs typeface="Times New Roman" panose="02020603050405020304" pitchFamily="18" charset="0"/>
              </a:rPr>
              <a:t>                                     Key legislation</a:t>
            </a:r>
            <a:br>
              <a:rPr lang="en-US" sz="2400" dirty="0">
                <a:effectLst/>
                <a:latin typeface="+mn-lt"/>
                <a:ea typeface="Calibri" panose="020F0502020204030204" pitchFamily="34" charset="0"/>
                <a:cs typeface="Times New Roman" panose="02020603050405020304" pitchFamily="18" charset="0"/>
              </a:rPr>
            </a:br>
            <a:endParaRPr lang="en-US" sz="2400" dirty="0">
              <a:latin typeface="+mn-lt"/>
            </a:endParaRPr>
          </a:p>
        </p:txBody>
      </p:sp>
      <p:sp>
        <p:nvSpPr>
          <p:cNvPr id="3" name="Content Placeholder 2">
            <a:extLst>
              <a:ext uri="{FF2B5EF4-FFF2-40B4-BE49-F238E27FC236}">
                <a16:creationId xmlns:a16="http://schemas.microsoft.com/office/drawing/2014/main" id="{182282A6-6193-4AC0-BE9A-FFCE4B505720}"/>
              </a:ext>
            </a:extLst>
          </p:cNvPr>
          <p:cNvSpPr>
            <a:spLocks noGrp="1"/>
          </p:cNvSpPr>
          <p:nvPr>
            <p:ph idx="1"/>
          </p:nvPr>
        </p:nvSpPr>
        <p:spPr/>
        <p:txBody>
          <a:bodyPr/>
          <a:lstStyle/>
          <a:p>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 key pieces of environmental legislation are the following:-</a:t>
            </a:r>
          </a:p>
          <a:p>
            <a:pPr algn="just"/>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Environmental Standards Regulations and Enforcement Agency (Establishment) Act 2007 (NESREAA) and the 33 Regulations made by the Minister of Environment under section 34 of the Act </a:t>
            </a:r>
          </a:p>
          <a:p>
            <a:pPr algn="just"/>
            <a:endParaRPr lang="en-US" sz="1800" dirty="0">
              <a:latin typeface="Times New Roman" panose="02020603050405020304" pitchFamily="18" charset="0"/>
              <a:ea typeface="Times New Roman" panose="02020603050405020304" pitchFamily="18" charset="0"/>
              <a:cs typeface="Times New Roman" panose="02020603050405020304" pitchFamily="18" charset="0"/>
            </a:endParaRPr>
          </a:p>
          <a:p>
            <a:pPr algn="just"/>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This statute was created under the 1999 Constitution of the Federal Republic of Nigeria (section 20) and repealed the Federal Environmental Protection Act 1988. </a:t>
            </a:r>
          </a:p>
          <a:p>
            <a:pPr algn="just"/>
            <a:endParaRPr lang="en-US" sz="1800" dirty="0">
              <a:effectLst/>
              <a:latin typeface="Times New Roman" panose="02020603050405020304" pitchFamily="18" charset="0"/>
              <a:ea typeface="Times New Roman" panose="02020603050405020304" pitchFamily="18" charset="0"/>
              <a:cs typeface="Times New Roman" panose="02020603050405020304" pitchFamily="18" charset="0"/>
            </a:endParaRPr>
          </a:p>
          <a:p>
            <a:endParaRPr lang="en-US" sz="1800" dirty="0">
              <a:latin typeface="Times New Roman" panose="02020603050405020304" pitchFamily="18" charset="0"/>
              <a:ea typeface="Times New Roman" panose="02020603050405020304" pitchFamily="18" charset="0"/>
              <a:cs typeface="Times New Roman" panose="02020603050405020304" pitchFamily="18" charset="0"/>
            </a:endParaRPr>
          </a:p>
          <a:p>
            <a:pPr algn="just"/>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 NESREA, the major federal body responsible for protecting Nigeria’s environment is responsible for enforcing all environmental laws, regulations, guidelines, and standards. </a:t>
            </a:r>
          </a:p>
          <a:p>
            <a:pPr algn="just"/>
            <a:endParaRPr lang="en-US" sz="1800" dirty="0">
              <a:latin typeface="Times New Roman" panose="02020603050405020304" pitchFamily="18" charset="0"/>
              <a:ea typeface="Times New Roman" panose="02020603050405020304" pitchFamily="18" charset="0"/>
              <a:cs typeface="Times New Roman" panose="02020603050405020304" pitchFamily="18" charset="0"/>
            </a:endParaRPr>
          </a:p>
          <a:p>
            <a:pPr algn="just"/>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This includes enforcing environmental conventions, treaties and protocols to which Nigeria is a signatory.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428010697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0DF160-5349-44C5-947C-C6FE0A994B3C}"/>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3049125B-57F7-4464-B431-DAEEA0B83468}"/>
              </a:ext>
            </a:extLst>
          </p:cNvPr>
          <p:cNvSpPr>
            <a:spLocks noGrp="1"/>
          </p:cNvSpPr>
          <p:nvPr>
            <p:ph idx="1"/>
          </p:nvPr>
        </p:nvSpPr>
        <p:spPr/>
        <p:txBody>
          <a:bodyPr/>
          <a:lstStyle/>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Environmental Impact Assessment Act (Cap E12 LFN 2004). This law sets out the general principles, procedures and methods of environmental impact assessment in various sectors. </a:t>
            </a:r>
          </a:p>
          <a:p>
            <a:pPr marL="0" marR="0" lvl="0" indent="0">
              <a:lnSpc>
                <a:spcPct val="115000"/>
              </a:lnSpc>
              <a:spcBef>
                <a:spcPts val="0"/>
              </a:spcBef>
              <a:spcAft>
                <a:spcPts val="1000"/>
              </a:spcAft>
              <a:buSzPts val="1000"/>
              <a:buNone/>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Harmful Waste (Special Criminal Provisions </a:t>
            </a:r>
            <a:r>
              <a:rPr lang="en-US" sz="1800" dirty="0" err="1">
                <a:effectLst/>
                <a:latin typeface="Times New Roman" panose="02020603050405020304" pitchFamily="18" charset="0"/>
                <a:ea typeface="Times New Roman" panose="02020603050405020304" pitchFamily="18" charset="0"/>
                <a:cs typeface="Times New Roman" panose="02020603050405020304" pitchFamily="18" charset="0"/>
              </a:rPr>
              <a:t>etc</a:t>
            </a: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 Act (Cap H1 LFN 2004). This law prohibits the carrying, depositing and dumping of harmful waste on land and in territorial waters. </a:t>
            </a:r>
          </a:p>
          <a:p>
            <a:pPr marL="0" marR="0" lvl="0" indent="0">
              <a:lnSpc>
                <a:spcPct val="115000"/>
              </a:lnSpc>
              <a:spcBef>
                <a:spcPts val="0"/>
              </a:spcBef>
              <a:spcAft>
                <a:spcPts val="1000"/>
              </a:spcAft>
              <a:buSzPts val="1000"/>
              <a:buNone/>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Endangered Species (Control of International Trade and Traffic) Act (Cap E9 LFN 2004).This provides for the conservation and management of wildlife and the protection of endangered species, as required under certain international treaties.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260191973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F3DFFD-90FA-4EF8-B5AB-3C7B49A36479}"/>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9F86DD30-5B26-4B2C-AD09-D76EE480C4BA}"/>
              </a:ext>
            </a:extLst>
          </p:cNvPr>
          <p:cNvSpPr>
            <a:spLocks noGrp="1"/>
          </p:cNvSpPr>
          <p:nvPr>
            <p:ph idx="1"/>
          </p:nvPr>
        </p:nvSpPr>
        <p:spPr/>
        <p:txBody>
          <a:bodyPr/>
          <a:lstStyle/>
          <a:p>
            <a:pPr marL="342900" marR="0" lvl="0" indent="-342900" algn="just">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Oil Spill, Detection and Response Agency Act 2006 (NOSDRA). The objective of this law is to put in place machinery for the co-ordination and implementation of the National Oil Spill Contingency Plan for Nigeria to ensure safe, timely, effective and appropriate response to major or disastrous oil pollution.</a:t>
            </a:r>
          </a:p>
          <a:p>
            <a:pPr marL="342900" marR="0" lvl="0" indent="-342900" algn="just">
              <a:lnSpc>
                <a:spcPct val="115000"/>
              </a:lnSpc>
              <a:spcBef>
                <a:spcPts val="0"/>
              </a:spcBef>
              <a:spcAft>
                <a:spcPts val="1000"/>
              </a:spcAft>
              <a:buSzPts val="1000"/>
              <a:buFont typeface="Symbol" panose="05050102010706020507" pitchFamily="18" charset="2"/>
              <a:buChar char=""/>
              <a:tabLst>
                <a:tab pos="457200" algn="l"/>
              </a:tabLst>
            </a:pPr>
            <a:endParaRPr lang="en-US" sz="1800" dirty="0">
              <a:latin typeface="Times New Roman" panose="02020603050405020304" pitchFamily="18" charset="0"/>
              <a:ea typeface="Calibri" panose="020F0502020204030204" pitchFamily="34" charset="0"/>
              <a:cs typeface="Times New Roman" panose="02020603050405020304" pitchFamily="18" charset="0"/>
            </a:endParaRPr>
          </a:p>
          <a:p>
            <a:pPr marL="342900" marR="0" lvl="0" indent="-342900" algn="just">
              <a:lnSpc>
                <a:spcPct val="115000"/>
              </a:lnSpc>
              <a:spcBef>
                <a:spcPts val="0"/>
              </a:spcBef>
              <a:spcAft>
                <a:spcPts val="1000"/>
              </a:spcAft>
              <a:buSzPts val="1000"/>
              <a:buFont typeface="Symbol" panose="05050102010706020507" pitchFamily="18" charset="2"/>
              <a:buChar char=""/>
              <a:tabLst>
                <a:tab pos="457200" algn="l"/>
              </a:tabLst>
            </a:pPr>
            <a:endParaRPr lang="en-US" sz="1800" dirty="0">
              <a:effectLst/>
              <a:latin typeface="Times New Roman" panose="02020603050405020304" pitchFamily="18" charset="0"/>
              <a:ea typeface="Calibri" panose="020F0502020204030204" pitchFamily="34" charset="0"/>
              <a:cs typeface="Times New Roman" panose="02020603050405020304" pitchFamily="18" charset="0"/>
            </a:endParaRPr>
          </a:p>
          <a:p>
            <a:pPr marL="0" marR="0" lvl="0" indent="0" algn="just">
              <a:lnSpc>
                <a:spcPct val="115000"/>
              </a:lnSpc>
              <a:spcBef>
                <a:spcPts val="0"/>
              </a:spcBef>
              <a:spcAft>
                <a:spcPts val="1000"/>
              </a:spcAft>
              <a:buSzPts val="1000"/>
              <a:buNone/>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Park Services Act (Cap N65 LFN 2004).This makes provision for the conservation and protection of natural resources and plants in national parks.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42173005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700C04-F882-4787-8A3C-7E6CE5AAFBAA}"/>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BA4BBEF2-62F9-4934-865D-A2B413406EBA}"/>
              </a:ext>
            </a:extLst>
          </p:cNvPr>
          <p:cNvSpPr>
            <a:spLocks noGrp="1"/>
          </p:cNvSpPr>
          <p:nvPr>
            <p:ph idx="1"/>
          </p:nvPr>
        </p:nvSpPr>
        <p:spPr/>
        <p:txBody>
          <a:bodyPr/>
          <a:lstStyle/>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Nigerian Minerals and Mining Act 2007.This repealed the Minerals and Mining Act No. 34 of 1999 and re-enacted the Nigerian Minerals and Mining Act 2007 for the purposes of regulating the exploration of solid minerals, among other purposes. </a:t>
            </a:r>
          </a:p>
          <a:p>
            <a:pPr marL="0" marR="0" lvl="0" indent="0">
              <a:lnSpc>
                <a:spcPct val="115000"/>
              </a:lnSpc>
              <a:spcBef>
                <a:spcPts val="0"/>
              </a:spcBef>
              <a:spcAft>
                <a:spcPts val="1000"/>
              </a:spcAft>
              <a:buSzPts val="1000"/>
              <a:buNone/>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Water Resources Act (Cap W2 LFN 2004). This aims at promoting the optimum development, use and protection of water resources.</a:t>
            </a:r>
          </a:p>
          <a:p>
            <a:pPr marL="0" marR="0" lvl="0" indent="0">
              <a:lnSpc>
                <a:spcPct val="115000"/>
              </a:lnSpc>
              <a:spcBef>
                <a:spcPts val="0"/>
              </a:spcBef>
              <a:spcAft>
                <a:spcPts val="1000"/>
              </a:spcAft>
              <a:buSzPts val="1000"/>
              <a:buNone/>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Hydrocarbon Oil Refineries Act: The Act is concerned with the licensing and control of refining activities.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27691653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C5D673E-C70F-490C-95D8-590D9F12AED1}"/>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785250E4-3591-4082-B0E5-A258ADEB959B}"/>
              </a:ext>
            </a:extLst>
          </p:cNvPr>
          <p:cNvSpPr>
            <a:spLocks noGrp="1"/>
          </p:cNvSpPr>
          <p:nvPr>
            <p:ph idx="1"/>
          </p:nvPr>
        </p:nvSpPr>
        <p:spPr/>
        <p:txBody>
          <a:bodyPr/>
          <a:lstStyle/>
          <a:p>
            <a:pPr marL="342900" marR="0" lvl="0" indent="-342900" algn="just">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Associated Gas re-injection Act: This law deals with gas flaring activities by oil and gas companies. Prohibits, without lawful permission, any oil and gas company from flaring gas in Nigeria and stipulates the penalty for breach of permit conditions.</a:t>
            </a:r>
          </a:p>
          <a:p>
            <a:pPr marL="0" marR="0" lvl="0" indent="0" algn="just">
              <a:lnSpc>
                <a:spcPct val="115000"/>
              </a:lnSpc>
              <a:spcBef>
                <a:spcPts val="0"/>
              </a:spcBef>
              <a:spcAft>
                <a:spcPts val="1000"/>
              </a:spcAft>
              <a:buSzPts val="1000"/>
              <a:buNone/>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Nuclear Safety and Radiation Protection Act: The Act regulates the use of radioactive substances and equipment emitting and generating ionizing radiation. In particular, it enables the making of regulations for protecting the environment from the harmful effects of ionizing radiation.</a:t>
            </a:r>
          </a:p>
          <a:p>
            <a:pPr marL="342900" marR="0" lvl="0" indent="-342900" algn="just">
              <a:lnSpc>
                <a:spcPct val="115000"/>
              </a:lnSpc>
              <a:spcBef>
                <a:spcPts val="0"/>
              </a:spcBef>
              <a:spcAft>
                <a:spcPts val="1000"/>
              </a:spcAft>
              <a:buSzPts val="1000"/>
              <a:buFont typeface="Symbol" panose="05050102010706020507" pitchFamily="18" charset="2"/>
              <a:buChar char=""/>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Oil In Navigable Waters Act: This is concerned with the discharge of oil from ships. It prohibits the discharge of oil from ships into territorial waters or shorelines.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27579158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C32520A-5346-4ABC-8B14-A878335C37DA}"/>
              </a:ext>
            </a:extLst>
          </p:cNvPr>
          <p:cNvSpPr>
            <a:spLocks noGrp="1"/>
          </p:cNvSpPr>
          <p:nvPr>
            <p:ph type="title"/>
          </p:nvPr>
        </p:nvSpPr>
        <p:spPr/>
        <p:txBody>
          <a:bodyPr>
            <a:normAutofit/>
          </a:bodyPr>
          <a:lstStyle/>
          <a:p>
            <a:r>
              <a:rPr lang="en-US" sz="2800" b="1" dirty="0">
                <a:effectLst/>
                <a:latin typeface="Times New Roman" panose="02020603050405020304" pitchFamily="18" charset="0"/>
                <a:ea typeface="Times New Roman" panose="02020603050405020304" pitchFamily="18" charset="0"/>
                <a:cs typeface="Times New Roman" panose="02020603050405020304" pitchFamily="18" charset="0"/>
              </a:rPr>
              <a:t>Regulatory authorities</a:t>
            </a:r>
            <a:br>
              <a:rPr lang="en-US" sz="2800" dirty="0">
                <a:effectLst/>
                <a:latin typeface="Calibri" panose="020F0502020204030204" pitchFamily="34" charset="0"/>
                <a:ea typeface="Calibri" panose="020F0502020204030204" pitchFamily="34" charset="0"/>
                <a:cs typeface="Times New Roman" panose="02020603050405020304" pitchFamily="18" charset="0"/>
              </a:rPr>
            </a:br>
            <a:endParaRPr lang="en-US" sz="2800" dirty="0"/>
          </a:p>
        </p:txBody>
      </p:sp>
      <p:sp>
        <p:nvSpPr>
          <p:cNvPr id="3" name="Content Placeholder 2">
            <a:extLst>
              <a:ext uri="{FF2B5EF4-FFF2-40B4-BE49-F238E27FC236}">
                <a16:creationId xmlns:a16="http://schemas.microsoft.com/office/drawing/2014/main" id="{B45A0A0C-6AFC-4BD8-87FD-A2D20E57D9D2}"/>
              </a:ext>
            </a:extLst>
          </p:cNvPr>
          <p:cNvSpPr>
            <a:spLocks noGrp="1"/>
          </p:cNvSpPr>
          <p:nvPr>
            <p:ph idx="1"/>
          </p:nvPr>
        </p:nvSpPr>
        <p:spPr/>
        <p:txBody>
          <a:bodyPr>
            <a:normAutofit fontScale="70000" lnSpcReduction="20000"/>
          </a:bodyPr>
          <a:lstStyle/>
          <a:p>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The National regulatory bodies include: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Environmental Standards and Regulations Enforcement Agency (NESREA).</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Oil Spill Detection and Response Agency.</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Federal Ministry of Environment.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Directorate of Petroleum Resources (DPR).</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Nigerian Nuclear Regulatory Authority.</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Federal Ministry of Water Resources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Oil spill Detection and Response Agency (NOSDRA)</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National Biosafety Management Agency</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Department of Climate Change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Energy Commission of Nigeria</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Erosion, Floods and Coastal Zone Management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Department of Planning, Research and Statistics</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Drought and Desertification Agency </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236240024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9B7AC3-6F22-4BB0-9FFC-29C553793D9C}"/>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E4451765-7EBF-4F35-B807-0559B62FC821}"/>
              </a:ext>
            </a:extLst>
          </p:cNvPr>
          <p:cNvSpPr>
            <a:spLocks noGrp="1"/>
          </p:cNvSpPr>
          <p:nvPr>
            <p:ph idx="1"/>
          </p:nvPr>
        </p:nvSpPr>
        <p:spPr/>
        <p:txBody>
          <a:bodyPr/>
          <a:lstStyle/>
          <a:p>
            <a:pPr algn="just"/>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Each of the 36 states has its own environmental protection bodies. For example, the Lagos State Environmental Protection Agency (LASEPA) law authorizes officers to search and seize offending items and to arrest offenders. Offences under the LASEPA law include:</a:t>
            </a:r>
          </a:p>
          <a:p>
            <a:pPr marL="0" indent="0" algn="just">
              <a:buNone/>
            </a:pPr>
            <a:endParaRPr lang="en-US" sz="1800" dirty="0">
              <a:effectLst/>
              <a:latin typeface="Times New Roman" panose="02020603050405020304" pitchFamily="18" charset="0"/>
              <a:ea typeface="Times New Roman" panose="02020603050405020304" pitchFamily="18" charset="0"/>
              <a:cs typeface="Times New Roman" panose="02020603050405020304" pitchFamily="18" charset="0"/>
            </a:endParaRPr>
          </a:p>
          <a:p>
            <a:pPr algn="just"/>
            <a:endParaRPr lang="en-US" sz="1800" dirty="0">
              <a:latin typeface="Times New Roman" panose="02020603050405020304" pitchFamily="18"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Discharge of raw untreated human waste into any public drain, gorge, or any land.</a:t>
            </a:r>
          </a:p>
          <a:p>
            <a:pPr marL="0" marR="0" lvl="0" indent="0">
              <a:lnSpc>
                <a:spcPct val="115000"/>
              </a:lnSpc>
              <a:spcBef>
                <a:spcPts val="0"/>
              </a:spcBef>
              <a:spcAft>
                <a:spcPts val="1000"/>
              </a:spcAft>
              <a:buSzPts val="1000"/>
              <a:buNone/>
              <a:tabLst>
                <a:tab pos="457200" algn="l"/>
              </a:tabLst>
            </a:pP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nSpc>
                <a:spcPct val="115000"/>
              </a:lnSpc>
              <a:spcBef>
                <a:spcPts val="0"/>
              </a:spcBef>
              <a:spcAft>
                <a:spcPts val="1000"/>
              </a:spcAft>
              <a:buSzPts val="1000"/>
              <a:buFont typeface="Symbol" panose="05050102010706020507" pitchFamily="18" charset="2"/>
              <a:buChar char=""/>
              <a:tabLst>
                <a:tab pos="457200" algn="l"/>
              </a:tabLst>
            </a:pPr>
            <a:r>
              <a:rPr lang="en-US" sz="1800" dirty="0">
                <a:effectLst/>
                <a:latin typeface="Times New Roman" panose="02020603050405020304" pitchFamily="18" charset="0"/>
                <a:ea typeface="Times New Roman" panose="02020603050405020304" pitchFamily="18" charset="0"/>
                <a:cs typeface="Times New Roman" panose="02020603050405020304" pitchFamily="18" charset="0"/>
              </a:rPr>
              <a:t>Discharge of any form of oil, grease, spent oil including trade waste from manufacturing into any public drain, watercourse, gorge or road verge.</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pPr algn="just"/>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p>
            <a:endParaRPr lang="en-US" dirty="0"/>
          </a:p>
        </p:txBody>
      </p:sp>
    </p:spTree>
    <p:extLst>
      <p:ext uri="{BB962C8B-B14F-4D97-AF65-F5344CB8AC3E}">
        <p14:creationId xmlns:p14="http://schemas.microsoft.com/office/powerpoint/2010/main" val="78849510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523</TotalTime>
  <Words>1699</Words>
  <Application>Microsoft Office PowerPoint</Application>
  <PresentationFormat>Widescreen</PresentationFormat>
  <Paragraphs>146</Paragraphs>
  <Slides>21</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21</vt:i4>
      </vt:variant>
    </vt:vector>
  </HeadingPairs>
  <TitlesOfParts>
    <vt:vector size="27" baseType="lpstr">
      <vt:lpstr>Arial</vt:lpstr>
      <vt:lpstr>Calibri</vt:lpstr>
      <vt:lpstr>Calibri Light</vt:lpstr>
      <vt:lpstr>Symbol</vt:lpstr>
      <vt:lpstr>Times New Roman</vt:lpstr>
      <vt:lpstr>Office Theme</vt:lpstr>
      <vt:lpstr>Overview of the Nigerian Environmental Law and Practices</vt:lpstr>
      <vt:lpstr>Preamble</vt:lpstr>
      <vt:lpstr>                                     Key legislation </vt:lpstr>
      <vt:lpstr>PowerPoint Presentation</vt:lpstr>
      <vt:lpstr>PowerPoint Presentation</vt:lpstr>
      <vt:lpstr>PowerPoint Presentation</vt:lpstr>
      <vt:lpstr>PowerPoint Presentation</vt:lpstr>
      <vt:lpstr>Regulatory authorities </vt:lpstr>
      <vt:lpstr>PowerPoint Presentation</vt:lpstr>
      <vt:lpstr>PowerPoint Presentation</vt:lpstr>
      <vt:lpstr>Regulatory enforcement </vt:lpstr>
      <vt:lpstr>PowerPoint Presentation</vt:lpstr>
      <vt:lpstr>Environmental NGOs </vt:lpstr>
      <vt:lpstr>Environmental permits </vt:lpstr>
      <vt:lpstr>Regulatory Regime for specific issues</vt:lpstr>
      <vt:lpstr>PowerPoint Presentation</vt:lpstr>
      <vt:lpstr>PowerPoint Presentation</vt:lpstr>
      <vt:lpstr>Air pollution  </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Overview of the Nigerian Environmental Law and Practices</dc:title>
  <dc:creator>USER</dc:creator>
  <cp:lastModifiedBy>USER</cp:lastModifiedBy>
  <cp:revision>2</cp:revision>
  <dcterms:created xsi:type="dcterms:W3CDTF">2022-01-25T08:32:03Z</dcterms:created>
  <dcterms:modified xsi:type="dcterms:W3CDTF">2022-01-26T07:07:23Z</dcterms:modified>
</cp:coreProperties>
</file>

<file path=docProps/thumbnail.jpeg>
</file>