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0"/>
  </p:notesMasterIdLst>
  <p:sldIdLst>
    <p:sldId id="256" r:id="rId2"/>
    <p:sldId id="257" r:id="rId3"/>
    <p:sldId id="259" r:id="rId4"/>
    <p:sldId id="261" r:id="rId5"/>
    <p:sldId id="262" r:id="rId6"/>
    <p:sldId id="263" r:id="rId7"/>
    <p:sldId id="264" r:id="rId8"/>
    <p:sldId id="265" r:id="rId9"/>
    <p:sldId id="266" r:id="rId10"/>
    <p:sldId id="268" r:id="rId11"/>
    <p:sldId id="270" r:id="rId12"/>
    <p:sldId id="271" r:id="rId13"/>
    <p:sldId id="269" r:id="rId14"/>
    <p:sldId id="272" r:id="rId15"/>
    <p:sldId id="273" r:id="rId16"/>
    <p:sldId id="274" r:id="rId17"/>
    <p:sldId id="267" r:id="rId18"/>
    <p:sldId id="258"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66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493203-F904-4C1D-8FD1-3C262D75C5C0}" type="datetimeFigureOut">
              <a:rPr lang="en-GB" smtClean="0"/>
              <a:t>24/01/2022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07244E-7935-4CD5-857A-9575950B944A}" type="slidenum">
              <a:rPr lang="en-GB" smtClean="0"/>
              <a:t>‹#›</a:t>
            </a:fld>
            <a:endParaRPr lang="en-GB"/>
          </a:p>
        </p:txBody>
      </p:sp>
    </p:spTree>
    <p:extLst>
      <p:ext uri="{BB962C8B-B14F-4D97-AF65-F5344CB8AC3E}">
        <p14:creationId xmlns:p14="http://schemas.microsoft.com/office/powerpoint/2010/main" val="5143967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9D766B7-C6CC-4D25-A280-4D7A806C82B3}" type="datetime1">
              <a:rPr lang="en-GB" smtClean="0"/>
              <a:t>24/01/2022</a:t>
            </a:fld>
            <a:endParaRPr lang="en-GB"/>
          </a:p>
        </p:txBody>
      </p:sp>
      <p:sp>
        <p:nvSpPr>
          <p:cNvPr id="5" name="Footer Placeholder 4"/>
          <p:cNvSpPr>
            <a:spLocks noGrp="1"/>
          </p:cNvSpPr>
          <p:nvPr>
            <p:ph type="ftr" sz="quarter" idx="11"/>
          </p:nvPr>
        </p:nvSpPr>
        <p:spPr/>
        <p:txBody>
          <a:bodyPr/>
          <a:lstStyle/>
          <a:p>
            <a:r>
              <a:rPr lang="en-US" smtClean="0"/>
              <a:t>The Rio Conference of Environment and Development of 1992</a:t>
            </a:r>
            <a:endParaRPr lang="en-GB"/>
          </a:p>
        </p:txBody>
      </p:sp>
      <p:sp>
        <p:nvSpPr>
          <p:cNvPr id="6" name="Slide Number Placeholder 5"/>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4248873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54A8460-4EBA-45DC-8E80-18092B910B54}" type="datetime1">
              <a:rPr lang="en-GB" smtClean="0"/>
              <a:t>24/01/2022</a:t>
            </a:fld>
            <a:endParaRPr lang="en-GB"/>
          </a:p>
        </p:txBody>
      </p:sp>
      <p:sp>
        <p:nvSpPr>
          <p:cNvPr id="6" name="Footer Placeholder 5"/>
          <p:cNvSpPr>
            <a:spLocks noGrp="1"/>
          </p:cNvSpPr>
          <p:nvPr>
            <p:ph type="ftr" sz="quarter" idx="11"/>
          </p:nvPr>
        </p:nvSpPr>
        <p:spPr/>
        <p:txBody>
          <a:bodyPr/>
          <a:lstStyle/>
          <a:p>
            <a:r>
              <a:rPr lang="en-US" smtClean="0"/>
              <a:t>The Rio Conference of Environment and Development of 1992</a:t>
            </a:r>
            <a:endParaRPr lang="en-GB"/>
          </a:p>
        </p:txBody>
      </p:sp>
      <p:sp>
        <p:nvSpPr>
          <p:cNvPr id="7" name="Slide Number Placeholder 6"/>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3699840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C468125-2BA5-46EB-8CEF-B481F9181D4D}" type="datetime1">
              <a:rPr lang="en-GB" smtClean="0"/>
              <a:t>24/01/2022</a:t>
            </a:fld>
            <a:endParaRPr lang="en-GB"/>
          </a:p>
        </p:txBody>
      </p:sp>
      <p:sp>
        <p:nvSpPr>
          <p:cNvPr id="6" name="Footer Placeholder 5"/>
          <p:cNvSpPr>
            <a:spLocks noGrp="1"/>
          </p:cNvSpPr>
          <p:nvPr>
            <p:ph type="ftr" sz="quarter" idx="11"/>
          </p:nvPr>
        </p:nvSpPr>
        <p:spPr/>
        <p:txBody>
          <a:bodyPr/>
          <a:lstStyle/>
          <a:p>
            <a:r>
              <a:rPr lang="en-US" smtClean="0"/>
              <a:t>The Rio Conference of Environment and Development of 1992</a:t>
            </a:r>
            <a:endParaRPr lang="en-GB"/>
          </a:p>
        </p:txBody>
      </p:sp>
      <p:sp>
        <p:nvSpPr>
          <p:cNvPr id="7" name="Slide Number Placeholder 6"/>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37786730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F4D19A2-A4A9-45DA-8671-44E0BA9FA39E}" type="datetime1">
              <a:rPr lang="en-GB" smtClean="0"/>
              <a:t>24/01/2022</a:t>
            </a:fld>
            <a:endParaRPr lang="en-GB"/>
          </a:p>
        </p:txBody>
      </p:sp>
      <p:sp>
        <p:nvSpPr>
          <p:cNvPr id="6" name="Footer Placeholder 5"/>
          <p:cNvSpPr>
            <a:spLocks noGrp="1"/>
          </p:cNvSpPr>
          <p:nvPr>
            <p:ph type="ftr" sz="quarter" idx="11"/>
          </p:nvPr>
        </p:nvSpPr>
        <p:spPr/>
        <p:txBody>
          <a:bodyPr/>
          <a:lstStyle/>
          <a:p>
            <a:r>
              <a:rPr lang="en-US" smtClean="0"/>
              <a:t>The Rio Conference of Environment and Development of 1992</a:t>
            </a:r>
            <a:endParaRPr lang="en-GB"/>
          </a:p>
        </p:txBody>
      </p:sp>
      <p:sp>
        <p:nvSpPr>
          <p:cNvPr id="7" name="Slide Number Placeholder 6"/>
          <p:cNvSpPr>
            <a:spLocks noGrp="1"/>
          </p:cNvSpPr>
          <p:nvPr>
            <p:ph type="sldNum" sz="quarter" idx="12"/>
          </p:nvPr>
        </p:nvSpPr>
        <p:spPr/>
        <p:txBody>
          <a:bodyPr/>
          <a:lstStyle/>
          <a:p>
            <a:fld id="{F212A87D-C88D-4F72-8ED3-065B40688CD2}" type="slidenum">
              <a:rPr lang="en-GB" smtClean="0"/>
              <a:t>‹#›</a:t>
            </a:fld>
            <a:endParaRPr lang="en-GB"/>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1828662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C674A8B-1FE7-4979-9AFF-D274C6A7648A}" type="datetime1">
              <a:rPr lang="en-GB" smtClean="0"/>
              <a:t>24/01/2022</a:t>
            </a:fld>
            <a:endParaRPr lang="en-GB"/>
          </a:p>
        </p:txBody>
      </p:sp>
      <p:sp>
        <p:nvSpPr>
          <p:cNvPr id="6" name="Footer Placeholder 5"/>
          <p:cNvSpPr>
            <a:spLocks noGrp="1"/>
          </p:cNvSpPr>
          <p:nvPr>
            <p:ph type="ftr" sz="quarter" idx="11"/>
          </p:nvPr>
        </p:nvSpPr>
        <p:spPr/>
        <p:txBody>
          <a:bodyPr/>
          <a:lstStyle/>
          <a:p>
            <a:r>
              <a:rPr lang="en-US" smtClean="0"/>
              <a:t>The Rio Conference of Environment and Development of 1992</a:t>
            </a:r>
            <a:endParaRPr lang="en-GB"/>
          </a:p>
        </p:txBody>
      </p:sp>
      <p:sp>
        <p:nvSpPr>
          <p:cNvPr id="7" name="Slide Number Placeholder 6"/>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16771697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0AB802EE-03BD-4AF7-8AD4-D0F6B71C6C15}" type="datetime1">
              <a:rPr lang="en-GB" smtClean="0"/>
              <a:t>24/01/2022</a:t>
            </a:fld>
            <a:endParaRPr lang="en-GB"/>
          </a:p>
        </p:txBody>
      </p:sp>
      <p:sp>
        <p:nvSpPr>
          <p:cNvPr id="4" name="Footer Placeholder 3"/>
          <p:cNvSpPr>
            <a:spLocks noGrp="1"/>
          </p:cNvSpPr>
          <p:nvPr>
            <p:ph type="ftr" sz="quarter" idx="11"/>
          </p:nvPr>
        </p:nvSpPr>
        <p:spPr/>
        <p:txBody>
          <a:bodyPr/>
          <a:lstStyle/>
          <a:p>
            <a:r>
              <a:rPr lang="en-US" smtClean="0"/>
              <a:t>The Rio Conference of Environment and Development of 1992</a:t>
            </a:r>
            <a:endParaRPr lang="en-GB"/>
          </a:p>
        </p:txBody>
      </p:sp>
      <p:sp>
        <p:nvSpPr>
          <p:cNvPr id="5" name="Slide Number Placeholder 4"/>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32663876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69BDADC6-20B3-4067-A91C-DB2868ED93A9}" type="datetime1">
              <a:rPr lang="en-GB" smtClean="0"/>
              <a:t>24/01/2022</a:t>
            </a:fld>
            <a:endParaRPr lang="en-GB"/>
          </a:p>
        </p:txBody>
      </p:sp>
      <p:sp>
        <p:nvSpPr>
          <p:cNvPr id="4" name="Footer Placeholder 3"/>
          <p:cNvSpPr>
            <a:spLocks noGrp="1"/>
          </p:cNvSpPr>
          <p:nvPr>
            <p:ph type="ftr" sz="quarter" idx="11"/>
          </p:nvPr>
        </p:nvSpPr>
        <p:spPr/>
        <p:txBody>
          <a:bodyPr/>
          <a:lstStyle/>
          <a:p>
            <a:r>
              <a:rPr lang="en-US" smtClean="0"/>
              <a:t>The Rio Conference of Environment and Development of 1992</a:t>
            </a:r>
            <a:endParaRPr lang="en-GB"/>
          </a:p>
        </p:txBody>
      </p:sp>
      <p:sp>
        <p:nvSpPr>
          <p:cNvPr id="5" name="Slide Number Placeholder 4"/>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31806818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7F5319F-69E1-45B9-8B33-D12DC207DC08}" type="datetime1">
              <a:rPr lang="en-GB" smtClean="0"/>
              <a:t>24/01/2022</a:t>
            </a:fld>
            <a:endParaRPr lang="en-GB"/>
          </a:p>
        </p:txBody>
      </p:sp>
      <p:sp>
        <p:nvSpPr>
          <p:cNvPr id="5" name="Footer Placeholder 4"/>
          <p:cNvSpPr>
            <a:spLocks noGrp="1"/>
          </p:cNvSpPr>
          <p:nvPr>
            <p:ph type="ftr" sz="quarter" idx="11"/>
          </p:nvPr>
        </p:nvSpPr>
        <p:spPr/>
        <p:txBody>
          <a:bodyPr/>
          <a:lstStyle/>
          <a:p>
            <a:r>
              <a:rPr lang="en-US" smtClean="0"/>
              <a:t>The Rio Conference of Environment and Development of 1992</a:t>
            </a:r>
            <a:endParaRPr lang="en-GB"/>
          </a:p>
        </p:txBody>
      </p:sp>
      <p:sp>
        <p:nvSpPr>
          <p:cNvPr id="6" name="Slide Number Placeholder 5"/>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30404063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3F8C000-C445-4A01-B1EA-F07D5CEA839B}" type="datetime1">
              <a:rPr lang="en-GB" smtClean="0"/>
              <a:t>24/01/2022</a:t>
            </a:fld>
            <a:endParaRPr lang="en-GB"/>
          </a:p>
        </p:txBody>
      </p:sp>
      <p:sp>
        <p:nvSpPr>
          <p:cNvPr id="5" name="Footer Placeholder 4"/>
          <p:cNvSpPr>
            <a:spLocks noGrp="1"/>
          </p:cNvSpPr>
          <p:nvPr>
            <p:ph type="ftr" sz="quarter" idx="11"/>
          </p:nvPr>
        </p:nvSpPr>
        <p:spPr/>
        <p:txBody>
          <a:bodyPr/>
          <a:lstStyle/>
          <a:p>
            <a:r>
              <a:rPr lang="en-US" smtClean="0"/>
              <a:t>The Rio Conference of Environment and Development of 1992</a:t>
            </a:r>
            <a:endParaRPr lang="en-GB"/>
          </a:p>
        </p:txBody>
      </p:sp>
      <p:sp>
        <p:nvSpPr>
          <p:cNvPr id="6" name="Slide Number Placeholder 5"/>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30589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85ED988-A1B2-408C-BF47-CC871C46B504}" type="datetime1">
              <a:rPr lang="en-GB" smtClean="0"/>
              <a:t>24/01/2022</a:t>
            </a:fld>
            <a:endParaRPr lang="en-GB"/>
          </a:p>
        </p:txBody>
      </p:sp>
      <p:sp>
        <p:nvSpPr>
          <p:cNvPr id="5" name="Footer Placeholder 4"/>
          <p:cNvSpPr>
            <a:spLocks noGrp="1"/>
          </p:cNvSpPr>
          <p:nvPr>
            <p:ph type="ftr" sz="quarter" idx="11"/>
          </p:nvPr>
        </p:nvSpPr>
        <p:spPr/>
        <p:txBody>
          <a:bodyPr/>
          <a:lstStyle/>
          <a:p>
            <a:r>
              <a:rPr lang="en-US" smtClean="0"/>
              <a:t>The Rio Conference of Environment and Development of 1992</a:t>
            </a:r>
            <a:endParaRPr lang="en-GB"/>
          </a:p>
        </p:txBody>
      </p:sp>
      <p:sp>
        <p:nvSpPr>
          <p:cNvPr id="6" name="Slide Number Placeholder 5"/>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1232356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BF9254D-0B80-4342-BF72-779EDB42835F}" type="datetime1">
              <a:rPr lang="en-GB" smtClean="0"/>
              <a:t>24/01/2022</a:t>
            </a:fld>
            <a:endParaRPr lang="en-GB"/>
          </a:p>
        </p:txBody>
      </p:sp>
      <p:sp>
        <p:nvSpPr>
          <p:cNvPr id="5" name="Footer Placeholder 4"/>
          <p:cNvSpPr>
            <a:spLocks noGrp="1"/>
          </p:cNvSpPr>
          <p:nvPr>
            <p:ph type="ftr" sz="quarter" idx="11"/>
          </p:nvPr>
        </p:nvSpPr>
        <p:spPr/>
        <p:txBody>
          <a:bodyPr/>
          <a:lstStyle/>
          <a:p>
            <a:r>
              <a:rPr lang="en-US" smtClean="0"/>
              <a:t>The Rio Conference of Environment and Development of 1992</a:t>
            </a:r>
            <a:endParaRPr lang="en-GB"/>
          </a:p>
        </p:txBody>
      </p:sp>
      <p:sp>
        <p:nvSpPr>
          <p:cNvPr id="6" name="Slide Number Placeholder 5"/>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2804423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70295BA-2C77-4BE0-B1EB-738498173CD6}" type="datetime1">
              <a:rPr lang="en-GB" smtClean="0"/>
              <a:t>24/01/2022</a:t>
            </a:fld>
            <a:endParaRPr lang="en-GB"/>
          </a:p>
        </p:txBody>
      </p:sp>
      <p:sp>
        <p:nvSpPr>
          <p:cNvPr id="6" name="Footer Placeholder 5"/>
          <p:cNvSpPr>
            <a:spLocks noGrp="1"/>
          </p:cNvSpPr>
          <p:nvPr>
            <p:ph type="ftr" sz="quarter" idx="11"/>
          </p:nvPr>
        </p:nvSpPr>
        <p:spPr/>
        <p:txBody>
          <a:bodyPr/>
          <a:lstStyle/>
          <a:p>
            <a:r>
              <a:rPr lang="en-US" smtClean="0"/>
              <a:t>The Rio Conference of Environment and Development of 1992</a:t>
            </a:r>
            <a:endParaRPr lang="en-GB"/>
          </a:p>
        </p:txBody>
      </p:sp>
      <p:sp>
        <p:nvSpPr>
          <p:cNvPr id="7" name="Slide Number Placeholder 6"/>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3295936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9DEE866-01EA-4C30-A05F-2C563C84D98D}" type="datetime1">
              <a:rPr lang="en-GB" smtClean="0"/>
              <a:t>24/01/2022</a:t>
            </a:fld>
            <a:endParaRPr lang="en-GB"/>
          </a:p>
        </p:txBody>
      </p:sp>
      <p:sp>
        <p:nvSpPr>
          <p:cNvPr id="8" name="Footer Placeholder 7"/>
          <p:cNvSpPr>
            <a:spLocks noGrp="1"/>
          </p:cNvSpPr>
          <p:nvPr>
            <p:ph type="ftr" sz="quarter" idx="11"/>
          </p:nvPr>
        </p:nvSpPr>
        <p:spPr/>
        <p:txBody>
          <a:bodyPr/>
          <a:lstStyle/>
          <a:p>
            <a:r>
              <a:rPr lang="en-US" smtClean="0"/>
              <a:t>The Rio Conference of Environment and Development of 1992</a:t>
            </a:r>
            <a:endParaRPr lang="en-GB"/>
          </a:p>
        </p:txBody>
      </p:sp>
      <p:sp>
        <p:nvSpPr>
          <p:cNvPr id="9" name="Slide Number Placeholder 8"/>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2164334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F39E0D8-77E5-4D8A-B217-0B9454FB90F2}" type="datetime1">
              <a:rPr lang="en-GB" smtClean="0"/>
              <a:t>24/01/2022</a:t>
            </a:fld>
            <a:endParaRPr lang="en-GB"/>
          </a:p>
        </p:txBody>
      </p:sp>
      <p:sp>
        <p:nvSpPr>
          <p:cNvPr id="4" name="Footer Placeholder 3"/>
          <p:cNvSpPr>
            <a:spLocks noGrp="1"/>
          </p:cNvSpPr>
          <p:nvPr>
            <p:ph type="ftr" sz="quarter" idx="11"/>
          </p:nvPr>
        </p:nvSpPr>
        <p:spPr/>
        <p:txBody>
          <a:bodyPr/>
          <a:lstStyle/>
          <a:p>
            <a:r>
              <a:rPr lang="en-US" smtClean="0"/>
              <a:t>The Rio Conference of Environment and Development of 1992</a:t>
            </a:r>
            <a:endParaRPr lang="en-GB"/>
          </a:p>
        </p:txBody>
      </p:sp>
      <p:sp>
        <p:nvSpPr>
          <p:cNvPr id="5" name="Slide Number Placeholder 4"/>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1756078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82AB3FA0-9FA4-442B-837B-3BA7F6B4B8F4}" type="datetime1">
              <a:rPr lang="en-GB" smtClean="0"/>
              <a:t>24/01/2022</a:t>
            </a:fld>
            <a:endParaRPr lang="en-GB"/>
          </a:p>
        </p:txBody>
      </p:sp>
      <p:sp>
        <p:nvSpPr>
          <p:cNvPr id="3" name="Footer Placeholder 2"/>
          <p:cNvSpPr>
            <a:spLocks noGrp="1"/>
          </p:cNvSpPr>
          <p:nvPr>
            <p:ph type="ftr" sz="quarter" idx="11"/>
          </p:nvPr>
        </p:nvSpPr>
        <p:spPr/>
        <p:txBody>
          <a:bodyPr/>
          <a:lstStyle/>
          <a:p>
            <a:r>
              <a:rPr lang="en-US" smtClean="0"/>
              <a:t>The Rio Conference of Environment and Development of 1992</a:t>
            </a:r>
            <a:endParaRPr lang="en-GB"/>
          </a:p>
        </p:txBody>
      </p:sp>
      <p:sp>
        <p:nvSpPr>
          <p:cNvPr id="4" name="Slide Number Placeholder 3"/>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1284779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8B7BA1A-4657-40C1-8DBE-2549FED3EDE0}" type="datetime1">
              <a:rPr lang="en-GB" smtClean="0"/>
              <a:t>24/01/2022</a:t>
            </a:fld>
            <a:endParaRPr lang="en-GB"/>
          </a:p>
        </p:txBody>
      </p:sp>
      <p:sp>
        <p:nvSpPr>
          <p:cNvPr id="6" name="Footer Placeholder 5"/>
          <p:cNvSpPr>
            <a:spLocks noGrp="1"/>
          </p:cNvSpPr>
          <p:nvPr>
            <p:ph type="ftr" sz="quarter" idx="11"/>
          </p:nvPr>
        </p:nvSpPr>
        <p:spPr/>
        <p:txBody>
          <a:bodyPr/>
          <a:lstStyle/>
          <a:p>
            <a:r>
              <a:rPr lang="en-US" smtClean="0"/>
              <a:t>The Rio Conference of Environment and Development of 1992</a:t>
            </a:r>
            <a:endParaRPr lang="en-GB"/>
          </a:p>
        </p:txBody>
      </p:sp>
      <p:sp>
        <p:nvSpPr>
          <p:cNvPr id="7" name="Slide Number Placeholder 6"/>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1160663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3F3F6B8-9C00-427A-B677-46E83CC00402}" type="datetime1">
              <a:rPr lang="en-GB" smtClean="0"/>
              <a:t>24/01/2022</a:t>
            </a:fld>
            <a:endParaRPr lang="en-GB"/>
          </a:p>
        </p:txBody>
      </p:sp>
      <p:sp>
        <p:nvSpPr>
          <p:cNvPr id="6" name="Footer Placeholder 5"/>
          <p:cNvSpPr>
            <a:spLocks noGrp="1"/>
          </p:cNvSpPr>
          <p:nvPr>
            <p:ph type="ftr" sz="quarter" idx="11"/>
          </p:nvPr>
        </p:nvSpPr>
        <p:spPr/>
        <p:txBody>
          <a:bodyPr/>
          <a:lstStyle/>
          <a:p>
            <a:r>
              <a:rPr lang="en-US" smtClean="0"/>
              <a:t>The Rio Conference of Environment and Development of 1992</a:t>
            </a:r>
            <a:endParaRPr lang="en-GB"/>
          </a:p>
        </p:txBody>
      </p:sp>
      <p:sp>
        <p:nvSpPr>
          <p:cNvPr id="7" name="Slide Number Placeholder 6"/>
          <p:cNvSpPr>
            <a:spLocks noGrp="1"/>
          </p:cNvSpPr>
          <p:nvPr>
            <p:ph type="sldNum" sz="quarter" idx="12"/>
          </p:nvPr>
        </p:nvSpPr>
        <p:spPr/>
        <p:txBody>
          <a:bodyPr/>
          <a:lstStyle/>
          <a:p>
            <a:fld id="{F212A87D-C88D-4F72-8ED3-065B40688CD2}" type="slidenum">
              <a:rPr lang="en-GB" smtClean="0"/>
              <a:t>‹#›</a:t>
            </a:fld>
            <a:endParaRPr lang="en-GB"/>
          </a:p>
        </p:txBody>
      </p:sp>
    </p:spTree>
    <p:extLst>
      <p:ext uri="{BB962C8B-B14F-4D97-AF65-F5344CB8AC3E}">
        <p14:creationId xmlns:p14="http://schemas.microsoft.com/office/powerpoint/2010/main" val="290464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703D8007-EA69-4928-AE54-2F9B479EE015}" type="datetime1">
              <a:rPr lang="en-GB" smtClean="0"/>
              <a:t>24/01/2022</a:t>
            </a:fld>
            <a:endParaRPr lang="en-GB"/>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r>
              <a:rPr lang="en-US" smtClean="0"/>
              <a:t>The Rio Conference of Environment and Development of 1992</a:t>
            </a:r>
            <a:endParaRPr lang="en-GB"/>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F212A87D-C88D-4F72-8ED3-065B40688CD2}" type="slidenum">
              <a:rPr lang="en-GB" smtClean="0"/>
              <a:t>‹#›</a:t>
            </a:fld>
            <a:endParaRPr lang="en-GB"/>
          </a:p>
        </p:txBody>
      </p:sp>
    </p:spTree>
    <p:extLst>
      <p:ext uri="{BB962C8B-B14F-4D97-AF65-F5344CB8AC3E}">
        <p14:creationId xmlns:p14="http://schemas.microsoft.com/office/powerpoint/2010/main" val="1075226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dt="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64179" y="2451738"/>
            <a:ext cx="2434591" cy="1371600"/>
          </a:xfrm>
          <a:prstGeom prst="rect">
            <a:avLst/>
          </a:prstGeom>
        </p:spPr>
      </p:pic>
      <p:pic>
        <p:nvPicPr>
          <p:cNvPr id="6" name="Picture 5"/>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67075" y="485093"/>
            <a:ext cx="1828800" cy="1828800"/>
          </a:xfrm>
          <a:prstGeom prst="rect">
            <a:avLst/>
          </a:prstGeom>
        </p:spPr>
      </p:pic>
      <p:pic>
        <p:nvPicPr>
          <p:cNvPr id="7" name="Picture 6"/>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857437" y="485093"/>
            <a:ext cx="1946245" cy="1828800"/>
          </a:xfrm>
          <a:prstGeom prst="rect">
            <a:avLst/>
          </a:prstGeom>
        </p:spPr>
      </p:pic>
      <p:sp>
        <p:nvSpPr>
          <p:cNvPr id="2" name="Title 1"/>
          <p:cNvSpPr>
            <a:spLocks noGrp="1"/>
          </p:cNvSpPr>
          <p:nvPr>
            <p:ph type="ctrTitle"/>
          </p:nvPr>
        </p:nvSpPr>
        <p:spPr>
          <a:xfrm>
            <a:off x="754381" y="4107418"/>
            <a:ext cx="10750682" cy="864676"/>
          </a:xfrm>
        </p:spPr>
        <p:txBody>
          <a:bodyPr>
            <a:normAutofit/>
          </a:bodyPr>
          <a:lstStyle/>
          <a:p>
            <a:pPr marL="1597025" indent="-1597025" algn="just"/>
            <a:r>
              <a:rPr lang="en-GB" sz="2500" dirty="0" smtClean="0">
                <a:solidFill>
                  <a:srgbClr val="00B050"/>
                </a:solidFill>
                <a:effectLst>
                  <a:outerShdw blurRad="38100" dist="38100" dir="2700000" algn="tl">
                    <a:srgbClr val="000000">
                      <a:alpha val="43137"/>
                    </a:srgbClr>
                  </a:outerShdw>
                </a:effectLst>
                <a:latin typeface="Candara" panose="020E0502030303020204" pitchFamily="34" charset="0"/>
              </a:rPr>
              <a:t>MODULE 1:	</a:t>
            </a:r>
            <a:r>
              <a:rPr lang="en-GB" sz="2500" b="1" dirty="0" smtClean="0">
                <a:solidFill>
                  <a:srgbClr val="00B050"/>
                </a:solidFill>
                <a:effectLst>
                  <a:outerShdw blurRad="38100" dist="38100" dir="2700000" algn="tl">
                    <a:srgbClr val="000000">
                      <a:alpha val="43137"/>
                    </a:srgbClr>
                  </a:outerShdw>
                </a:effectLst>
                <a:latin typeface="Candara" panose="020E0502030303020204" pitchFamily="34" charset="0"/>
              </a:rPr>
              <a:t>OVERVIEW OF THE ENVIRONMENTAL AND SOCIAL IMPACT ASSESSMENT (ESIA) PROCESS IN NIGERIA AND THE WORLD BANK</a:t>
            </a:r>
            <a:endParaRPr lang="en-GB" sz="2500" dirty="0">
              <a:solidFill>
                <a:srgbClr val="00B050"/>
              </a:solidFill>
              <a:effectLst>
                <a:outerShdw blurRad="38100" dist="38100" dir="2700000" algn="tl">
                  <a:srgbClr val="000000">
                    <a:alpha val="43137"/>
                  </a:srgbClr>
                </a:outerShdw>
              </a:effectLst>
              <a:latin typeface="Candara" panose="020E0502030303020204" pitchFamily="34" charset="0"/>
            </a:endParaRPr>
          </a:p>
        </p:txBody>
      </p:sp>
      <p:sp>
        <p:nvSpPr>
          <p:cNvPr id="4" name="Rectangle 3"/>
          <p:cNvSpPr/>
          <p:nvPr/>
        </p:nvSpPr>
        <p:spPr>
          <a:xfrm>
            <a:off x="1919785" y="347248"/>
            <a:ext cx="8871045" cy="1388072"/>
          </a:xfrm>
          <a:prstGeom prst="rect">
            <a:avLst/>
          </a:prstGeom>
        </p:spPr>
        <p:txBody>
          <a:bodyPr wrap="square">
            <a:spAutoFit/>
          </a:bodyPr>
          <a:lstStyle/>
          <a:p>
            <a:pPr algn="ctr">
              <a:lnSpc>
                <a:spcPct val="115000"/>
              </a:lnSpc>
              <a:spcAft>
                <a:spcPts val="600"/>
              </a:spcAft>
            </a:pPr>
            <a:r>
              <a:rPr lang="en-GB" sz="2400" b="1" dirty="0">
                <a:solidFill>
                  <a:srgbClr val="000000"/>
                </a:solidFill>
                <a:effectLst>
                  <a:outerShdw blurRad="38100" dist="38100" dir="2700000" algn="tl">
                    <a:srgbClr val="000000">
                      <a:alpha val="43137"/>
                    </a:srgbClr>
                  </a:outerShdw>
                </a:effectLst>
                <a:latin typeface="Candara" panose="020E0502030303020204" pitchFamily="34" charset="0"/>
                <a:ea typeface="Times New Roman" panose="02020603050405020304" pitchFamily="18" charset="0"/>
                <a:cs typeface="Times New Roman" panose="02020603050405020304" pitchFamily="18" charset="0"/>
              </a:rPr>
              <a:t>SUSTAINABLE PROCUREMENT ENVIRONMENT AND SOCIAL STADARDS CENTRE OF EXCELLENCE</a:t>
            </a:r>
            <a:endParaRPr lang="en-GB" sz="2400" b="1" dirty="0" smtClean="0">
              <a:effectLst>
                <a:outerShdw blurRad="38100" dist="38100" dir="2700000" algn="tl">
                  <a:srgbClr val="000000">
                    <a:alpha val="43137"/>
                  </a:srgbClr>
                </a:outerShdw>
              </a:effectLst>
              <a:latin typeface="Candara" panose="020E0502030303020204" pitchFamily="34" charset="0"/>
              <a:ea typeface="Calibri" panose="020F0502020204030204" pitchFamily="34" charset="0"/>
              <a:cs typeface="Times New Roman" panose="02020603050405020304" pitchFamily="18" charset="0"/>
            </a:endParaRPr>
          </a:p>
          <a:p>
            <a:pPr algn="ctr"/>
            <a:r>
              <a:rPr lang="en-GB" sz="2400" b="1" dirty="0" err="1">
                <a:solidFill>
                  <a:srgbClr val="000000"/>
                </a:solidFill>
                <a:effectLst>
                  <a:outerShdw blurRad="38100" dist="38100" dir="2700000" algn="tl">
                    <a:srgbClr val="000000">
                      <a:alpha val="43137"/>
                    </a:srgbClr>
                  </a:outerShdw>
                </a:effectLst>
                <a:latin typeface="Candara" panose="020E0502030303020204" pitchFamily="34" charset="0"/>
                <a:ea typeface="Times New Roman" panose="02020603050405020304" pitchFamily="18" charset="0"/>
                <a:cs typeface="Times New Roman" panose="02020603050405020304" pitchFamily="18" charset="0"/>
              </a:rPr>
              <a:t>Ahmadu</a:t>
            </a:r>
            <a:r>
              <a:rPr lang="en-GB" sz="2400" b="1" dirty="0">
                <a:solidFill>
                  <a:srgbClr val="000000"/>
                </a:solidFill>
                <a:effectLst>
                  <a:outerShdw blurRad="38100" dist="38100" dir="2700000" algn="tl">
                    <a:srgbClr val="000000">
                      <a:alpha val="43137"/>
                    </a:srgbClr>
                  </a:outerShdw>
                </a:effectLst>
                <a:latin typeface="Candara" panose="020E0502030303020204" pitchFamily="34" charset="0"/>
                <a:ea typeface="Times New Roman" panose="02020603050405020304" pitchFamily="18" charset="0"/>
                <a:cs typeface="Times New Roman" panose="02020603050405020304" pitchFamily="18" charset="0"/>
              </a:rPr>
              <a:t> Bello University, Zaria.</a:t>
            </a:r>
            <a:endParaRPr lang="en-GB" sz="2400" b="1" dirty="0">
              <a:effectLst>
                <a:outerShdw blurRad="38100" dist="38100" dir="2700000" algn="tl">
                  <a:srgbClr val="000000">
                    <a:alpha val="43137"/>
                  </a:srgbClr>
                </a:outerShdw>
              </a:effectLst>
              <a:latin typeface="Candara" panose="020E0502030303020204" pitchFamily="34" charset="0"/>
            </a:endParaRPr>
          </a:p>
        </p:txBody>
      </p:sp>
      <p:sp>
        <p:nvSpPr>
          <p:cNvPr id="5" name="Rectangle 4"/>
          <p:cNvSpPr/>
          <p:nvPr/>
        </p:nvSpPr>
        <p:spPr>
          <a:xfrm>
            <a:off x="2828115" y="1873165"/>
            <a:ext cx="7515368" cy="2135456"/>
          </a:xfrm>
          <a:prstGeom prst="rect">
            <a:avLst/>
          </a:prstGeom>
        </p:spPr>
        <p:txBody>
          <a:bodyPr wrap="square">
            <a:spAutoFit/>
          </a:bodyPr>
          <a:lstStyle/>
          <a:p>
            <a:pPr algn="ctr">
              <a:lnSpc>
                <a:spcPct val="115000"/>
              </a:lnSpc>
              <a:spcBef>
                <a:spcPts val="200"/>
              </a:spcBef>
              <a:spcAft>
                <a:spcPts val="0"/>
              </a:spcAft>
            </a:pPr>
            <a:r>
              <a:rPr lang="en-US" b="1" dirty="0">
                <a:solidFill>
                  <a:srgbClr val="2F5496"/>
                </a:solidFill>
                <a:latin typeface="Calibri" panose="020F0502020204030204" pitchFamily="34" charset="0"/>
                <a:ea typeface="Times New Roman" panose="02020603050405020304" pitchFamily="18" charset="0"/>
                <a:cs typeface="Times New Roman" panose="02020603050405020304" pitchFamily="18" charset="0"/>
              </a:rPr>
              <a:t>EXECUTIVE SHORT-TERM COURSES</a:t>
            </a:r>
            <a:endParaRPr lang="en-GB" sz="2000" b="1" dirty="0" smtClean="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365760" indent="-365760" algn="ctr">
              <a:lnSpc>
                <a:spcPct val="115000"/>
              </a:lnSpc>
              <a:spcBef>
                <a:spcPts val="200"/>
              </a:spcBef>
              <a:spcAft>
                <a:spcPts val="0"/>
              </a:spcAft>
            </a:pPr>
            <a:r>
              <a:rPr lang="en-US" b="1" dirty="0">
                <a:solidFill>
                  <a:srgbClr val="2F5496"/>
                </a:solidFill>
                <a:latin typeface="Calibri" panose="020F0502020204030204" pitchFamily="34" charset="0"/>
                <a:ea typeface="Times New Roman" panose="02020603050405020304" pitchFamily="18" charset="0"/>
                <a:cs typeface="Times New Roman" panose="02020603050405020304" pitchFamily="18" charset="0"/>
              </a:rPr>
              <a:t>IN</a:t>
            </a:r>
            <a:endParaRPr lang="en-GB" sz="2000" b="1" dirty="0" smtClean="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365760" indent="-365760" algn="ctr">
              <a:lnSpc>
                <a:spcPct val="115000"/>
              </a:lnSpc>
              <a:spcBef>
                <a:spcPts val="200"/>
              </a:spcBef>
              <a:spcAft>
                <a:spcPts val="0"/>
              </a:spcAft>
            </a:pPr>
            <a:r>
              <a:rPr lang="en-US" b="1" dirty="0">
                <a:solidFill>
                  <a:srgbClr val="2F5496"/>
                </a:solidFill>
                <a:latin typeface="Calibri" panose="020F0502020204030204" pitchFamily="34" charset="0"/>
                <a:ea typeface="Times New Roman" panose="02020603050405020304" pitchFamily="18" charset="0"/>
                <a:cs typeface="Times New Roman" panose="02020603050405020304" pitchFamily="18" charset="0"/>
              </a:rPr>
              <a:t>ENVIRONMENTAL </a:t>
            </a:r>
            <a:r>
              <a:rPr lang="en-US" b="1" dirty="0" smtClean="0">
                <a:solidFill>
                  <a:srgbClr val="2F5496"/>
                </a:solidFill>
                <a:latin typeface="Calibri" panose="020F0502020204030204" pitchFamily="34" charset="0"/>
                <a:ea typeface="Times New Roman" panose="02020603050405020304" pitchFamily="18" charset="0"/>
                <a:cs typeface="Times New Roman" panose="02020603050405020304" pitchFamily="18" charset="0"/>
              </a:rPr>
              <a:t>STANDARDS</a:t>
            </a:r>
          </a:p>
          <a:p>
            <a:pPr marL="365760" indent="-365760" algn="ctr">
              <a:lnSpc>
                <a:spcPct val="115000"/>
              </a:lnSpc>
              <a:spcBef>
                <a:spcPts val="200"/>
              </a:spcBef>
              <a:spcAft>
                <a:spcPts val="0"/>
              </a:spcAft>
            </a:pPr>
            <a:r>
              <a:rPr lang="en-US" sz="2000" b="1" dirty="0" smtClea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rPr>
              <a:t>24</a:t>
            </a:r>
            <a:r>
              <a:rPr lang="en-US" sz="2000" b="1" baseline="30000" dirty="0" smtClea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rPr>
              <a:t>th</a:t>
            </a:r>
            <a:r>
              <a:rPr lang="en-US" sz="2000" b="1" dirty="0" smtClea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rPr>
              <a:t> to 28</a:t>
            </a:r>
            <a:r>
              <a:rPr lang="en-US" sz="2000" b="1" baseline="30000" dirty="0" smtClea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rPr>
              <a:t>th</a:t>
            </a:r>
            <a:r>
              <a:rPr lang="en-US" sz="2000" b="1" dirty="0" smtClean="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rPr>
              <a:t> January, 2022</a:t>
            </a:r>
          </a:p>
          <a:p>
            <a:pPr marL="365760" indent="-365760" algn="ctr">
              <a:lnSpc>
                <a:spcPct val="115000"/>
              </a:lnSpc>
              <a:spcBef>
                <a:spcPts val="200"/>
              </a:spcBef>
              <a:spcAft>
                <a:spcPts val="0"/>
              </a:spcAft>
            </a:pPr>
            <a:endParaRPr lang="en-GB" sz="2000" b="1" dirty="0" smtClean="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r>
              <a:rPr lang="en-US" b="1" dirty="0">
                <a:latin typeface="Calibri" panose="020F0502020204030204" pitchFamily="34" charset="0"/>
                <a:ea typeface="Calibri" panose="020F0502020204030204" pitchFamily="34" charset="0"/>
                <a:cs typeface="Times New Roman" panose="02020603050405020304" pitchFamily="18" charset="0"/>
              </a:rPr>
              <a:t>A 5- day course for earning a certificate of attendance for ESA Practitioners</a:t>
            </a:r>
            <a:endParaRPr lang="en-GB" dirty="0"/>
          </a:p>
        </p:txBody>
      </p:sp>
      <p:sp>
        <p:nvSpPr>
          <p:cNvPr id="8" name="Rectangle 7"/>
          <p:cNvSpPr/>
          <p:nvPr/>
        </p:nvSpPr>
        <p:spPr>
          <a:xfrm>
            <a:off x="2547979" y="5180858"/>
            <a:ext cx="9462051" cy="1031051"/>
          </a:xfrm>
          <a:prstGeom prst="rect">
            <a:avLst/>
          </a:prstGeom>
        </p:spPr>
        <p:txBody>
          <a:bodyPr wrap="square">
            <a:spAutoFit/>
          </a:bodyPr>
          <a:lstStyle/>
          <a:p>
            <a:pPr algn="just"/>
            <a:r>
              <a:rPr lang="en-GB" sz="2500" b="1" dirty="0">
                <a:solidFill>
                  <a:srgbClr val="7030A0"/>
                </a:solidFill>
                <a:effectLst>
                  <a:outerShdw blurRad="38100" dist="38100" dir="2700000" algn="tl">
                    <a:srgbClr val="000000">
                      <a:alpha val="43137"/>
                    </a:srgbClr>
                  </a:outerShdw>
                </a:effectLst>
                <a:latin typeface="Candara" panose="020E0502030303020204" pitchFamily="34" charset="0"/>
              </a:rPr>
              <a:t>Topic: The Rio Conference of Environment and Development of 1992</a:t>
            </a:r>
            <a:r>
              <a:rPr lang="en-GB" b="1" dirty="0">
                <a:solidFill>
                  <a:srgbClr val="7030A0"/>
                </a:solidFill>
                <a:effectLst>
                  <a:outerShdw blurRad="38100" dist="38100" dir="2700000" algn="tl">
                    <a:srgbClr val="000000">
                      <a:alpha val="43137"/>
                    </a:srgbClr>
                  </a:outerShdw>
                </a:effectLst>
                <a:latin typeface="Candara" panose="020E0502030303020204" pitchFamily="34" charset="0"/>
              </a:rPr>
              <a:t/>
            </a:r>
            <a:br>
              <a:rPr lang="en-GB" b="1" dirty="0">
                <a:solidFill>
                  <a:srgbClr val="7030A0"/>
                </a:solidFill>
                <a:effectLst>
                  <a:outerShdw blurRad="38100" dist="38100" dir="2700000" algn="tl">
                    <a:srgbClr val="000000">
                      <a:alpha val="43137"/>
                    </a:srgbClr>
                  </a:outerShdw>
                </a:effectLst>
                <a:latin typeface="Candara" panose="020E0502030303020204" pitchFamily="34" charset="0"/>
              </a:rPr>
            </a:br>
            <a:r>
              <a:rPr lang="en-GB" b="1" dirty="0">
                <a:solidFill>
                  <a:srgbClr val="7030A0"/>
                </a:solidFill>
                <a:effectLst>
                  <a:outerShdw blurRad="38100" dist="38100" dir="2700000" algn="tl">
                    <a:srgbClr val="000000">
                      <a:alpha val="43137"/>
                    </a:srgbClr>
                  </a:outerShdw>
                </a:effectLst>
                <a:latin typeface="Candara" panose="020E0502030303020204" pitchFamily="34" charset="0"/>
              </a:rPr>
              <a:t/>
            </a:r>
            <a:br>
              <a:rPr lang="en-GB" b="1" dirty="0">
                <a:solidFill>
                  <a:srgbClr val="7030A0"/>
                </a:solidFill>
                <a:effectLst>
                  <a:outerShdw blurRad="38100" dist="38100" dir="2700000" algn="tl">
                    <a:srgbClr val="000000">
                      <a:alpha val="43137"/>
                    </a:srgbClr>
                  </a:outerShdw>
                </a:effectLst>
                <a:latin typeface="Candara" panose="020E0502030303020204" pitchFamily="34" charset="0"/>
              </a:rPr>
            </a:br>
            <a:endParaRPr lang="en-GB" b="1" dirty="0">
              <a:solidFill>
                <a:srgbClr val="7030A0"/>
              </a:solidFill>
              <a:effectLst>
                <a:outerShdw blurRad="38100" dist="38100" dir="2700000" algn="tl">
                  <a:srgbClr val="000000">
                    <a:alpha val="43137"/>
                  </a:srgbClr>
                </a:outerShdw>
              </a:effectLst>
            </a:endParaRPr>
          </a:p>
        </p:txBody>
      </p:sp>
      <p:sp>
        <p:nvSpPr>
          <p:cNvPr id="9" name="Rectangle 8"/>
          <p:cNvSpPr/>
          <p:nvPr/>
        </p:nvSpPr>
        <p:spPr>
          <a:xfrm>
            <a:off x="6585799" y="5984666"/>
            <a:ext cx="2912977" cy="430887"/>
          </a:xfrm>
          <a:prstGeom prst="rect">
            <a:avLst/>
          </a:prstGeom>
        </p:spPr>
        <p:txBody>
          <a:bodyPr wrap="none">
            <a:spAutoFit/>
          </a:bodyPr>
          <a:lstStyle/>
          <a:p>
            <a:r>
              <a:rPr lang="en-GB" sz="2200" b="1" dirty="0">
                <a:latin typeface="Candara" panose="020E0502030303020204" pitchFamily="34" charset="0"/>
              </a:rPr>
              <a:t>Lecturer – Dr B. S. Sani</a:t>
            </a:r>
            <a:endParaRPr lang="en-GB" sz="2200" b="1" dirty="0"/>
          </a:p>
        </p:txBody>
      </p:sp>
    </p:spTree>
    <p:extLst>
      <p:ext uri="{BB962C8B-B14F-4D97-AF65-F5344CB8AC3E}">
        <p14:creationId xmlns:p14="http://schemas.microsoft.com/office/powerpoint/2010/main" val="4799780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1683"/>
            <a:ext cx="10515600" cy="876821"/>
          </a:xfrm>
        </p:spPr>
        <p:txBody>
          <a:bodyPr>
            <a:normAutofit/>
          </a:bodyPr>
          <a:lstStyle/>
          <a:p>
            <a:r>
              <a:rPr lang="en-GB" sz="3000" b="1" dirty="0" smtClean="0">
                <a:latin typeface="Candara" panose="020E0502030303020204" pitchFamily="34" charset="0"/>
              </a:rPr>
              <a:t>The Earth Summit, Rio 1992.</a:t>
            </a:r>
            <a:endParaRPr lang="en-GB" sz="3000" b="1" dirty="0">
              <a:latin typeface="Candara" panose="020E0502030303020204" pitchFamily="34" charset="0"/>
            </a:endParaRPr>
          </a:p>
        </p:txBody>
      </p:sp>
      <p:sp>
        <p:nvSpPr>
          <p:cNvPr id="3" name="Content Placeholder 2"/>
          <p:cNvSpPr>
            <a:spLocks noGrp="1"/>
          </p:cNvSpPr>
          <p:nvPr>
            <p:ph sz="quarter" idx="13"/>
          </p:nvPr>
        </p:nvSpPr>
        <p:spPr>
          <a:xfrm>
            <a:off x="838200" y="1225123"/>
            <a:ext cx="10515600" cy="4984608"/>
          </a:xfrm>
        </p:spPr>
        <p:txBody>
          <a:bodyPr>
            <a:normAutofit/>
          </a:bodyPr>
          <a:lstStyle/>
          <a:p>
            <a:pPr marL="0" indent="0" algn="just">
              <a:buNone/>
            </a:pPr>
            <a:r>
              <a:rPr lang="en-US" sz="2800" cap="none" dirty="0" smtClean="0">
                <a:latin typeface="Candara" panose="020E0502030303020204" pitchFamily="34" charset="0"/>
                <a:ea typeface="Calibri" panose="020F0502020204030204" pitchFamily="34" charset="0"/>
                <a:cs typeface="Times New Roman" panose="02020603050405020304" pitchFamily="18" charset="0"/>
              </a:rPr>
              <a:t>The primary objective of the Rio 'earth summit' was to produce a broad agenda and a new blueprint for international action on environmental and development issues that would help guide international cooperation and development policy in the twenty-first century.</a:t>
            </a:r>
            <a:endParaRPr lang="en-GB" sz="2800" cap="none" dirty="0" smtClean="0">
              <a:latin typeface="Candara" panose="020E0502030303020204" pitchFamily="34" charset="0"/>
              <a:ea typeface="Calibri" panose="020F0502020204030204" pitchFamily="34" charset="0"/>
              <a:cs typeface="Times New Roman" panose="02020603050405020304" pitchFamily="18" charset="0"/>
            </a:endParaRPr>
          </a:p>
          <a:p>
            <a:pPr marL="0" indent="0" algn="just">
              <a:buNone/>
            </a:pPr>
            <a:r>
              <a:rPr lang="en-US" sz="2800" cap="none" dirty="0" smtClean="0">
                <a:latin typeface="Candara" panose="020E0502030303020204" pitchFamily="34" charset="0"/>
                <a:ea typeface="Calibri" panose="020F0502020204030204" pitchFamily="34" charset="0"/>
                <a:cs typeface="Times New Roman" panose="02020603050405020304" pitchFamily="18" charset="0"/>
              </a:rPr>
              <a:t>Consequently, one of the major results of the UNCED was </a:t>
            </a:r>
            <a:r>
              <a:rPr lang="en-US" sz="2800" b="1" cap="none" dirty="0" smtClean="0">
                <a:solidFill>
                  <a:srgbClr val="FF0000"/>
                </a:solidFill>
                <a:effectLst>
                  <a:outerShdw blurRad="38100" dist="38100" dir="2700000" algn="tl">
                    <a:srgbClr val="000000">
                      <a:alpha val="43137"/>
                    </a:srgbClr>
                  </a:outerShdw>
                </a:effectLst>
                <a:latin typeface="Candara" panose="020E0502030303020204" pitchFamily="34" charset="0"/>
                <a:ea typeface="Calibri" panose="020F0502020204030204" pitchFamily="34" charset="0"/>
                <a:cs typeface="Times New Roman" panose="02020603050405020304" pitchFamily="18" charset="0"/>
              </a:rPr>
              <a:t>Agenda 21</a:t>
            </a:r>
            <a:r>
              <a:rPr lang="en-US" sz="2800" cap="none" dirty="0" smtClean="0">
                <a:solidFill>
                  <a:srgbClr val="FF0000"/>
                </a:solidFill>
                <a:latin typeface="Candara" panose="020E0502030303020204" pitchFamily="34" charset="0"/>
                <a:ea typeface="Calibri" panose="020F0502020204030204" pitchFamily="34" charset="0"/>
                <a:cs typeface="Times New Roman" panose="02020603050405020304" pitchFamily="18" charset="0"/>
              </a:rPr>
              <a:t>, </a:t>
            </a:r>
            <a:r>
              <a:rPr lang="en-US" sz="2800" cap="none" dirty="0" smtClean="0">
                <a:latin typeface="Candara" panose="020E0502030303020204" pitchFamily="34" charset="0"/>
                <a:ea typeface="Calibri" panose="020F0502020204030204" pitchFamily="34" charset="0"/>
                <a:cs typeface="Times New Roman" panose="02020603050405020304" pitchFamily="18" charset="0"/>
              </a:rPr>
              <a:t>a daring program of action calling for new strategies to invest in the future to achieve overall sustainable development in the 21</a:t>
            </a:r>
            <a:r>
              <a:rPr lang="en-US" sz="2800" cap="none" baseline="30000" dirty="0" smtClean="0">
                <a:latin typeface="Candara" panose="020E0502030303020204" pitchFamily="34" charset="0"/>
                <a:ea typeface="Calibri" panose="020F0502020204030204" pitchFamily="34" charset="0"/>
                <a:cs typeface="Times New Roman" panose="02020603050405020304" pitchFamily="18" charset="0"/>
              </a:rPr>
              <a:t>st</a:t>
            </a:r>
            <a:r>
              <a:rPr lang="en-US" sz="2800" cap="none" dirty="0" smtClean="0">
                <a:latin typeface="Candara" panose="020E0502030303020204" pitchFamily="34" charset="0"/>
                <a:ea typeface="Calibri" panose="020F0502020204030204" pitchFamily="34" charset="0"/>
                <a:cs typeface="Times New Roman" panose="02020603050405020304" pitchFamily="18" charset="0"/>
              </a:rPr>
              <a:t> century. </a:t>
            </a:r>
          </a:p>
        </p:txBody>
      </p:sp>
      <p:sp>
        <p:nvSpPr>
          <p:cNvPr id="5" name="Slide Number Placeholder 4"/>
          <p:cNvSpPr>
            <a:spLocks noGrp="1"/>
          </p:cNvSpPr>
          <p:nvPr>
            <p:ph type="sldNum" sz="quarter" idx="12"/>
          </p:nvPr>
        </p:nvSpPr>
        <p:spPr/>
        <p:txBody>
          <a:bodyPr/>
          <a:lstStyle/>
          <a:p>
            <a:fld id="{F212A87D-C88D-4F72-8ED3-065B40688CD2}" type="slidenum">
              <a:rPr lang="en-GB" smtClean="0"/>
              <a:t>10</a:t>
            </a:fld>
            <a:endParaRPr lang="en-GB"/>
          </a:p>
        </p:txBody>
      </p:sp>
      <p:sp>
        <p:nvSpPr>
          <p:cNvPr id="6" name="Footer Placeholder 3"/>
          <p:cNvSpPr txBox="1">
            <a:spLocks/>
          </p:cNvSpPr>
          <p:nvPr/>
        </p:nvSpPr>
        <p:spPr>
          <a:xfrm>
            <a:off x="3841124" y="6512379"/>
            <a:ext cx="6672887" cy="365125"/>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The Rio Conference of Environment and Development of 1992</a:t>
            </a:r>
            <a:endParaRPr lang="en-GB" dirty="0"/>
          </a:p>
        </p:txBody>
      </p:sp>
    </p:spTree>
    <p:extLst>
      <p:ext uri="{BB962C8B-B14F-4D97-AF65-F5344CB8AC3E}">
        <p14:creationId xmlns:p14="http://schemas.microsoft.com/office/powerpoint/2010/main" val="19169376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1683"/>
            <a:ext cx="10515600" cy="876821"/>
          </a:xfrm>
        </p:spPr>
        <p:txBody>
          <a:bodyPr>
            <a:normAutofit/>
          </a:bodyPr>
          <a:lstStyle/>
          <a:p>
            <a:r>
              <a:rPr lang="en-GB" sz="3000" b="1" dirty="0" smtClean="0">
                <a:latin typeface="Candara" panose="020E0502030303020204" pitchFamily="34" charset="0"/>
              </a:rPr>
              <a:t>AGENDA 21 OF Rio 1992.</a:t>
            </a:r>
            <a:endParaRPr lang="en-GB" sz="3000" b="1" dirty="0">
              <a:latin typeface="Candara" panose="020E0502030303020204" pitchFamily="34" charset="0"/>
            </a:endParaRPr>
          </a:p>
        </p:txBody>
      </p:sp>
      <p:sp>
        <p:nvSpPr>
          <p:cNvPr id="3" name="Content Placeholder 2"/>
          <p:cNvSpPr>
            <a:spLocks noGrp="1"/>
          </p:cNvSpPr>
          <p:nvPr>
            <p:ph sz="quarter" idx="13"/>
          </p:nvPr>
        </p:nvSpPr>
        <p:spPr>
          <a:xfrm>
            <a:off x="838200" y="1225123"/>
            <a:ext cx="10515600" cy="4984608"/>
          </a:xfrm>
        </p:spPr>
        <p:txBody>
          <a:bodyPr>
            <a:normAutofit/>
          </a:bodyPr>
          <a:lstStyle/>
          <a:p>
            <a:pPr algn="just"/>
            <a:r>
              <a:rPr lang="en-US" sz="2800" cap="none" dirty="0" smtClean="0">
                <a:latin typeface="Candara" panose="020E0502030303020204" pitchFamily="34" charset="0"/>
                <a:ea typeface="Calibri" panose="020F0502020204030204" pitchFamily="34" charset="0"/>
                <a:cs typeface="Times New Roman" panose="02020603050405020304" pitchFamily="18" charset="0"/>
              </a:rPr>
              <a:t>Agenda 21 addresses the pressing problems of that time and also aims at preparing the world for future .</a:t>
            </a:r>
          </a:p>
          <a:p>
            <a:pPr algn="just"/>
            <a:r>
              <a:rPr lang="en-US" sz="2800" cap="none" dirty="0" smtClean="0">
                <a:latin typeface="Candara" panose="020E0502030303020204" pitchFamily="34" charset="0"/>
                <a:ea typeface="Calibri" panose="020F0502020204030204" pitchFamily="34" charset="0"/>
                <a:cs typeface="Times New Roman" panose="02020603050405020304" pitchFamily="18" charset="0"/>
              </a:rPr>
              <a:t>It reflects a global consensus and political commitment at the highest level on development and environment cooperation. </a:t>
            </a:r>
          </a:p>
          <a:p>
            <a:pPr algn="just"/>
            <a:r>
              <a:rPr lang="en-US" sz="2800" cap="none" dirty="0" smtClean="0">
                <a:latin typeface="Candara" panose="020E0502030303020204" pitchFamily="34" charset="0"/>
                <a:ea typeface="Calibri" panose="020F0502020204030204" pitchFamily="34" charset="0"/>
                <a:cs typeface="Times New Roman" panose="02020603050405020304" pitchFamily="18" charset="0"/>
              </a:rPr>
              <a:t>Its successful implementation is first and foremost the </a:t>
            </a:r>
            <a:r>
              <a:rPr lang="en-US" sz="2800" b="1" cap="none" dirty="0" smtClean="0">
                <a:solidFill>
                  <a:srgbClr val="FF0000"/>
                </a:solidFill>
                <a:effectLst>
                  <a:outerShdw blurRad="38100" dist="38100" dir="2700000" algn="tl">
                    <a:srgbClr val="000000">
                      <a:alpha val="43137"/>
                    </a:srgbClr>
                  </a:outerShdw>
                </a:effectLst>
                <a:latin typeface="Candara" panose="020E0502030303020204" pitchFamily="34" charset="0"/>
                <a:ea typeface="Calibri" panose="020F0502020204030204" pitchFamily="34" charset="0"/>
                <a:cs typeface="Times New Roman" panose="02020603050405020304" pitchFamily="18" charset="0"/>
              </a:rPr>
              <a:t>responsibility of governments</a:t>
            </a:r>
            <a:r>
              <a:rPr lang="en-US" sz="2800" cap="none" dirty="0" smtClean="0">
                <a:latin typeface="Candara" panose="020E0502030303020204" pitchFamily="34" charset="0"/>
                <a:ea typeface="Calibri" panose="020F0502020204030204" pitchFamily="34" charset="0"/>
                <a:cs typeface="Times New Roman" panose="02020603050405020304" pitchFamily="18" charset="0"/>
              </a:rPr>
              <a:t>. </a:t>
            </a:r>
          </a:p>
          <a:p>
            <a:pPr algn="just"/>
            <a:r>
              <a:rPr lang="en-US" sz="2800" cap="none" dirty="0" smtClean="0">
                <a:latin typeface="Candara" panose="020E0502030303020204" pitchFamily="34" charset="0"/>
                <a:ea typeface="Calibri" panose="020F0502020204030204" pitchFamily="34" charset="0"/>
                <a:cs typeface="Times New Roman" panose="02020603050405020304" pitchFamily="18" charset="0"/>
              </a:rPr>
              <a:t>National strategies, plans, policies and processes are crucial in achieving this. </a:t>
            </a:r>
            <a:endParaRPr lang="en-GB" sz="2800" cap="none" dirty="0" smtClean="0">
              <a:latin typeface="Candara" panose="020E0502030303020204" pitchFamily="34" charset="0"/>
              <a:ea typeface="Calibri" panose="020F0502020204030204" pitchFamily="34"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F212A87D-C88D-4F72-8ED3-065B40688CD2}" type="slidenum">
              <a:rPr lang="en-GB" smtClean="0"/>
              <a:t>11</a:t>
            </a:fld>
            <a:endParaRPr lang="en-GB"/>
          </a:p>
        </p:txBody>
      </p:sp>
      <p:sp>
        <p:nvSpPr>
          <p:cNvPr id="6" name="Footer Placeholder 3"/>
          <p:cNvSpPr txBox="1">
            <a:spLocks/>
          </p:cNvSpPr>
          <p:nvPr/>
        </p:nvSpPr>
        <p:spPr>
          <a:xfrm>
            <a:off x="3841124" y="6512379"/>
            <a:ext cx="6672887" cy="365125"/>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The Rio Conference of Environment and Development of 1992</a:t>
            </a:r>
            <a:endParaRPr lang="en-GB" dirty="0"/>
          </a:p>
        </p:txBody>
      </p:sp>
    </p:spTree>
    <p:extLst>
      <p:ext uri="{BB962C8B-B14F-4D97-AF65-F5344CB8AC3E}">
        <p14:creationId xmlns:p14="http://schemas.microsoft.com/office/powerpoint/2010/main" val="30597212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838200" y="881844"/>
            <a:ext cx="10515600" cy="4984608"/>
          </a:xfrm>
        </p:spPr>
        <p:txBody>
          <a:bodyPr>
            <a:normAutofit fontScale="85000" lnSpcReduction="20000"/>
          </a:bodyPr>
          <a:lstStyle/>
          <a:p>
            <a:pPr marL="0" indent="0" algn="just">
              <a:buNone/>
            </a:pPr>
            <a:r>
              <a:rPr lang="en-US" sz="2800" cap="none" dirty="0" smtClean="0">
                <a:latin typeface="Candara" panose="020E0502030303020204" pitchFamily="34" charset="0"/>
                <a:ea typeface="Calibri" panose="020F0502020204030204" pitchFamily="34" charset="0"/>
                <a:cs typeface="Times New Roman" panose="02020603050405020304" pitchFamily="18" charset="0"/>
              </a:rPr>
              <a:t>Agenda 21 is comprehensively presented in a document containing 40 chapters spread over 4 sections.</a:t>
            </a:r>
          </a:p>
          <a:p>
            <a:pPr marL="0" indent="0" algn="just">
              <a:buNone/>
            </a:pPr>
            <a:r>
              <a:rPr lang="en-US" sz="2800" b="1" cap="none" dirty="0" smtClean="0">
                <a:solidFill>
                  <a:srgbClr val="FF0000"/>
                </a:solidFill>
                <a:effectLst>
                  <a:outerShdw blurRad="38100" dist="38100" dir="2700000" algn="tl">
                    <a:srgbClr val="000000">
                      <a:alpha val="43137"/>
                    </a:srgbClr>
                  </a:outerShdw>
                </a:effectLst>
                <a:latin typeface="Candara" panose="020E0502030303020204" pitchFamily="34" charset="0"/>
                <a:ea typeface="Calibri" panose="020F0502020204030204" pitchFamily="34" charset="0"/>
                <a:cs typeface="Times New Roman" panose="02020603050405020304" pitchFamily="18" charset="0"/>
              </a:rPr>
              <a:t>Section II</a:t>
            </a:r>
            <a:r>
              <a:rPr lang="en-US" sz="2800" cap="none" dirty="0" smtClean="0">
                <a:latin typeface="Candara" panose="020E0502030303020204" pitchFamily="34" charset="0"/>
                <a:ea typeface="Calibri" panose="020F0502020204030204" pitchFamily="34" charset="0"/>
                <a:cs typeface="Times New Roman" panose="02020603050405020304" pitchFamily="18" charset="0"/>
              </a:rPr>
              <a:t> is wholly dedicated </a:t>
            </a:r>
            <a:r>
              <a:rPr lang="en-US" sz="2800" cap="none" dirty="0">
                <a:latin typeface="Candara" panose="020E0502030303020204" pitchFamily="34" charset="0"/>
                <a:ea typeface="Calibri" panose="020F0502020204030204" pitchFamily="34" charset="0"/>
                <a:cs typeface="Times New Roman" panose="02020603050405020304" pitchFamily="18" charset="0"/>
              </a:rPr>
              <a:t>to </a:t>
            </a:r>
            <a:r>
              <a:rPr lang="en-US" sz="2800" b="1" cap="none" dirty="0">
                <a:solidFill>
                  <a:srgbClr val="FF0000"/>
                </a:solidFill>
                <a:effectLst>
                  <a:outerShdw blurRad="38100" dist="38100" dir="2700000" algn="tl">
                    <a:srgbClr val="000000">
                      <a:alpha val="43137"/>
                    </a:srgbClr>
                  </a:outerShdw>
                </a:effectLst>
                <a:latin typeface="Candara" panose="020E0502030303020204" pitchFamily="34" charset="0"/>
                <a:ea typeface="Calibri" panose="020F0502020204030204" pitchFamily="34" charset="0"/>
                <a:cs typeface="Times New Roman" panose="02020603050405020304" pitchFamily="18" charset="0"/>
              </a:rPr>
              <a:t>issues on c</a:t>
            </a:r>
            <a:r>
              <a:rPr lang="en-US" sz="2800" b="1" cap="none" dirty="0" smtClean="0">
                <a:solidFill>
                  <a:srgbClr val="FF0000"/>
                </a:solidFill>
                <a:effectLst>
                  <a:outerShdw blurRad="38100" dist="38100" dir="2700000" algn="tl">
                    <a:srgbClr val="000000">
                      <a:alpha val="43137"/>
                    </a:srgbClr>
                  </a:outerShdw>
                </a:effectLst>
                <a:latin typeface="Candara" panose="020E0502030303020204" pitchFamily="34" charset="0"/>
                <a:ea typeface="Calibri" panose="020F0502020204030204" pitchFamily="34" charset="0"/>
                <a:cs typeface="Times New Roman" panose="02020603050405020304" pitchFamily="18" charset="0"/>
              </a:rPr>
              <a:t>onservation and management of resources for development</a:t>
            </a:r>
            <a:r>
              <a:rPr lang="en-US" sz="2800" cap="none" dirty="0" smtClean="0">
                <a:latin typeface="Candara" panose="020E0502030303020204" pitchFamily="34" charset="0"/>
                <a:ea typeface="Calibri" panose="020F0502020204030204" pitchFamily="34" charset="0"/>
                <a:cs typeface="Times New Roman" panose="02020603050405020304" pitchFamily="18" charset="0"/>
              </a:rPr>
              <a:t>. It deals with;</a:t>
            </a:r>
          </a:p>
          <a:p>
            <a:pPr algn="just">
              <a:lnSpc>
                <a:spcPct val="110000"/>
              </a:lnSpc>
            </a:pPr>
            <a:r>
              <a:rPr lang="en-GB" sz="2800" cap="none" dirty="0">
                <a:latin typeface="Candara" panose="020E0502030303020204" pitchFamily="34" charset="0"/>
                <a:ea typeface="Calibri" panose="020F0502020204030204" pitchFamily="34" charset="0"/>
                <a:cs typeface="Times New Roman" panose="02020603050405020304" pitchFamily="18" charset="0"/>
              </a:rPr>
              <a:t>Protection of the </a:t>
            </a:r>
            <a:r>
              <a:rPr lang="en-GB" sz="2800" cap="none" dirty="0" smtClean="0">
                <a:latin typeface="Candara" panose="020E0502030303020204" pitchFamily="34" charset="0"/>
                <a:ea typeface="Calibri" panose="020F0502020204030204" pitchFamily="34" charset="0"/>
                <a:cs typeface="Times New Roman" panose="02020603050405020304" pitchFamily="18" charset="0"/>
              </a:rPr>
              <a:t>atmosphere</a:t>
            </a:r>
          </a:p>
          <a:p>
            <a:pPr algn="just">
              <a:lnSpc>
                <a:spcPct val="110000"/>
              </a:lnSpc>
            </a:pPr>
            <a:r>
              <a:rPr lang="en-US" sz="2800" cap="none" dirty="0">
                <a:latin typeface="Candara" panose="020E0502030303020204" pitchFamily="34" charset="0"/>
                <a:ea typeface="Calibri" panose="020F0502020204030204" pitchFamily="34" charset="0"/>
                <a:cs typeface="Times New Roman" panose="02020603050405020304" pitchFamily="18" charset="0"/>
              </a:rPr>
              <a:t>Integrated approach to the planning and management of land </a:t>
            </a:r>
            <a:r>
              <a:rPr lang="en-US" sz="2800" cap="none" dirty="0" smtClean="0">
                <a:latin typeface="Candara" panose="020E0502030303020204" pitchFamily="34" charset="0"/>
                <a:ea typeface="Calibri" panose="020F0502020204030204" pitchFamily="34" charset="0"/>
                <a:cs typeface="Times New Roman" panose="02020603050405020304" pitchFamily="18" charset="0"/>
              </a:rPr>
              <a:t>resources</a:t>
            </a:r>
          </a:p>
          <a:p>
            <a:pPr algn="just">
              <a:lnSpc>
                <a:spcPct val="110000"/>
              </a:lnSpc>
            </a:pPr>
            <a:r>
              <a:rPr lang="en-GB" sz="2800" cap="none" dirty="0">
                <a:latin typeface="Candara" panose="020E0502030303020204" pitchFamily="34" charset="0"/>
                <a:ea typeface="Calibri" panose="020F0502020204030204" pitchFamily="34" charset="0"/>
                <a:cs typeface="Times New Roman" panose="02020603050405020304" pitchFamily="18" charset="0"/>
              </a:rPr>
              <a:t>Combating </a:t>
            </a:r>
            <a:r>
              <a:rPr lang="en-GB" sz="2800" cap="none" dirty="0" smtClean="0">
                <a:latin typeface="Candara" panose="020E0502030303020204" pitchFamily="34" charset="0"/>
                <a:ea typeface="Calibri" panose="020F0502020204030204" pitchFamily="34" charset="0"/>
                <a:cs typeface="Times New Roman" panose="02020603050405020304" pitchFamily="18" charset="0"/>
              </a:rPr>
              <a:t>deforestation</a:t>
            </a:r>
          </a:p>
          <a:p>
            <a:pPr algn="just">
              <a:lnSpc>
                <a:spcPct val="110000"/>
              </a:lnSpc>
            </a:pPr>
            <a:r>
              <a:rPr lang="en-GB" sz="2800" cap="none" dirty="0" smtClean="0">
                <a:latin typeface="Candara" panose="020E0502030303020204" pitchFamily="34" charset="0"/>
                <a:ea typeface="Calibri" panose="020F0502020204030204" pitchFamily="34" charset="0"/>
                <a:cs typeface="Times New Roman" panose="02020603050405020304" pitchFamily="18" charset="0"/>
              </a:rPr>
              <a:t>Conservation </a:t>
            </a:r>
            <a:r>
              <a:rPr lang="en-GB" sz="2800" cap="none" dirty="0">
                <a:latin typeface="Candara" panose="020E0502030303020204" pitchFamily="34" charset="0"/>
                <a:ea typeface="Calibri" panose="020F0502020204030204" pitchFamily="34" charset="0"/>
                <a:cs typeface="Times New Roman" panose="02020603050405020304" pitchFamily="18" charset="0"/>
              </a:rPr>
              <a:t>of biological </a:t>
            </a:r>
            <a:r>
              <a:rPr lang="en-GB" sz="2800" cap="none" dirty="0" smtClean="0">
                <a:latin typeface="Candara" panose="020E0502030303020204" pitchFamily="34" charset="0"/>
                <a:ea typeface="Calibri" panose="020F0502020204030204" pitchFamily="34" charset="0"/>
                <a:cs typeface="Times New Roman" panose="02020603050405020304" pitchFamily="18" charset="0"/>
              </a:rPr>
              <a:t>diversity</a:t>
            </a:r>
          </a:p>
          <a:p>
            <a:pPr algn="just">
              <a:lnSpc>
                <a:spcPct val="110000"/>
              </a:lnSpc>
            </a:pPr>
            <a:r>
              <a:rPr lang="en-GB" sz="2800" cap="none" dirty="0" smtClean="0">
                <a:latin typeface="Candara" panose="020E0502030303020204" pitchFamily="34" charset="0"/>
                <a:ea typeface="Calibri" panose="020F0502020204030204" pitchFamily="34" charset="0"/>
                <a:cs typeface="Times New Roman" panose="02020603050405020304" pitchFamily="18" charset="0"/>
              </a:rPr>
              <a:t>Protection of oceans, seas and freshwaters</a:t>
            </a:r>
          </a:p>
          <a:p>
            <a:pPr algn="just">
              <a:lnSpc>
                <a:spcPct val="110000"/>
              </a:lnSpc>
            </a:pPr>
            <a:r>
              <a:rPr lang="en-GB" sz="2800" cap="none" dirty="0" smtClean="0">
                <a:latin typeface="Candara" panose="020E0502030303020204" pitchFamily="34" charset="0"/>
                <a:ea typeface="Calibri" panose="020F0502020204030204" pitchFamily="34" charset="0"/>
                <a:cs typeface="Times New Roman" panose="02020603050405020304" pitchFamily="18" charset="0"/>
              </a:rPr>
              <a:t>Environmentally sound management of wastes</a:t>
            </a:r>
          </a:p>
          <a:p>
            <a:pPr algn="just">
              <a:lnSpc>
                <a:spcPct val="110000"/>
              </a:lnSpc>
            </a:pPr>
            <a:r>
              <a:rPr lang="en-GB" sz="2800" cap="none" dirty="0" smtClean="0">
                <a:latin typeface="Candara" panose="020E0502030303020204" pitchFamily="34" charset="0"/>
                <a:ea typeface="Calibri" panose="020F0502020204030204" pitchFamily="34" charset="0"/>
                <a:cs typeface="Times New Roman" panose="02020603050405020304" pitchFamily="18" charset="0"/>
              </a:rPr>
              <a:t>…and many others</a:t>
            </a:r>
          </a:p>
        </p:txBody>
      </p:sp>
      <p:sp>
        <p:nvSpPr>
          <p:cNvPr id="5" name="Slide Number Placeholder 4"/>
          <p:cNvSpPr>
            <a:spLocks noGrp="1"/>
          </p:cNvSpPr>
          <p:nvPr>
            <p:ph type="sldNum" sz="quarter" idx="12"/>
          </p:nvPr>
        </p:nvSpPr>
        <p:spPr/>
        <p:txBody>
          <a:bodyPr/>
          <a:lstStyle/>
          <a:p>
            <a:fld id="{F212A87D-C88D-4F72-8ED3-065B40688CD2}" type="slidenum">
              <a:rPr lang="en-GB" smtClean="0"/>
              <a:t>12</a:t>
            </a:fld>
            <a:endParaRPr lang="en-GB"/>
          </a:p>
        </p:txBody>
      </p:sp>
      <p:sp>
        <p:nvSpPr>
          <p:cNvPr id="6" name="Footer Placeholder 3"/>
          <p:cNvSpPr txBox="1">
            <a:spLocks/>
          </p:cNvSpPr>
          <p:nvPr/>
        </p:nvSpPr>
        <p:spPr>
          <a:xfrm>
            <a:off x="3841124" y="6512379"/>
            <a:ext cx="6672887" cy="365125"/>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The Rio Conference of Environment and Development of 1992</a:t>
            </a:r>
            <a:endParaRPr lang="en-GB" dirty="0"/>
          </a:p>
        </p:txBody>
      </p:sp>
      <p:sp>
        <p:nvSpPr>
          <p:cNvPr id="7" name="Title 1"/>
          <p:cNvSpPr>
            <a:spLocks noGrp="1"/>
          </p:cNvSpPr>
          <p:nvPr>
            <p:ph type="title"/>
          </p:nvPr>
        </p:nvSpPr>
        <p:spPr>
          <a:xfrm>
            <a:off x="838200" y="45654"/>
            <a:ext cx="10515600" cy="876821"/>
          </a:xfrm>
        </p:spPr>
        <p:txBody>
          <a:bodyPr>
            <a:normAutofit/>
          </a:bodyPr>
          <a:lstStyle/>
          <a:p>
            <a:r>
              <a:rPr lang="en-GB" sz="3000" b="1" dirty="0" smtClean="0">
                <a:latin typeface="Candara" panose="020E0502030303020204" pitchFamily="34" charset="0"/>
              </a:rPr>
              <a:t>AGENDA 21 OF Rio 1992.</a:t>
            </a:r>
            <a:endParaRPr lang="en-GB" sz="3000" b="1" dirty="0">
              <a:latin typeface="Candara" panose="020E0502030303020204" pitchFamily="34" charset="0"/>
            </a:endParaRPr>
          </a:p>
        </p:txBody>
      </p:sp>
    </p:spTree>
    <p:extLst>
      <p:ext uri="{BB962C8B-B14F-4D97-AF65-F5344CB8AC3E}">
        <p14:creationId xmlns:p14="http://schemas.microsoft.com/office/powerpoint/2010/main" val="9804170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838200" y="201683"/>
            <a:ext cx="10515600" cy="876821"/>
          </a:xfrm>
        </p:spPr>
        <p:txBody>
          <a:bodyPr>
            <a:normAutofit/>
          </a:bodyPr>
          <a:lstStyle/>
          <a:p>
            <a:r>
              <a:rPr lang="en-GB" sz="3000" b="1" dirty="0" smtClean="0">
                <a:latin typeface="Candara" panose="020E0502030303020204" pitchFamily="34" charset="0"/>
              </a:rPr>
              <a:t>The Earth Summit, Rio 1992.</a:t>
            </a:r>
            <a:endParaRPr lang="en-GB" sz="3000" b="1" dirty="0">
              <a:latin typeface="Candara" panose="020E0502030303020204" pitchFamily="34" charset="0"/>
            </a:endParaRPr>
          </a:p>
        </p:txBody>
      </p:sp>
      <p:sp>
        <p:nvSpPr>
          <p:cNvPr id="3" name="Content Placeholder 2"/>
          <p:cNvSpPr>
            <a:spLocks noGrp="1"/>
          </p:cNvSpPr>
          <p:nvPr>
            <p:ph sz="quarter" idx="13"/>
          </p:nvPr>
        </p:nvSpPr>
        <p:spPr>
          <a:xfrm>
            <a:off x="838200" y="1225123"/>
            <a:ext cx="10515600" cy="4984608"/>
          </a:xfrm>
        </p:spPr>
        <p:txBody>
          <a:bodyPr>
            <a:normAutofit/>
          </a:bodyPr>
          <a:lstStyle/>
          <a:p>
            <a:pPr marL="0" indent="0" algn="just">
              <a:buNone/>
            </a:pPr>
            <a:r>
              <a:rPr lang="en-US" sz="2800" cap="none" dirty="0" smtClean="0">
                <a:latin typeface="Candara" panose="020E0502030303020204" pitchFamily="34" charset="0"/>
                <a:ea typeface="Calibri" panose="020F0502020204030204" pitchFamily="34" charset="0"/>
                <a:cs typeface="Times New Roman" panose="02020603050405020304" pitchFamily="18" charset="0"/>
              </a:rPr>
              <a:t>Other major achievements of the earth summit 1992 include: </a:t>
            </a:r>
          </a:p>
          <a:p>
            <a:pPr marL="682625" algn="just">
              <a:lnSpc>
                <a:spcPct val="150000"/>
              </a:lnSpc>
            </a:pPr>
            <a:r>
              <a:rPr lang="en-US" sz="2800" cap="none" dirty="0" smtClean="0">
                <a:latin typeface="Candara" panose="020E0502030303020204" pitchFamily="34" charset="0"/>
                <a:ea typeface="Calibri" panose="020F0502020204030204" pitchFamily="34" charset="0"/>
                <a:cs typeface="Times New Roman" panose="02020603050405020304" pitchFamily="18" charset="0"/>
              </a:rPr>
              <a:t>The </a:t>
            </a:r>
            <a:r>
              <a:rPr lang="en-US" sz="2800" b="1" cap="none" dirty="0" smtClean="0">
                <a:solidFill>
                  <a:srgbClr val="FF0000"/>
                </a:solidFill>
                <a:effectLst>
                  <a:outerShdw blurRad="38100" dist="38100" dir="2700000" algn="tl">
                    <a:srgbClr val="000000">
                      <a:alpha val="43137"/>
                    </a:srgbClr>
                  </a:outerShdw>
                </a:effectLst>
                <a:latin typeface="Candara" panose="020E0502030303020204" pitchFamily="34" charset="0"/>
                <a:ea typeface="Calibri" panose="020F0502020204030204" pitchFamily="34" charset="0"/>
                <a:cs typeface="Times New Roman" panose="02020603050405020304" pitchFamily="18" charset="0"/>
              </a:rPr>
              <a:t>Rio declaration </a:t>
            </a:r>
            <a:r>
              <a:rPr lang="en-US" sz="2800" cap="none" dirty="0" smtClean="0">
                <a:latin typeface="Candara" panose="020E0502030303020204" pitchFamily="34" charset="0"/>
                <a:ea typeface="Calibri" panose="020F0502020204030204" pitchFamily="34" charset="0"/>
                <a:cs typeface="Times New Roman" panose="02020603050405020304" pitchFamily="18" charset="0"/>
              </a:rPr>
              <a:t>and its 27 universal principles, </a:t>
            </a:r>
          </a:p>
          <a:p>
            <a:pPr marL="682625" algn="just">
              <a:lnSpc>
                <a:spcPct val="150000"/>
              </a:lnSpc>
            </a:pPr>
            <a:r>
              <a:rPr lang="en-US" sz="2800" cap="none" dirty="0" smtClean="0">
                <a:latin typeface="Candara" panose="020E0502030303020204" pitchFamily="34" charset="0"/>
                <a:ea typeface="Calibri" panose="020F0502020204030204" pitchFamily="34" charset="0"/>
                <a:cs typeface="Times New Roman" panose="02020603050405020304" pitchFamily="18" charset="0"/>
              </a:rPr>
              <a:t>The united nations framework convention on climate change (UNFCCC)</a:t>
            </a:r>
          </a:p>
          <a:p>
            <a:pPr marL="682625" algn="just">
              <a:lnSpc>
                <a:spcPct val="150000"/>
              </a:lnSpc>
            </a:pPr>
            <a:r>
              <a:rPr lang="en-US" sz="2800" cap="none" dirty="0" smtClean="0">
                <a:latin typeface="Candara" panose="020E0502030303020204" pitchFamily="34" charset="0"/>
                <a:ea typeface="Calibri" panose="020F0502020204030204" pitchFamily="34" charset="0"/>
                <a:cs typeface="Times New Roman" panose="02020603050405020304" pitchFamily="18" charset="0"/>
              </a:rPr>
              <a:t>The convention on biological diversity; and </a:t>
            </a:r>
          </a:p>
          <a:p>
            <a:pPr marL="682625" algn="just">
              <a:lnSpc>
                <a:spcPct val="150000"/>
              </a:lnSpc>
            </a:pPr>
            <a:r>
              <a:rPr lang="en-US" sz="2800" cap="none" dirty="0" smtClean="0">
                <a:latin typeface="Candara" panose="020E0502030303020204" pitchFamily="34" charset="0"/>
                <a:ea typeface="Calibri" panose="020F0502020204030204" pitchFamily="34" charset="0"/>
                <a:cs typeface="Times New Roman" panose="02020603050405020304" pitchFamily="18" charset="0"/>
              </a:rPr>
              <a:t>The declaration on the principles of forest management </a:t>
            </a:r>
            <a:endParaRPr lang="en-GB" sz="2800" cap="none" dirty="0" smtClean="0">
              <a:latin typeface="Candara" panose="020E0502030303020204" pitchFamily="34" charset="0"/>
              <a:ea typeface="Calibri" panose="020F0502020204030204" pitchFamily="34" charset="0"/>
              <a:cs typeface="Times New Roman" panose="02020603050405020304" pitchFamily="18" charset="0"/>
            </a:endParaRPr>
          </a:p>
        </p:txBody>
      </p:sp>
      <p:sp>
        <p:nvSpPr>
          <p:cNvPr id="7" name="Slide Number Placeholder 6"/>
          <p:cNvSpPr>
            <a:spLocks noGrp="1"/>
          </p:cNvSpPr>
          <p:nvPr>
            <p:ph type="sldNum" sz="quarter" idx="12"/>
          </p:nvPr>
        </p:nvSpPr>
        <p:spPr/>
        <p:txBody>
          <a:bodyPr/>
          <a:lstStyle/>
          <a:p>
            <a:fld id="{F212A87D-C88D-4F72-8ED3-065B40688CD2}" type="slidenum">
              <a:rPr lang="en-GB" smtClean="0"/>
              <a:t>13</a:t>
            </a:fld>
            <a:endParaRPr lang="en-GB"/>
          </a:p>
        </p:txBody>
      </p:sp>
      <p:sp>
        <p:nvSpPr>
          <p:cNvPr id="8" name="Footer Placeholder 3"/>
          <p:cNvSpPr txBox="1">
            <a:spLocks/>
          </p:cNvSpPr>
          <p:nvPr/>
        </p:nvSpPr>
        <p:spPr>
          <a:xfrm>
            <a:off x="3841124" y="6512379"/>
            <a:ext cx="6672887" cy="365125"/>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The Rio Conference of Environment and Development of 1992</a:t>
            </a:r>
            <a:endParaRPr lang="en-GB" dirty="0"/>
          </a:p>
        </p:txBody>
      </p:sp>
    </p:spTree>
    <p:extLst>
      <p:ext uri="{BB962C8B-B14F-4D97-AF65-F5344CB8AC3E}">
        <p14:creationId xmlns:p14="http://schemas.microsoft.com/office/powerpoint/2010/main" val="18883648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838200" y="201683"/>
            <a:ext cx="10515600" cy="876821"/>
          </a:xfrm>
        </p:spPr>
        <p:txBody>
          <a:bodyPr>
            <a:normAutofit/>
          </a:bodyPr>
          <a:lstStyle/>
          <a:p>
            <a:r>
              <a:rPr lang="en-GB" sz="3000" b="1" dirty="0" smtClean="0">
                <a:latin typeface="Candara" panose="020E0502030303020204" pitchFamily="34" charset="0"/>
              </a:rPr>
              <a:t>The RIO DECLARATION.</a:t>
            </a:r>
            <a:endParaRPr lang="en-GB" sz="3000" b="1" dirty="0">
              <a:latin typeface="Candara" panose="020E0502030303020204" pitchFamily="34" charset="0"/>
            </a:endParaRPr>
          </a:p>
        </p:txBody>
      </p:sp>
      <p:sp>
        <p:nvSpPr>
          <p:cNvPr id="3" name="Content Placeholder 2"/>
          <p:cNvSpPr>
            <a:spLocks noGrp="1"/>
          </p:cNvSpPr>
          <p:nvPr>
            <p:ph sz="quarter" idx="13"/>
          </p:nvPr>
        </p:nvSpPr>
        <p:spPr>
          <a:xfrm>
            <a:off x="838200" y="1225123"/>
            <a:ext cx="10515600" cy="4984608"/>
          </a:xfrm>
        </p:spPr>
        <p:txBody>
          <a:bodyPr>
            <a:noAutofit/>
          </a:bodyPr>
          <a:lstStyle/>
          <a:p>
            <a:pPr marL="0" indent="0" algn="just">
              <a:buNone/>
            </a:pPr>
            <a:r>
              <a:rPr lang="en-US" sz="2400" cap="none" dirty="0" smtClean="0">
                <a:latin typeface="Candara" panose="020E0502030303020204" pitchFamily="34" charset="0"/>
                <a:ea typeface="Calibri" panose="020F0502020204030204" pitchFamily="34" charset="0"/>
                <a:cs typeface="Times New Roman" panose="02020603050405020304" pitchFamily="18" charset="0"/>
              </a:rPr>
              <a:t>The Rio </a:t>
            </a:r>
            <a:r>
              <a:rPr lang="en-US" sz="2400" cap="none" dirty="0">
                <a:latin typeface="Candara" panose="020E0502030303020204" pitchFamily="34" charset="0"/>
                <a:ea typeface="Calibri" panose="020F0502020204030204" pitchFamily="34" charset="0"/>
                <a:cs typeface="Times New Roman" panose="02020603050405020304" pitchFamily="18" charset="0"/>
              </a:rPr>
              <a:t>declaration</a:t>
            </a:r>
            <a:endParaRPr lang="en-US" sz="2400" cap="none" dirty="0" smtClean="0">
              <a:latin typeface="Candara" panose="020E0502030303020204" pitchFamily="34" charset="0"/>
              <a:ea typeface="Calibri" panose="020F0502020204030204" pitchFamily="34" charset="0"/>
              <a:cs typeface="Times New Roman" panose="02020603050405020304" pitchFamily="18" charset="0"/>
            </a:endParaRPr>
          </a:p>
          <a:p>
            <a:pPr algn="just">
              <a:lnSpc>
                <a:spcPct val="100000"/>
              </a:lnSpc>
            </a:pPr>
            <a:r>
              <a:rPr lang="en-US" sz="2400" cap="none" dirty="0" smtClean="0">
                <a:latin typeface="Candara" panose="020E0502030303020204" pitchFamily="34" charset="0"/>
                <a:ea typeface="Calibri" panose="020F0502020204030204" pitchFamily="34" charset="0"/>
                <a:cs typeface="Times New Roman" panose="02020603050405020304" pitchFamily="18" charset="0"/>
              </a:rPr>
              <a:t>Reaffirms </a:t>
            </a:r>
            <a:r>
              <a:rPr lang="en-US" sz="2400" cap="none" dirty="0">
                <a:latin typeface="Candara" panose="020E0502030303020204" pitchFamily="34" charset="0"/>
                <a:ea typeface="Calibri" panose="020F0502020204030204" pitchFamily="34" charset="0"/>
                <a:cs typeface="Times New Roman" panose="02020603050405020304" pitchFamily="18" charset="0"/>
              </a:rPr>
              <a:t>the Declaration of the United Nations Conference on the </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Human Environment</a:t>
            </a:r>
            <a:r>
              <a:rPr lang="en-US" sz="2400" cap="none" dirty="0">
                <a:latin typeface="Candara" panose="020E0502030303020204" pitchFamily="34" charset="0"/>
                <a:ea typeface="Calibri" panose="020F0502020204030204" pitchFamily="34" charset="0"/>
                <a:cs typeface="Times New Roman" panose="02020603050405020304" pitchFamily="18" charset="0"/>
              </a:rPr>
              <a:t>, adopted at Stockholm on 16 June 1972, </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and seeks </a:t>
            </a:r>
            <a:r>
              <a:rPr lang="en-US" sz="2400" cap="none" dirty="0">
                <a:latin typeface="Candara" panose="020E0502030303020204" pitchFamily="34" charset="0"/>
                <a:ea typeface="Calibri" panose="020F0502020204030204" pitchFamily="34" charset="0"/>
                <a:cs typeface="Times New Roman" panose="02020603050405020304" pitchFamily="18" charset="0"/>
              </a:rPr>
              <a:t>to build </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upon it.</a:t>
            </a:r>
          </a:p>
          <a:p>
            <a:pPr algn="just">
              <a:lnSpc>
                <a:spcPct val="100000"/>
              </a:lnSpc>
            </a:pPr>
            <a:r>
              <a:rPr lang="en-US" sz="2400" cap="none" dirty="0" smtClean="0">
                <a:latin typeface="Candara" panose="020E0502030303020204" pitchFamily="34" charset="0"/>
                <a:ea typeface="Calibri" panose="020F0502020204030204" pitchFamily="34" charset="0"/>
                <a:cs typeface="Times New Roman" panose="02020603050405020304" pitchFamily="18" charset="0"/>
              </a:rPr>
              <a:t>It aims at establishing </a:t>
            </a:r>
            <a:r>
              <a:rPr lang="en-US" sz="2400" cap="none" dirty="0">
                <a:latin typeface="Candara" panose="020E0502030303020204" pitchFamily="34" charset="0"/>
                <a:ea typeface="Calibri" panose="020F0502020204030204" pitchFamily="34" charset="0"/>
                <a:cs typeface="Times New Roman" panose="02020603050405020304" pitchFamily="18" charset="0"/>
              </a:rPr>
              <a:t>a new and equitable global </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partnership through </a:t>
            </a:r>
            <a:r>
              <a:rPr lang="en-US" sz="2400" cap="none" dirty="0">
                <a:latin typeface="Candara" panose="020E0502030303020204" pitchFamily="34" charset="0"/>
                <a:ea typeface="Calibri" panose="020F0502020204030204" pitchFamily="34" charset="0"/>
                <a:cs typeface="Times New Roman" panose="02020603050405020304" pitchFamily="18" charset="0"/>
              </a:rPr>
              <a:t>the creation of new levels of cooperation among States, key sectors </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of societies </a:t>
            </a:r>
            <a:r>
              <a:rPr lang="en-US" sz="2400" cap="none" dirty="0">
                <a:latin typeface="Candara" panose="020E0502030303020204" pitchFamily="34" charset="0"/>
                <a:ea typeface="Calibri" panose="020F0502020204030204" pitchFamily="34" charset="0"/>
                <a:cs typeface="Times New Roman" panose="02020603050405020304" pitchFamily="18" charset="0"/>
              </a:rPr>
              <a:t>and </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people,</a:t>
            </a:r>
          </a:p>
          <a:p>
            <a:pPr algn="just">
              <a:lnSpc>
                <a:spcPct val="100000"/>
              </a:lnSpc>
            </a:pPr>
            <a:r>
              <a:rPr lang="en-US" sz="2400" cap="none" dirty="0" smtClean="0">
                <a:latin typeface="Candara" panose="020E0502030303020204" pitchFamily="34" charset="0"/>
                <a:ea typeface="Calibri" panose="020F0502020204030204" pitchFamily="34" charset="0"/>
                <a:cs typeface="Times New Roman" panose="02020603050405020304" pitchFamily="18" charset="0"/>
              </a:rPr>
              <a:t>Encourages working </a:t>
            </a:r>
            <a:r>
              <a:rPr lang="en-US" sz="2400" cap="none" dirty="0">
                <a:latin typeface="Candara" panose="020E0502030303020204" pitchFamily="34" charset="0"/>
                <a:ea typeface="Calibri" panose="020F0502020204030204" pitchFamily="34" charset="0"/>
                <a:cs typeface="Times New Roman" panose="02020603050405020304" pitchFamily="18" charset="0"/>
              </a:rPr>
              <a:t>towards international agreements which respect the interests </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of all </a:t>
            </a:r>
            <a:r>
              <a:rPr lang="en-US" sz="2400" cap="none" dirty="0">
                <a:latin typeface="Candara" panose="020E0502030303020204" pitchFamily="34" charset="0"/>
                <a:ea typeface="Calibri" panose="020F0502020204030204" pitchFamily="34" charset="0"/>
                <a:cs typeface="Times New Roman" panose="02020603050405020304" pitchFamily="18" charset="0"/>
              </a:rPr>
              <a:t>and protect the integrity of the global environmental and </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developmental system</a:t>
            </a:r>
            <a:r>
              <a:rPr lang="en-US" sz="2400" cap="none" dirty="0">
                <a:latin typeface="Candara" panose="020E0502030303020204" pitchFamily="34" charset="0"/>
                <a:ea typeface="Calibri" panose="020F0502020204030204" pitchFamily="34" charset="0"/>
                <a:cs typeface="Times New Roman" panose="02020603050405020304" pitchFamily="18" charset="0"/>
              </a:rPr>
              <a:t>,</a:t>
            </a:r>
          </a:p>
          <a:p>
            <a:pPr algn="just">
              <a:lnSpc>
                <a:spcPct val="100000"/>
              </a:lnSpc>
            </a:pPr>
            <a:r>
              <a:rPr lang="en-US" sz="2400" cap="none" dirty="0" smtClean="0">
                <a:latin typeface="Candara" panose="020E0502030303020204" pitchFamily="34" charset="0"/>
                <a:ea typeface="Calibri" panose="020F0502020204030204" pitchFamily="34" charset="0"/>
                <a:cs typeface="Times New Roman" panose="02020603050405020304" pitchFamily="18" charset="0"/>
              </a:rPr>
              <a:t>Facilitates recognizing </a:t>
            </a:r>
            <a:r>
              <a:rPr lang="en-US" sz="2400" cap="none" dirty="0">
                <a:latin typeface="Candara" panose="020E0502030303020204" pitchFamily="34" charset="0"/>
                <a:ea typeface="Calibri" panose="020F0502020204030204" pitchFamily="34" charset="0"/>
                <a:cs typeface="Times New Roman" panose="02020603050405020304" pitchFamily="18" charset="0"/>
              </a:rPr>
              <a:t>the integral and interdependent nature of the Earth, </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our home</a:t>
            </a:r>
            <a:r>
              <a:rPr lang="en-US" sz="2400" cap="none" dirty="0">
                <a:latin typeface="Candara" panose="020E0502030303020204" pitchFamily="34" charset="0"/>
                <a:ea typeface="Calibri" panose="020F0502020204030204" pitchFamily="34" charset="0"/>
                <a:cs typeface="Times New Roman" panose="02020603050405020304" pitchFamily="18" charset="0"/>
              </a:rPr>
              <a:t>, </a:t>
            </a:r>
            <a:endParaRPr lang="en-US" sz="2400" cap="none" dirty="0" smtClean="0">
              <a:latin typeface="Candara" panose="020E0502030303020204" pitchFamily="34" charset="0"/>
              <a:ea typeface="Calibri" panose="020F0502020204030204" pitchFamily="34" charset="0"/>
              <a:cs typeface="Times New Roman" panose="02020603050405020304" pitchFamily="18" charset="0"/>
            </a:endParaRPr>
          </a:p>
        </p:txBody>
      </p:sp>
      <p:sp>
        <p:nvSpPr>
          <p:cNvPr id="7" name="Slide Number Placeholder 6"/>
          <p:cNvSpPr>
            <a:spLocks noGrp="1"/>
          </p:cNvSpPr>
          <p:nvPr>
            <p:ph type="sldNum" sz="quarter" idx="12"/>
          </p:nvPr>
        </p:nvSpPr>
        <p:spPr/>
        <p:txBody>
          <a:bodyPr/>
          <a:lstStyle/>
          <a:p>
            <a:fld id="{F212A87D-C88D-4F72-8ED3-065B40688CD2}" type="slidenum">
              <a:rPr lang="en-GB" smtClean="0"/>
              <a:t>14</a:t>
            </a:fld>
            <a:endParaRPr lang="en-GB"/>
          </a:p>
        </p:txBody>
      </p:sp>
      <p:sp>
        <p:nvSpPr>
          <p:cNvPr id="8" name="Footer Placeholder 3"/>
          <p:cNvSpPr txBox="1">
            <a:spLocks/>
          </p:cNvSpPr>
          <p:nvPr/>
        </p:nvSpPr>
        <p:spPr>
          <a:xfrm>
            <a:off x="3841124" y="6512379"/>
            <a:ext cx="6672887" cy="365125"/>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The Rio Conference of Environment and Development of 1992</a:t>
            </a:r>
            <a:endParaRPr lang="en-GB" dirty="0"/>
          </a:p>
        </p:txBody>
      </p:sp>
    </p:spTree>
    <p:extLst>
      <p:ext uri="{BB962C8B-B14F-4D97-AF65-F5344CB8AC3E}">
        <p14:creationId xmlns:p14="http://schemas.microsoft.com/office/powerpoint/2010/main" val="34774186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762626" y="0"/>
            <a:ext cx="10515600" cy="573537"/>
          </a:xfrm>
        </p:spPr>
        <p:txBody>
          <a:bodyPr>
            <a:normAutofit/>
          </a:bodyPr>
          <a:lstStyle/>
          <a:p>
            <a:r>
              <a:rPr lang="en-GB" sz="3000" b="1" dirty="0" smtClean="0">
                <a:latin typeface="Candara" panose="020E0502030303020204" pitchFamily="34" charset="0"/>
              </a:rPr>
              <a:t>The RIO DECLARATION.</a:t>
            </a:r>
            <a:endParaRPr lang="en-GB" sz="3000" b="1" dirty="0">
              <a:latin typeface="Candara" panose="020E0502030303020204" pitchFamily="34" charset="0"/>
            </a:endParaRPr>
          </a:p>
        </p:txBody>
      </p:sp>
      <p:sp>
        <p:nvSpPr>
          <p:cNvPr id="3" name="Content Placeholder 2"/>
          <p:cNvSpPr>
            <a:spLocks noGrp="1"/>
          </p:cNvSpPr>
          <p:nvPr>
            <p:ph sz="quarter" idx="13"/>
          </p:nvPr>
        </p:nvSpPr>
        <p:spPr>
          <a:xfrm>
            <a:off x="762626" y="766677"/>
            <a:ext cx="10515600" cy="5745701"/>
          </a:xfrm>
        </p:spPr>
        <p:txBody>
          <a:bodyPr>
            <a:noAutofit/>
          </a:bodyPr>
          <a:lstStyle/>
          <a:p>
            <a:pPr marL="0" indent="0" algn="just">
              <a:buNone/>
            </a:pPr>
            <a:r>
              <a:rPr lang="en-US" sz="2200" cap="none" dirty="0">
                <a:latin typeface="Candara" panose="020E0502030303020204" pitchFamily="34" charset="0"/>
                <a:ea typeface="Calibri" panose="020F0502020204030204" pitchFamily="34" charset="0"/>
                <a:cs typeface="Times New Roman" panose="02020603050405020304" pitchFamily="18" charset="0"/>
              </a:rPr>
              <a:t>Rio declaration and its 27 universal </a:t>
            </a:r>
            <a:r>
              <a:rPr lang="en-US" sz="2200" cap="none" dirty="0" smtClean="0">
                <a:latin typeface="Candara" panose="020E0502030303020204" pitchFamily="34" charset="0"/>
                <a:ea typeface="Calibri" panose="020F0502020204030204" pitchFamily="34" charset="0"/>
                <a:cs typeface="Times New Roman" panose="02020603050405020304" pitchFamily="18" charset="0"/>
              </a:rPr>
              <a:t>principles</a:t>
            </a:r>
          </a:p>
          <a:p>
            <a:pPr marL="0" indent="0" algn="just">
              <a:buNone/>
            </a:pPr>
            <a:r>
              <a:rPr lang="en-US" sz="2200" b="1" cap="none" dirty="0">
                <a:latin typeface="Candara" panose="020E0502030303020204" pitchFamily="34" charset="0"/>
                <a:ea typeface="Calibri" panose="020F0502020204030204" pitchFamily="34" charset="0"/>
                <a:cs typeface="Times New Roman" panose="02020603050405020304" pitchFamily="18" charset="0"/>
              </a:rPr>
              <a:t> Principle 1</a:t>
            </a:r>
          </a:p>
          <a:p>
            <a:pPr marL="0" indent="0" algn="just">
              <a:lnSpc>
                <a:spcPct val="100000"/>
              </a:lnSpc>
              <a:buNone/>
            </a:pPr>
            <a:r>
              <a:rPr lang="en-US" sz="2200" b="1" cap="none" dirty="0" smtClean="0">
                <a:solidFill>
                  <a:srgbClr val="FF0000"/>
                </a:solidFill>
                <a:effectLst>
                  <a:outerShdw blurRad="38100" dist="38100" dir="2700000" algn="tl">
                    <a:srgbClr val="000000">
                      <a:alpha val="43137"/>
                    </a:srgbClr>
                  </a:outerShdw>
                </a:effectLst>
                <a:latin typeface="Candara" panose="020E0502030303020204" pitchFamily="34" charset="0"/>
                <a:ea typeface="Calibri" panose="020F0502020204030204" pitchFamily="34" charset="0"/>
                <a:cs typeface="Times New Roman" panose="02020603050405020304" pitchFamily="18" charset="0"/>
              </a:rPr>
              <a:t>Human </a:t>
            </a:r>
            <a:r>
              <a:rPr lang="en-US" sz="2200" b="1" cap="none" dirty="0">
                <a:solidFill>
                  <a:srgbClr val="FF0000"/>
                </a:solidFill>
                <a:effectLst>
                  <a:outerShdw blurRad="38100" dist="38100" dir="2700000" algn="tl">
                    <a:srgbClr val="000000">
                      <a:alpha val="43137"/>
                    </a:srgbClr>
                  </a:outerShdw>
                </a:effectLst>
                <a:latin typeface="Candara" panose="020E0502030303020204" pitchFamily="34" charset="0"/>
                <a:ea typeface="Calibri" panose="020F0502020204030204" pitchFamily="34" charset="0"/>
                <a:cs typeface="Times New Roman" panose="02020603050405020304" pitchFamily="18" charset="0"/>
              </a:rPr>
              <a:t>beings are at the </a:t>
            </a:r>
            <a:r>
              <a:rPr lang="en-US" sz="2200" b="1" cap="none" dirty="0" smtClean="0">
                <a:solidFill>
                  <a:srgbClr val="FF0000"/>
                </a:solidFill>
                <a:effectLst>
                  <a:outerShdw blurRad="38100" dist="38100" dir="2700000" algn="tl">
                    <a:srgbClr val="000000">
                      <a:alpha val="43137"/>
                    </a:srgbClr>
                  </a:outerShdw>
                </a:effectLst>
                <a:latin typeface="Candara" panose="020E0502030303020204" pitchFamily="34" charset="0"/>
                <a:ea typeface="Calibri" panose="020F0502020204030204" pitchFamily="34" charset="0"/>
                <a:cs typeface="Times New Roman" panose="02020603050405020304" pitchFamily="18" charset="0"/>
              </a:rPr>
              <a:t>center </a:t>
            </a:r>
            <a:r>
              <a:rPr lang="en-US" sz="2200" b="1" cap="none" dirty="0">
                <a:solidFill>
                  <a:srgbClr val="FF0000"/>
                </a:solidFill>
                <a:effectLst>
                  <a:outerShdw blurRad="38100" dist="38100" dir="2700000" algn="tl">
                    <a:srgbClr val="000000">
                      <a:alpha val="43137"/>
                    </a:srgbClr>
                  </a:outerShdw>
                </a:effectLst>
                <a:latin typeface="Candara" panose="020E0502030303020204" pitchFamily="34" charset="0"/>
                <a:ea typeface="Calibri" panose="020F0502020204030204" pitchFamily="34" charset="0"/>
                <a:cs typeface="Times New Roman" panose="02020603050405020304" pitchFamily="18" charset="0"/>
              </a:rPr>
              <a:t>of concerns for sustainable development</a:t>
            </a:r>
            <a:r>
              <a:rPr lang="en-US" sz="2200" b="1" cap="none" dirty="0" smtClean="0">
                <a:solidFill>
                  <a:srgbClr val="FF0000"/>
                </a:solidFill>
                <a:effectLst>
                  <a:outerShdw blurRad="38100" dist="38100" dir="2700000" algn="tl">
                    <a:srgbClr val="000000">
                      <a:alpha val="43137"/>
                    </a:srgbClr>
                  </a:outerShdw>
                </a:effectLst>
                <a:latin typeface="Candara" panose="020E0502030303020204" pitchFamily="34" charset="0"/>
                <a:ea typeface="Calibri" panose="020F0502020204030204" pitchFamily="34" charset="0"/>
                <a:cs typeface="Times New Roman" panose="02020603050405020304" pitchFamily="18" charset="0"/>
              </a:rPr>
              <a:t>.</a:t>
            </a:r>
            <a:r>
              <a:rPr lang="en-US" sz="2200" cap="none" dirty="0" smtClean="0">
                <a:latin typeface="Candara" panose="020E0502030303020204" pitchFamily="34" charset="0"/>
                <a:ea typeface="Calibri" panose="020F0502020204030204" pitchFamily="34" charset="0"/>
                <a:cs typeface="Times New Roman" panose="02020603050405020304" pitchFamily="18" charset="0"/>
              </a:rPr>
              <a:t> They </a:t>
            </a:r>
            <a:r>
              <a:rPr lang="en-US" sz="2200" cap="none" dirty="0">
                <a:latin typeface="Candara" panose="020E0502030303020204" pitchFamily="34" charset="0"/>
                <a:ea typeface="Calibri" panose="020F0502020204030204" pitchFamily="34" charset="0"/>
                <a:cs typeface="Times New Roman" panose="02020603050405020304" pitchFamily="18" charset="0"/>
              </a:rPr>
              <a:t>are entitled to a </a:t>
            </a:r>
            <a:r>
              <a:rPr lang="en-US" sz="2200" cap="none" dirty="0" smtClean="0">
                <a:latin typeface="Candara" panose="020E0502030303020204" pitchFamily="34" charset="0"/>
                <a:ea typeface="Calibri" panose="020F0502020204030204" pitchFamily="34" charset="0"/>
                <a:cs typeface="Times New Roman" panose="02020603050405020304" pitchFamily="18" charset="0"/>
              </a:rPr>
              <a:t>healthy </a:t>
            </a:r>
            <a:r>
              <a:rPr lang="en-US" sz="2200" cap="none" dirty="0">
                <a:latin typeface="Candara" panose="020E0502030303020204" pitchFamily="34" charset="0"/>
                <a:ea typeface="Calibri" panose="020F0502020204030204" pitchFamily="34" charset="0"/>
                <a:cs typeface="Times New Roman" panose="02020603050405020304" pitchFamily="18" charset="0"/>
              </a:rPr>
              <a:t>and productive life in harmony with nature</a:t>
            </a:r>
            <a:r>
              <a:rPr lang="en-US" sz="2200" cap="none" dirty="0" smtClean="0">
                <a:latin typeface="Candara" panose="020E0502030303020204" pitchFamily="34" charset="0"/>
                <a:ea typeface="Calibri" panose="020F0502020204030204" pitchFamily="34" charset="0"/>
                <a:cs typeface="Times New Roman" panose="02020603050405020304" pitchFamily="18" charset="0"/>
              </a:rPr>
              <a:t>.</a:t>
            </a:r>
          </a:p>
          <a:p>
            <a:pPr marL="0" indent="0" algn="just">
              <a:buNone/>
            </a:pPr>
            <a:r>
              <a:rPr lang="en-US" sz="2200" b="1" cap="none" dirty="0">
                <a:latin typeface="Candara" panose="020E0502030303020204" pitchFamily="34" charset="0"/>
                <a:ea typeface="Calibri" panose="020F0502020204030204" pitchFamily="34" charset="0"/>
                <a:cs typeface="Times New Roman" panose="02020603050405020304" pitchFamily="18" charset="0"/>
              </a:rPr>
              <a:t>Principle </a:t>
            </a:r>
            <a:r>
              <a:rPr lang="en-US" sz="2200" b="1" cap="none" dirty="0" smtClean="0">
                <a:latin typeface="Candara" panose="020E0502030303020204" pitchFamily="34" charset="0"/>
                <a:ea typeface="Calibri" panose="020F0502020204030204" pitchFamily="34" charset="0"/>
                <a:cs typeface="Times New Roman" panose="02020603050405020304" pitchFamily="18" charset="0"/>
              </a:rPr>
              <a:t>2</a:t>
            </a:r>
            <a:endParaRPr lang="en-US" sz="2200" b="1" cap="none" dirty="0">
              <a:latin typeface="Candara" panose="020E0502030303020204" pitchFamily="34" charset="0"/>
              <a:ea typeface="Calibri" panose="020F0502020204030204" pitchFamily="34" charset="0"/>
              <a:cs typeface="Times New Roman" panose="02020603050405020304" pitchFamily="18" charset="0"/>
            </a:endParaRPr>
          </a:p>
          <a:p>
            <a:pPr marL="0" indent="0" algn="just">
              <a:lnSpc>
                <a:spcPct val="100000"/>
              </a:lnSpc>
              <a:buNone/>
            </a:pPr>
            <a:r>
              <a:rPr lang="en-US" sz="2200" cap="none" dirty="0">
                <a:latin typeface="Candara" panose="020E0502030303020204" pitchFamily="34" charset="0"/>
                <a:ea typeface="Calibri" panose="020F0502020204030204" pitchFamily="34" charset="0"/>
                <a:cs typeface="Times New Roman" panose="02020603050405020304" pitchFamily="18" charset="0"/>
              </a:rPr>
              <a:t>States have, in accordance with the Charter of the United Nations and </a:t>
            </a:r>
            <a:r>
              <a:rPr lang="en-US" sz="2200" cap="none" dirty="0" smtClean="0">
                <a:latin typeface="Candara" panose="020E0502030303020204" pitchFamily="34" charset="0"/>
                <a:ea typeface="Calibri" panose="020F0502020204030204" pitchFamily="34" charset="0"/>
                <a:cs typeface="Times New Roman" panose="02020603050405020304" pitchFamily="18" charset="0"/>
              </a:rPr>
              <a:t>the principles </a:t>
            </a:r>
            <a:r>
              <a:rPr lang="en-US" sz="2200" cap="none" dirty="0">
                <a:latin typeface="Candara" panose="020E0502030303020204" pitchFamily="34" charset="0"/>
                <a:ea typeface="Calibri" panose="020F0502020204030204" pitchFamily="34" charset="0"/>
                <a:cs typeface="Times New Roman" panose="02020603050405020304" pitchFamily="18" charset="0"/>
              </a:rPr>
              <a:t>of international law, </a:t>
            </a:r>
            <a:r>
              <a:rPr lang="en-US" sz="2200" b="1" cap="none" dirty="0">
                <a:solidFill>
                  <a:srgbClr val="FF0000"/>
                </a:solidFill>
                <a:effectLst>
                  <a:outerShdw blurRad="38100" dist="38100" dir="2700000" algn="tl">
                    <a:srgbClr val="000000">
                      <a:alpha val="43137"/>
                    </a:srgbClr>
                  </a:outerShdw>
                </a:effectLst>
                <a:latin typeface="Candara" panose="020E0502030303020204" pitchFamily="34" charset="0"/>
                <a:ea typeface="Calibri" panose="020F0502020204030204" pitchFamily="34" charset="0"/>
                <a:cs typeface="Times New Roman" panose="02020603050405020304" pitchFamily="18" charset="0"/>
              </a:rPr>
              <a:t>the sovereign right to exploit </a:t>
            </a:r>
            <a:r>
              <a:rPr lang="en-US" sz="2200" b="1" cap="none" dirty="0" smtClean="0">
                <a:solidFill>
                  <a:srgbClr val="FF0000"/>
                </a:solidFill>
                <a:effectLst>
                  <a:outerShdw blurRad="38100" dist="38100" dir="2700000" algn="tl">
                    <a:srgbClr val="000000">
                      <a:alpha val="43137"/>
                    </a:srgbClr>
                  </a:outerShdw>
                </a:effectLst>
                <a:latin typeface="Candara" panose="020E0502030303020204" pitchFamily="34" charset="0"/>
                <a:ea typeface="Calibri" panose="020F0502020204030204" pitchFamily="34" charset="0"/>
                <a:cs typeface="Times New Roman" panose="02020603050405020304" pitchFamily="18" charset="0"/>
              </a:rPr>
              <a:t>their own resources </a:t>
            </a:r>
            <a:r>
              <a:rPr lang="en-US" sz="2200" b="1" cap="none" dirty="0">
                <a:solidFill>
                  <a:srgbClr val="FF0000"/>
                </a:solidFill>
                <a:effectLst>
                  <a:outerShdw blurRad="38100" dist="38100" dir="2700000" algn="tl">
                    <a:srgbClr val="000000">
                      <a:alpha val="43137"/>
                    </a:srgbClr>
                  </a:outerShdw>
                </a:effectLst>
                <a:latin typeface="Candara" panose="020E0502030303020204" pitchFamily="34" charset="0"/>
                <a:ea typeface="Calibri" panose="020F0502020204030204" pitchFamily="34" charset="0"/>
                <a:cs typeface="Times New Roman" panose="02020603050405020304" pitchFamily="18" charset="0"/>
              </a:rPr>
              <a:t>pursuant to their own environmental and developmental policies</a:t>
            </a:r>
            <a:r>
              <a:rPr lang="en-US" sz="2200" cap="none" dirty="0">
                <a:latin typeface="Candara" panose="020E0502030303020204" pitchFamily="34" charset="0"/>
                <a:ea typeface="Calibri" panose="020F0502020204030204" pitchFamily="34" charset="0"/>
                <a:cs typeface="Times New Roman" panose="02020603050405020304" pitchFamily="18" charset="0"/>
              </a:rPr>
              <a:t>, </a:t>
            </a:r>
            <a:r>
              <a:rPr lang="en-US" sz="2200" cap="none" dirty="0" smtClean="0">
                <a:latin typeface="Candara" panose="020E0502030303020204" pitchFamily="34" charset="0"/>
                <a:ea typeface="Calibri" panose="020F0502020204030204" pitchFamily="34" charset="0"/>
                <a:cs typeface="Times New Roman" panose="02020603050405020304" pitchFamily="18" charset="0"/>
              </a:rPr>
              <a:t>and the </a:t>
            </a:r>
            <a:r>
              <a:rPr lang="en-US" sz="2200" cap="none" dirty="0">
                <a:latin typeface="Candara" panose="020E0502030303020204" pitchFamily="34" charset="0"/>
                <a:ea typeface="Calibri" panose="020F0502020204030204" pitchFamily="34" charset="0"/>
                <a:cs typeface="Times New Roman" panose="02020603050405020304" pitchFamily="18" charset="0"/>
              </a:rPr>
              <a:t>responsibility to ensure that activities within their jurisdiction </a:t>
            </a:r>
            <a:r>
              <a:rPr lang="en-US" sz="2200" cap="none" dirty="0" smtClean="0">
                <a:latin typeface="Candara" panose="020E0502030303020204" pitchFamily="34" charset="0"/>
                <a:ea typeface="Calibri" panose="020F0502020204030204" pitchFamily="34" charset="0"/>
                <a:cs typeface="Times New Roman" panose="02020603050405020304" pitchFamily="18" charset="0"/>
              </a:rPr>
              <a:t>or control </a:t>
            </a:r>
            <a:r>
              <a:rPr lang="en-US" sz="2200" cap="none" dirty="0">
                <a:latin typeface="Candara" panose="020E0502030303020204" pitchFamily="34" charset="0"/>
                <a:ea typeface="Calibri" panose="020F0502020204030204" pitchFamily="34" charset="0"/>
                <a:cs typeface="Times New Roman" panose="02020603050405020304" pitchFamily="18" charset="0"/>
              </a:rPr>
              <a:t>do not cause damage to the environment of other States or of </a:t>
            </a:r>
            <a:r>
              <a:rPr lang="en-US" sz="2200" cap="none" dirty="0" smtClean="0">
                <a:latin typeface="Candara" panose="020E0502030303020204" pitchFamily="34" charset="0"/>
                <a:ea typeface="Calibri" panose="020F0502020204030204" pitchFamily="34" charset="0"/>
                <a:cs typeface="Times New Roman" panose="02020603050405020304" pitchFamily="18" charset="0"/>
              </a:rPr>
              <a:t>areas beyond </a:t>
            </a:r>
            <a:r>
              <a:rPr lang="en-US" sz="2200" cap="none" dirty="0">
                <a:latin typeface="Candara" panose="020E0502030303020204" pitchFamily="34" charset="0"/>
                <a:ea typeface="Calibri" panose="020F0502020204030204" pitchFamily="34" charset="0"/>
                <a:cs typeface="Times New Roman" panose="02020603050405020304" pitchFamily="18" charset="0"/>
              </a:rPr>
              <a:t>the limits of national jurisdiction. </a:t>
            </a:r>
            <a:endParaRPr lang="en-US" sz="2200" cap="none" dirty="0" smtClean="0">
              <a:latin typeface="Candara" panose="020E0502030303020204" pitchFamily="34" charset="0"/>
              <a:ea typeface="Calibri" panose="020F0502020204030204" pitchFamily="34" charset="0"/>
              <a:cs typeface="Times New Roman" panose="02020603050405020304" pitchFamily="18" charset="0"/>
            </a:endParaRPr>
          </a:p>
          <a:p>
            <a:pPr marL="0" indent="0" algn="just">
              <a:buNone/>
            </a:pPr>
            <a:r>
              <a:rPr lang="en-US" sz="2200" b="1" cap="none" dirty="0">
                <a:latin typeface="Candara" panose="020E0502030303020204" pitchFamily="34" charset="0"/>
                <a:ea typeface="Calibri" panose="020F0502020204030204" pitchFamily="34" charset="0"/>
                <a:cs typeface="Times New Roman" panose="02020603050405020304" pitchFamily="18" charset="0"/>
              </a:rPr>
              <a:t>Principle </a:t>
            </a:r>
            <a:r>
              <a:rPr lang="en-US" sz="2200" b="1" cap="none" dirty="0" smtClean="0">
                <a:latin typeface="Candara" panose="020E0502030303020204" pitchFamily="34" charset="0"/>
                <a:ea typeface="Calibri" panose="020F0502020204030204" pitchFamily="34" charset="0"/>
                <a:cs typeface="Times New Roman" panose="02020603050405020304" pitchFamily="18" charset="0"/>
              </a:rPr>
              <a:t>3</a:t>
            </a:r>
            <a:endParaRPr lang="en-US" sz="2200" b="1" cap="none" dirty="0">
              <a:latin typeface="Candara" panose="020E0502030303020204" pitchFamily="34" charset="0"/>
              <a:ea typeface="Calibri" panose="020F0502020204030204" pitchFamily="34" charset="0"/>
              <a:cs typeface="Times New Roman" panose="02020603050405020304" pitchFamily="18" charset="0"/>
            </a:endParaRPr>
          </a:p>
          <a:p>
            <a:pPr marL="0" indent="0" algn="just">
              <a:lnSpc>
                <a:spcPct val="100000"/>
              </a:lnSpc>
              <a:buNone/>
            </a:pPr>
            <a:r>
              <a:rPr lang="en-US" sz="2200" cap="none" dirty="0">
                <a:latin typeface="Candara" panose="020E0502030303020204" pitchFamily="34" charset="0"/>
                <a:ea typeface="Calibri" panose="020F0502020204030204" pitchFamily="34" charset="0"/>
                <a:cs typeface="Times New Roman" panose="02020603050405020304" pitchFamily="18" charset="0"/>
              </a:rPr>
              <a:t>The right to development must be fulfilled so as to equitably </a:t>
            </a:r>
            <a:r>
              <a:rPr lang="en-US" sz="2200" cap="none" dirty="0" smtClean="0">
                <a:latin typeface="Candara" panose="020E0502030303020204" pitchFamily="34" charset="0"/>
                <a:ea typeface="Calibri" panose="020F0502020204030204" pitchFamily="34" charset="0"/>
                <a:cs typeface="Times New Roman" panose="02020603050405020304" pitchFamily="18" charset="0"/>
              </a:rPr>
              <a:t>meet developmental </a:t>
            </a:r>
            <a:r>
              <a:rPr lang="en-US" sz="2200" cap="none" dirty="0">
                <a:latin typeface="Candara" panose="020E0502030303020204" pitchFamily="34" charset="0"/>
                <a:ea typeface="Calibri" panose="020F0502020204030204" pitchFamily="34" charset="0"/>
                <a:cs typeface="Times New Roman" panose="02020603050405020304" pitchFamily="18" charset="0"/>
              </a:rPr>
              <a:t>and environmental needs of present and future generations.</a:t>
            </a:r>
          </a:p>
          <a:p>
            <a:pPr marL="0" indent="0" algn="just">
              <a:lnSpc>
                <a:spcPct val="100000"/>
              </a:lnSpc>
              <a:buNone/>
            </a:pPr>
            <a:endParaRPr lang="en-US" sz="2200" cap="none" dirty="0" smtClean="0">
              <a:latin typeface="Candara" panose="020E0502030303020204" pitchFamily="34" charset="0"/>
              <a:ea typeface="Calibri" panose="020F0502020204030204" pitchFamily="34" charset="0"/>
              <a:cs typeface="Times New Roman" panose="02020603050405020304" pitchFamily="18" charset="0"/>
            </a:endParaRPr>
          </a:p>
        </p:txBody>
      </p:sp>
      <p:sp>
        <p:nvSpPr>
          <p:cNvPr id="7" name="Slide Number Placeholder 6"/>
          <p:cNvSpPr>
            <a:spLocks noGrp="1"/>
          </p:cNvSpPr>
          <p:nvPr>
            <p:ph type="sldNum" sz="quarter" idx="12"/>
          </p:nvPr>
        </p:nvSpPr>
        <p:spPr/>
        <p:txBody>
          <a:bodyPr/>
          <a:lstStyle/>
          <a:p>
            <a:fld id="{F212A87D-C88D-4F72-8ED3-065B40688CD2}" type="slidenum">
              <a:rPr lang="en-GB" smtClean="0"/>
              <a:t>15</a:t>
            </a:fld>
            <a:endParaRPr lang="en-GB"/>
          </a:p>
        </p:txBody>
      </p:sp>
      <p:sp>
        <p:nvSpPr>
          <p:cNvPr id="8" name="Footer Placeholder 3"/>
          <p:cNvSpPr txBox="1">
            <a:spLocks/>
          </p:cNvSpPr>
          <p:nvPr/>
        </p:nvSpPr>
        <p:spPr>
          <a:xfrm>
            <a:off x="3841124" y="6512379"/>
            <a:ext cx="6672887" cy="365125"/>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The Rio Conference of Environment and Development of 1992</a:t>
            </a:r>
            <a:endParaRPr lang="en-GB" dirty="0"/>
          </a:p>
        </p:txBody>
      </p:sp>
    </p:spTree>
    <p:extLst>
      <p:ext uri="{BB962C8B-B14F-4D97-AF65-F5344CB8AC3E}">
        <p14:creationId xmlns:p14="http://schemas.microsoft.com/office/powerpoint/2010/main" val="10769430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762626" y="0"/>
            <a:ext cx="10515600" cy="573537"/>
          </a:xfrm>
        </p:spPr>
        <p:txBody>
          <a:bodyPr>
            <a:normAutofit/>
          </a:bodyPr>
          <a:lstStyle/>
          <a:p>
            <a:r>
              <a:rPr lang="en-GB" sz="3000" b="1" dirty="0" smtClean="0">
                <a:latin typeface="Candara" panose="020E0502030303020204" pitchFamily="34" charset="0"/>
              </a:rPr>
              <a:t>The RIO DECLARATION.</a:t>
            </a:r>
            <a:endParaRPr lang="en-GB" sz="3000" b="1" dirty="0">
              <a:latin typeface="Candara" panose="020E0502030303020204" pitchFamily="34" charset="0"/>
            </a:endParaRPr>
          </a:p>
        </p:txBody>
      </p:sp>
      <p:sp>
        <p:nvSpPr>
          <p:cNvPr id="3" name="Content Placeholder 2"/>
          <p:cNvSpPr>
            <a:spLocks noGrp="1"/>
          </p:cNvSpPr>
          <p:nvPr>
            <p:ph sz="quarter" idx="13"/>
          </p:nvPr>
        </p:nvSpPr>
        <p:spPr>
          <a:xfrm>
            <a:off x="762626" y="766677"/>
            <a:ext cx="10515600" cy="5745701"/>
          </a:xfrm>
        </p:spPr>
        <p:txBody>
          <a:bodyPr>
            <a:noAutofit/>
          </a:bodyPr>
          <a:lstStyle/>
          <a:p>
            <a:pPr marL="0" indent="0" algn="just">
              <a:buNone/>
            </a:pPr>
            <a:r>
              <a:rPr lang="en-US" sz="2400" b="1" cap="none" dirty="0" smtClean="0">
                <a:latin typeface="Candara" panose="020E0502030303020204" pitchFamily="34" charset="0"/>
                <a:ea typeface="Calibri" panose="020F0502020204030204" pitchFamily="34" charset="0"/>
                <a:cs typeface="Times New Roman" panose="02020603050405020304" pitchFamily="18" charset="0"/>
              </a:rPr>
              <a:t>Principle 10</a:t>
            </a:r>
            <a:endParaRPr lang="en-US" sz="2400" b="1" cap="none" dirty="0">
              <a:latin typeface="Candara" panose="020E0502030303020204" pitchFamily="34" charset="0"/>
              <a:ea typeface="Calibri" panose="020F0502020204030204" pitchFamily="34" charset="0"/>
              <a:cs typeface="Times New Roman" panose="02020603050405020304" pitchFamily="18" charset="0"/>
            </a:endParaRPr>
          </a:p>
          <a:p>
            <a:pPr marL="0" indent="0" algn="just">
              <a:lnSpc>
                <a:spcPct val="100000"/>
              </a:lnSpc>
              <a:buNone/>
            </a:pPr>
            <a:r>
              <a:rPr lang="en-US" sz="2400" cap="none" dirty="0">
                <a:latin typeface="Candara" panose="020E0502030303020204" pitchFamily="34" charset="0"/>
                <a:ea typeface="Calibri" panose="020F0502020204030204" pitchFamily="34" charset="0"/>
                <a:cs typeface="Times New Roman" panose="02020603050405020304" pitchFamily="18" charset="0"/>
              </a:rPr>
              <a:t>Environmental issues are best handled with the participation of </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all concerned </a:t>
            </a:r>
            <a:r>
              <a:rPr lang="en-US" sz="2400" cap="none" dirty="0">
                <a:latin typeface="Candara" panose="020E0502030303020204" pitchFamily="34" charset="0"/>
                <a:ea typeface="Calibri" panose="020F0502020204030204" pitchFamily="34" charset="0"/>
                <a:cs typeface="Times New Roman" panose="02020603050405020304" pitchFamily="18" charset="0"/>
              </a:rPr>
              <a:t>citizens, at the relevant level. At the national level, </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each individual </a:t>
            </a:r>
            <a:r>
              <a:rPr lang="en-US" sz="2400" cap="none" dirty="0">
                <a:latin typeface="Candara" panose="020E0502030303020204" pitchFamily="34" charset="0"/>
                <a:ea typeface="Calibri" panose="020F0502020204030204" pitchFamily="34" charset="0"/>
                <a:cs typeface="Times New Roman" panose="02020603050405020304" pitchFamily="18" charset="0"/>
              </a:rPr>
              <a:t>shall </a:t>
            </a:r>
            <a:r>
              <a:rPr lang="en-US" sz="2400" b="1" cap="none" dirty="0">
                <a:solidFill>
                  <a:srgbClr val="FF0000"/>
                </a:solidFill>
                <a:effectLst>
                  <a:outerShdw blurRad="38100" dist="38100" dir="2700000" algn="tl">
                    <a:srgbClr val="000000">
                      <a:alpha val="43137"/>
                    </a:srgbClr>
                  </a:outerShdw>
                </a:effectLst>
                <a:latin typeface="Candara" panose="020E0502030303020204" pitchFamily="34" charset="0"/>
                <a:ea typeface="Calibri" panose="020F0502020204030204" pitchFamily="34" charset="0"/>
                <a:cs typeface="Times New Roman" panose="02020603050405020304" pitchFamily="18" charset="0"/>
              </a:rPr>
              <a:t>have appropriate access to information</a:t>
            </a:r>
            <a:r>
              <a:rPr lang="en-US" sz="2400" cap="none" dirty="0">
                <a:latin typeface="Candara" panose="020E0502030303020204" pitchFamily="34" charset="0"/>
                <a:ea typeface="Calibri" panose="020F0502020204030204" pitchFamily="34" charset="0"/>
                <a:cs typeface="Times New Roman" panose="02020603050405020304" pitchFamily="18" charset="0"/>
              </a:rPr>
              <a:t> concerning </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the environment </a:t>
            </a:r>
            <a:r>
              <a:rPr lang="en-US" sz="2400" cap="none" dirty="0">
                <a:latin typeface="Candara" panose="020E0502030303020204" pitchFamily="34" charset="0"/>
                <a:ea typeface="Calibri" panose="020F0502020204030204" pitchFamily="34" charset="0"/>
                <a:cs typeface="Times New Roman" panose="02020603050405020304" pitchFamily="18" charset="0"/>
              </a:rPr>
              <a:t>that is held by public authorities, </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 </a:t>
            </a:r>
            <a:r>
              <a:rPr lang="en-US" sz="2400" cap="none" dirty="0">
                <a:latin typeface="Candara" panose="020E0502030303020204" pitchFamily="34" charset="0"/>
                <a:ea typeface="Calibri" panose="020F0502020204030204" pitchFamily="34" charset="0"/>
                <a:cs typeface="Times New Roman" panose="02020603050405020304" pitchFamily="18" charset="0"/>
              </a:rPr>
              <a:t>and the </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opportunity to </a:t>
            </a:r>
            <a:r>
              <a:rPr lang="en-US" sz="2400" cap="none" dirty="0">
                <a:latin typeface="Candara" panose="020E0502030303020204" pitchFamily="34" charset="0"/>
                <a:ea typeface="Calibri" panose="020F0502020204030204" pitchFamily="34" charset="0"/>
                <a:cs typeface="Times New Roman" panose="02020603050405020304" pitchFamily="18" charset="0"/>
              </a:rPr>
              <a:t>participate in decision-making processes. States shall facilitate </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and encourage </a:t>
            </a:r>
            <a:r>
              <a:rPr lang="en-US" sz="2400" cap="none" dirty="0">
                <a:latin typeface="Candara" panose="020E0502030303020204" pitchFamily="34" charset="0"/>
                <a:ea typeface="Calibri" panose="020F0502020204030204" pitchFamily="34" charset="0"/>
                <a:cs typeface="Times New Roman" panose="02020603050405020304" pitchFamily="18" charset="0"/>
              </a:rPr>
              <a:t>public awareness and participation by making information </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widely available</a:t>
            </a:r>
            <a:r>
              <a:rPr lang="en-US" sz="2400" cap="none" dirty="0">
                <a:latin typeface="Candara" panose="020E0502030303020204" pitchFamily="34" charset="0"/>
                <a:ea typeface="Calibri" panose="020F0502020204030204" pitchFamily="34" charset="0"/>
                <a:cs typeface="Times New Roman" panose="02020603050405020304" pitchFamily="18" charset="0"/>
              </a:rPr>
              <a:t>. </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a:t>
            </a:r>
          </a:p>
          <a:p>
            <a:pPr marL="0" indent="0" algn="just">
              <a:lnSpc>
                <a:spcPct val="100000"/>
              </a:lnSpc>
              <a:buNone/>
            </a:pPr>
            <a:endParaRPr lang="en-US" sz="2400" b="1" cap="none" dirty="0" smtClean="0">
              <a:latin typeface="Candara" panose="020E0502030303020204" pitchFamily="34" charset="0"/>
              <a:ea typeface="Calibri" panose="020F0502020204030204" pitchFamily="34" charset="0"/>
              <a:cs typeface="Times New Roman" panose="02020603050405020304" pitchFamily="18" charset="0"/>
            </a:endParaRPr>
          </a:p>
          <a:p>
            <a:pPr marL="0" indent="0" algn="just">
              <a:lnSpc>
                <a:spcPct val="100000"/>
              </a:lnSpc>
              <a:buNone/>
            </a:pPr>
            <a:r>
              <a:rPr lang="en-US" sz="2400" b="1" cap="none" dirty="0" smtClean="0">
                <a:latin typeface="Candara" panose="020E0502030303020204" pitchFamily="34" charset="0"/>
                <a:ea typeface="Calibri" panose="020F0502020204030204" pitchFamily="34" charset="0"/>
                <a:cs typeface="Times New Roman" panose="02020603050405020304" pitchFamily="18" charset="0"/>
              </a:rPr>
              <a:t>Principle </a:t>
            </a:r>
            <a:r>
              <a:rPr lang="en-US" sz="2400" b="1" cap="none" dirty="0" smtClean="0">
                <a:latin typeface="Candara" panose="020E0502030303020204" pitchFamily="34" charset="0"/>
                <a:ea typeface="Calibri" panose="020F0502020204030204" pitchFamily="34" charset="0"/>
                <a:cs typeface="Times New Roman" panose="02020603050405020304" pitchFamily="18" charset="0"/>
              </a:rPr>
              <a:t>17</a:t>
            </a:r>
            <a:endParaRPr lang="en-US" sz="2400" b="1" cap="none" dirty="0">
              <a:latin typeface="Candara" panose="020E0502030303020204" pitchFamily="34" charset="0"/>
              <a:ea typeface="Calibri" panose="020F0502020204030204" pitchFamily="34" charset="0"/>
              <a:cs typeface="Times New Roman" panose="02020603050405020304" pitchFamily="18" charset="0"/>
            </a:endParaRPr>
          </a:p>
          <a:p>
            <a:pPr marL="0" indent="0" algn="just">
              <a:lnSpc>
                <a:spcPct val="100000"/>
              </a:lnSpc>
              <a:buNone/>
            </a:pPr>
            <a:r>
              <a:rPr lang="en-US" sz="2400" b="1" cap="none" dirty="0">
                <a:solidFill>
                  <a:srgbClr val="FF0000"/>
                </a:solidFill>
                <a:effectLst>
                  <a:outerShdw blurRad="38100" dist="38100" dir="2700000" algn="tl">
                    <a:srgbClr val="000000">
                      <a:alpha val="43137"/>
                    </a:srgbClr>
                  </a:outerShdw>
                </a:effectLst>
                <a:latin typeface="Candara" panose="020E0502030303020204" pitchFamily="34" charset="0"/>
                <a:ea typeface="Calibri" panose="020F0502020204030204" pitchFamily="34" charset="0"/>
                <a:cs typeface="Times New Roman" panose="02020603050405020304" pitchFamily="18" charset="0"/>
              </a:rPr>
              <a:t>Environmental impact assessment</a:t>
            </a:r>
            <a:r>
              <a:rPr lang="en-US" sz="2400" cap="none" dirty="0">
                <a:latin typeface="Candara" panose="020E0502030303020204" pitchFamily="34" charset="0"/>
                <a:ea typeface="Calibri" panose="020F0502020204030204" pitchFamily="34" charset="0"/>
                <a:cs typeface="Times New Roman" panose="02020603050405020304" pitchFamily="18" charset="0"/>
              </a:rPr>
              <a:t>, as a national instrument, shall </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be undertaken </a:t>
            </a:r>
            <a:r>
              <a:rPr lang="en-US" sz="2400" cap="none" dirty="0">
                <a:latin typeface="Candara" panose="020E0502030303020204" pitchFamily="34" charset="0"/>
                <a:ea typeface="Calibri" panose="020F0502020204030204" pitchFamily="34" charset="0"/>
                <a:cs typeface="Times New Roman" panose="02020603050405020304" pitchFamily="18" charset="0"/>
              </a:rPr>
              <a:t>for proposed activities that are likely to have a </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significant adverse </a:t>
            </a:r>
            <a:r>
              <a:rPr lang="en-US" sz="2400" cap="none" dirty="0">
                <a:latin typeface="Candara" panose="020E0502030303020204" pitchFamily="34" charset="0"/>
                <a:ea typeface="Calibri" panose="020F0502020204030204" pitchFamily="34" charset="0"/>
                <a:cs typeface="Times New Roman" panose="02020603050405020304" pitchFamily="18" charset="0"/>
              </a:rPr>
              <a:t>impact on the environment and are subject to a decision of a </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competent national </a:t>
            </a:r>
            <a:r>
              <a:rPr lang="en-US" sz="2400" cap="none" dirty="0">
                <a:latin typeface="Candara" panose="020E0502030303020204" pitchFamily="34" charset="0"/>
                <a:ea typeface="Calibri" panose="020F0502020204030204" pitchFamily="34" charset="0"/>
                <a:cs typeface="Times New Roman" panose="02020603050405020304" pitchFamily="18" charset="0"/>
              </a:rPr>
              <a:t>authority.</a:t>
            </a:r>
          </a:p>
          <a:p>
            <a:pPr marL="0" indent="0" algn="just">
              <a:lnSpc>
                <a:spcPct val="100000"/>
              </a:lnSpc>
              <a:buNone/>
            </a:pPr>
            <a:endParaRPr lang="en-US" sz="2400" cap="none" dirty="0" smtClean="0">
              <a:latin typeface="Candara" panose="020E0502030303020204" pitchFamily="34" charset="0"/>
              <a:ea typeface="Calibri" panose="020F0502020204030204" pitchFamily="34" charset="0"/>
              <a:cs typeface="Times New Roman" panose="02020603050405020304" pitchFamily="18" charset="0"/>
            </a:endParaRPr>
          </a:p>
        </p:txBody>
      </p:sp>
      <p:sp>
        <p:nvSpPr>
          <p:cNvPr id="7" name="Slide Number Placeholder 6"/>
          <p:cNvSpPr>
            <a:spLocks noGrp="1"/>
          </p:cNvSpPr>
          <p:nvPr>
            <p:ph type="sldNum" sz="quarter" idx="12"/>
          </p:nvPr>
        </p:nvSpPr>
        <p:spPr/>
        <p:txBody>
          <a:bodyPr/>
          <a:lstStyle/>
          <a:p>
            <a:fld id="{F212A87D-C88D-4F72-8ED3-065B40688CD2}" type="slidenum">
              <a:rPr lang="en-GB" smtClean="0"/>
              <a:t>16</a:t>
            </a:fld>
            <a:endParaRPr lang="en-GB"/>
          </a:p>
        </p:txBody>
      </p:sp>
      <p:sp>
        <p:nvSpPr>
          <p:cNvPr id="8" name="Footer Placeholder 3"/>
          <p:cNvSpPr txBox="1">
            <a:spLocks/>
          </p:cNvSpPr>
          <p:nvPr/>
        </p:nvSpPr>
        <p:spPr>
          <a:xfrm>
            <a:off x="3841124" y="6512379"/>
            <a:ext cx="6672887" cy="365125"/>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The Rio Conference of Environment and Development of 1992</a:t>
            </a:r>
            <a:endParaRPr lang="en-GB" dirty="0"/>
          </a:p>
        </p:txBody>
      </p:sp>
    </p:spTree>
    <p:extLst>
      <p:ext uri="{BB962C8B-B14F-4D97-AF65-F5344CB8AC3E}">
        <p14:creationId xmlns:p14="http://schemas.microsoft.com/office/powerpoint/2010/main" val="13777505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1683"/>
            <a:ext cx="10515600" cy="876821"/>
          </a:xfrm>
        </p:spPr>
        <p:txBody>
          <a:bodyPr>
            <a:normAutofit/>
          </a:bodyPr>
          <a:lstStyle/>
          <a:p>
            <a:r>
              <a:rPr lang="en-GB" sz="2600" b="1" dirty="0" smtClean="0">
                <a:latin typeface="Candara" panose="020E0502030303020204" pitchFamily="34" charset="0"/>
              </a:rPr>
              <a:t>Paradigm shift in ensuring ENVIRONMENTAL SUSTAINABILITY</a:t>
            </a:r>
            <a:endParaRPr lang="en-GB" sz="2600" b="1" dirty="0">
              <a:latin typeface="Candara" panose="020E0502030303020204" pitchFamily="34" charset="0"/>
            </a:endParaRPr>
          </a:p>
        </p:txBody>
      </p:sp>
      <p:sp>
        <p:nvSpPr>
          <p:cNvPr id="3" name="Content Placeholder 2"/>
          <p:cNvSpPr>
            <a:spLocks noGrp="1"/>
          </p:cNvSpPr>
          <p:nvPr>
            <p:ph sz="quarter" idx="13"/>
          </p:nvPr>
        </p:nvSpPr>
        <p:spPr>
          <a:xfrm>
            <a:off x="838200" y="1225123"/>
            <a:ext cx="10515600" cy="4984608"/>
          </a:xfrm>
        </p:spPr>
        <p:txBody>
          <a:bodyPr>
            <a:normAutofit/>
          </a:bodyPr>
          <a:lstStyle/>
          <a:p>
            <a:pPr marL="0" indent="0" algn="just">
              <a:buNone/>
            </a:pPr>
            <a:r>
              <a:rPr lang="en-US" sz="2800" cap="none" dirty="0" smtClean="0">
                <a:latin typeface="Candara" panose="020E0502030303020204" pitchFamily="34" charset="0"/>
                <a:ea typeface="Calibri" panose="020F0502020204030204" pitchFamily="34" charset="0"/>
                <a:cs typeface="Times New Roman" panose="02020603050405020304" pitchFamily="18" charset="0"/>
              </a:rPr>
              <a:t>Since the early 1970’s, environmental policies have made a shift from end-of-pipe solutions to prevention and control. </a:t>
            </a:r>
          </a:p>
          <a:p>
            <a:pPr marL="0" indent="0" algn="just">
              <a:buNone/>
            </a:pPr>
            <a:endParaRPr lang="en-US" sz="2800" cap="none" dirty="0" smtClean="0">
              <a:latin typeface="Candara" panose="020E0502030303020204" pitchFamily="34" charset="0"/>
              <a:ea typeface="Calibri" panose="020F0502020204030204" pitchFamily="34" charset="0"/>
              <a:cs typeface="Times New Roman" panose="02020603050405020304" pitchFamily="18" charset="0"/>
            </a:endParaRPr>
          </a:p>
          <a:p>
            <a:pPr marL="0" indent="0" algn="just">
              <a:buNone/>
            </a:pPr>
            <a:r>
              <a:rPr lang="en-US" sz="2800" cap="none" dirty="0" smtClean="0">
                <a:latin typeface="Candara" panose="020E0502030303020204" pitchFamily="34" charset="0"/>
                <a:ea typeface="Calibri" panose="020F0502020204030204" pitchFamily="34" charset="0"/>
                <a:cs typeface="Times New Roman" panose="02020603050405020304" pitchFamily="18" charset="0"/>
              </a:rPr>
              <a:t>Such solutions rely on the mitigation of negative effects. </a:t>
            </a:r>
          </a:p>
          <a:p>
            <a:pPr marL="0" indent="0" algn="just">
              <a:buNone/>
            </a:pPr>
            <a:endParaRPr lang="en-US" sz="2800" cap="none" dirty="0">
              <a:latin typeface="Candara" panose="020E0502030303020204" pitchFamily="34" charset="0"/>
              <a:ea typeface="Calibri" panose="020F0502020204030204" pitchFamily="34" charset="0"/>
              <a:cs typeface="Times New Roman" panose="02020603050405020304" pitchFamily="18" charset="0"/>
            </a:endParaRPr>
          </a:p>
          <a:p>
            <a:pPr marL="0" indent="0" algn="just">
              <a:buNone/>
            </a:pPr>
            <a:r>
              <a:rPr lang="en-US" sz="2800" cap="none" dirty="0" smtClean="0">
                <a:latin typeface="Candara" panose="020E0502030303020204" pitchFamily="34" charset="0"/>
                <a:ea typeface="Calibri" panose="020F0502020204030204" pitchFamily="34" charset="0"/>
                <a:cs typeface="Times New Roman" panose="02020603050405020304" pitchFamily="18" charset="0"/>
              </a:rPr>
              <a:t>In addition, if a negative effect was unavoidable, it could be compensated for by investing in nature in other places than where the damage was caused, for example.</a:t>
            </a:r>
            <a:endParaRPr lang="en-GB" sz="2800" cap="none" dirty="0" smtClean="0">
              <a:latin typeface="Candara" panose="020E0502030303020204" pitchFamily="34" charset="0"/>
              <a:ea typeface="Calibri" panose="020F0502020204030204" pitchFamily="34"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F212A87D-C88D-4F72-8ED3-065B40688CD2}" type="slidenum">
              <a:rPr lang="en-GB" smtClean="0"/>
              <a:t>17</a:t>
            </a:fld>
            <a:endParaRPr lang="en-GB"/>
          </a:p>
        </p:txBody>
      </p:sp>
      <p:sp>
        <p:nvSpPr>
          <p:cNvPr id="6" name="Footer Placeholder 3"/>
          <p:cNvSpPr txBox="1">
            <a:spLocks/>
          </p:cNvSpPr>
          <p:nvPr/>
        </p:nvSpPr>
        <p:spPr>
          <a:xfrm>
            <a:off x="3841124" y="6512379"/>
            <a:ext cx="6672887" cy="365125"/>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The Rio Conference of Environment and Development of 1992</a:t>
            </a:r>
            <a:endParaRPr lang="en-GB" dirty="0"/>
          </a:p>
        </p:txBody>
      </p:sp>
    </p:spTree>
    <p:extLst>
      <p:ext uri="{BB962C8B-B14F-4D97-AF65-F5344CB8AC3E}">
        <p14:creationId xmlns:p14="http://schemas.microsoft.com/office/powerpoint/2010/main" val="41816326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20687" y="3492347"/>
            <a:ext cx="9057540" cy="1596177"/>
          </a:xfrm>
        </p:spPr>
        <p:txBody>
          <a:bodyPr>
            <a:normAutofit/>
          </a:bodyPr>
          <a:lstStyle/>
          <a:p>
            <a:r>
              <a:rPr lang="en-GB" sz="5400" b="1" dirty="0" smtClean="0">
                <a:latin typeface="Candara" panose="020E0502030303020204" pitchFamily="34" charset="0"/>
              </a:rPr>
              <a:t>THANK YOU FOR LISTENING</a:t>
            </a:r>
            <a:endParaRPr lang="en-GB" sz="5400" b="1" dirty="0">
              <a:latin typeface="Candara" panose="020E0502030303020204" pitchFamily="34" charset="0"/>
            </a:endParaRPr>
          </a:p>
        </p:txBody>
      </p:sp>
      <p:sp>
        <p:nvSpPr>
          <p:cNvPr id="5" name="Slide Number Placeholder 4"/>
          <p:cNvSpPr>
            <a:spLocks noGrp="1"/>
          </p:cNvSpPr>
          <p:nvPr>
            <p:ph type="sldNum" sz="quarter" idx="12"/>
          </p:nvPr>
        </p:nvSpPr>
        <p:spPr/>
        <p:txBody>
          <a:bodyPr/>
          <a:lstStyle/>
          <a:p>
            <a:fld id="{F212A87D-C88D-4F72-8ED3-065B40688CD2}" type="slidenum">
              <a:rPr lang="en-GB" smtClean="0"/>
              <a:t>18</a:t>
            </a:fld>
            <a:endParaRPr lang="en-GB"/>
          </a:p>
        </p:txBody>
      </p:sp>
      <p:sp>
        <p:nvSpPr>
          <p:cNvPr id="6" name="Footer Placeholder 3"/>
          <p:cNvSpPr txBox="1">
            <a:spLocks/>
          </p:cNvSpPr>
          <p:nvPr/>
        </p:nvSpPr>
        <p:spPr>
          <a:xfrm>
            <a:off x="3841124" y="6512379"/>
            <a:ext cx="6672887" cy="365125"/>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The Rio Conference of Environment and Development of 1992</a:t>
            </a:r>
            <a:endParaRPr lang="en-GB" dirty="0"/>
          </a:p>
        </p:txBody>
      </p:sp>
    </p:spTree>
    <p:extLst>
      <p:ext uri="{BB962C8B-B14F-4D97-AF65-F5344CB8AC3E}">
        <p14:creationId xmlns:p14="http://schemas.microsoft.com/office/powerpoint/2010/main" val="7070891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1683"/>
            <a:ext cx="10515600" cy="876821"/>
          </a:xfrm>
        </p:spPr>
        <p:txBody>
          <a:bodyPr>
            <a:normAutofit/>
          </a:bodyPr>
          <a:lstStyle/>
          <a:p>
            <a:r>
              <a:rPr lang="en-GB" sz="3000" b="1" dirty="0" smtClean="0">
                <a:latin typeface="Candara" panose="020E0502030303020204" pitchFamily="34" charset="0"/>
              </a:rPr>
              <a:t>Impact of human activities on environmental systems</a:t>
            </a:r>
            <a:endParaRPr lang="en-GB" sz="3000" b="1" dirty="0">
              <a:latin typeface="Candara" panose="020E0502030303020204" pitchFamily="34" charset="0"/>
            </a:endParaRPr>
          </a:p>
        </p:txBody>
      </p:sp>
      <p:sp>
        <p:nvSpPr>
          <p:cNvPr id="3" name="Content Placeholder 2"/>
          <p:cNvSpPr>
            <a:spLocks noGrp="1"/>
          </p:cNvSpPr>
          <p:nvPr>
            <p:ph sz="quarter" idx="13"/>
          </p:nvPr>
        </p:nvSpPr>
        <p:spPr>
          <a:xfrm>
            <a:off x="838200" y="1225123"/>
            <a:ext cx="10515600" cy="4984608"/>
          </a:xfrm>
        </p:spPr>
        <p:txBody>
          <a:bodyPr>
            <a:noAutofit/>
          </a:bodyPr>
          <a:lstStyle/>
          <a:p>
            <a:pPr marL="0" indent="0" algn="just">
              <a:buNone/>
            </a:pPr>
            <a:r>
              <a:rPr lang="en-US" sz="2400" cap="none" dirty="0" smtClean="0">
                <a:latin typeface="Candara" panose="020E0502030303020204" pitchFamily="34" charset="0"/>
                <a:ea typeface="Calibri" panose="020F0502020204030204" pitchFamily="34" charset="0"/>
                <a:cs typeface="Times New Roman" panose="02020603050405020304" pitchFamily="18" charset="0"/>
              </a:rPr>
              <a:t>Ways by which humans impact the physical environment: </a:t>
            </a:r>
          </a:p>
          <a:p>
            <a:pPr marL="682625" algn="just"/>
            <a:r>
              <a:rPr lang="en-US" sz="2400" cap="none" dirty="0" smtClean="0">
                <a:latin typeface="Candara" panose="020E0502030303020204" pitchFamily="34" charset="0"/>
                <a:ea typeface="Calibri" panose="020F0502020204030204" pitchFamily="34" charset="0"/>
                <a:cs typeface="Times New Roman" panose="02020603050405020304" pitchFamily="18" charset="0"/>
              </a:rPr>
              <a:t>Overpopulation, </a:t>
            </a:r>
          </a:p>
          <a:p>
            <a:pPr marL="682625" algn="just"/>
            <a:r>
              <a:rPr lang="en-US" sz="2400" cap="none" dirty="0" smtClean="0">
                <a:latin typeface="Candara" panose="020E0502030303020204" pitchFamily="34" charset="0"/>
                <a:ea typeface="Calibri" panose="020F0502020204030204" pitchFamily="34" charset="0"/>
                <a:cs typeface="Times New Roman" panose="02020603050405020304" pitchFamily="18" charset="0"/>
              </a:rPr>
              <a:t>Pollution, </a:t>
            </a:r>
          </a:p>
          <a:p>
            <a:pPr marL="682625" algn="just"/>
            <a:r>
              <a:rPr lang="en-US" sz="2400" cap="none" dirty="0" smtClean="0">
                <a:latin typeface="Candara" panose="020E0502030303020204" pitchFamily="34" charset="0"/>
                <a:ea typeface="Calibri" panose="020F0502020204030204" pitchFamily="34" charset="0"/>
                <a:cs typeface="Times New Roman" panose="02020603050405020304" pitchFamily="18" charset="0"/>
              </a:rPr>
              <a:t>Burning fossil fuels, </a:t>
            </a:r>
          </a:p>
          <a:p>
            <a:pPr marL="682625" algn="just"/>
            <a:r>
              <a:rPr lang="en-US" sz="2400" cap="none" dirty="0" smtClean="0">
                <a:latin typeface="Candara" panose="020E0502030303020204" pitchFamily="34" charset="0"/>
                <a:ea typeface="Calibri" panose="020F0502020204030204" pitchFamily="34" charset="0"/>
                <a:cs typeface="Times New Roman" panose="02020603050405020304" pitchFamily="18" charset="0"/>
              </a:rPr>
              <a:t>Deforestation. </a:t>
            </a:r>
          </a:p>
          <a:p>
            <a:pPr marL="0" indent="0" algn="just">
              <a:lnSpc>
                <a:spcPct val="120000"/>
              </a:lnSpc>
              <a:buNone/>
            </a:pPr>
            <a:r>
              <a:rPr lang="en-US" sz="2400" cap="none" dirty="0" smtClean="0">
                <a:latin typeface="Candara" panose="020E0502030303020204" pitchFamily="34" charset="0"/>
                <a:ea typeface="Calibri" panose="020F0502020204030204" pitchFamily="34" charset="0"/>
                <a:cs typeface="Times New Roman" panose="02020603050405020304" pitchFamily="18" charset="0"/>
              </a:rPr>
              <a:t>The cumulative impacts of these have triggered climate change, soil erosion, poor air quality, undrinkable water and loss of biodiversity. </a:t>
            </a:r>
          </a:p>
          <a:p>
            <a:pPr marL="0" indent="0" algn="just">
              <a:lnSpc>
                <a:spcPct val="120000"/>
              </a:lnSpc>
              <a:buNone/>
            </a:pPr>
            <a:r>
              <a:rPr lang="en-US" sz="2400" cap="none" dirty="0" smtClean="0">
                <a:latin typeface="Candara" panose="020E0502030303020204" pitchFamily="34" charset="0"/>
                <a:ea typeface="Calibri" panose="020F0502020204030204" pitchFamily="34" charset="0"/>
                <a:cs typeface="Times New Roman" panose="02020603050405020304" pitchFamily="18" charset="0"/>
              </a:rPr>
              <a:t>These negative impacts can affect human behavior and can prompt mass migrations or battles over ever depleting resources.</a:t>
            </a:r>
            <a:endParaRPr lang="en-GB" sz="2400" cap="none" dirty="0">
              <a:latin typeface="Candara" panose="020E0502030303020204" pitchFamily="34" charset="0"/>
            </a:endParaRPr>
          </a:p>
        </p:txBody>
      </p:sp>
      <p:sp>
        <p:nvSpPr>
          <p:cNvPr id="4" name="Footer Placeholder 3"/>
          <p:cNvSpPr>
            <a:spLocks noGrp="1"/>
          </p:cNvSpPr>
          <p:nvPr>
            <p:ph type="ftr" sz="quarter" idx="11"/>
          </p:nvPr>
        </p:nvSpPr>
        <p:spPr>
          <a:xfrm>
            <a:off x="3841124" y="6492875"/>
            <a:ext cx="6672887" cy="365125"/>
          </a:xfrm>
        </p:spPr>
        <p:txBody>
          <a:bodyPr/>
          <a:lstStyle/>
          <a:p>
            <a:r>
              <a:rPr lang="en-US" dirty="0" smtClean="0"/>
              <a:t>The Rio Conference of Environment and Development of 1992</a:t>
            </a:r>
            <a:endParaRPr lang="en-GB" dirty="0"/>
          </a:p>
        </p:txBody>
      </p:sp>
      <p:sp>
        <p:nvSpPr>
          <p:cNvPr id="5" name="Slide Number Placeholder 4"/>
          <p:cNvSpPr>
            <a:spLocks noGrp="1"/>
          </p:cNvSpPr>
          <p:nvPr>
            <p:ph type="sldNum" sz="quarter" idx="12"/>
          </p:nvPr>
        </p:nvSpPr>
        <p:spPr/>
        <p:txBody>
          <a:bodyPr/>
          <a:lstStyle/>
          <a:p>
            <a:fld id="{F212A87D-C88D-4F72-8ED3-065B40688CD2}" type="slidenum">
              <a:rPr lang="en-GB" smtClean="0"/>
              <a:t>2</a:t>
            </a:fld>
            <a:endParaRPr lang="en-GB"/>
          </a:p>
        </p:txBody>
      </p:sp>
    </p:spTree>
    <p:extLst>
      <p:ext uri="{BB962C8B-B14F-4D97-AF65-F5344CB8AC3E}">
        <p14:creationId xmlns:p14="http://schemas.microsoft.com/office/powerpoint/2010/main" val="31976711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1683"/>
            <a:ext cx="10515600" cy="876821"/>
          </a:xfrm>
        </p:spPr>
        <p:txBody>
          <a:bodyPr>
            <a:normAutofit/>
          </a:bodyPr>
          <a:lstStyle/>
          <a:p>
            <a:r>
              <a:rPr lang="en-GB" sz="3000" b="1" dirty="0" smtClean="0">
                <a:latin typeface="Candara" panose="020E0502030303020204" pitchFamily="34" charset="0"/>
              </a:rPr>
              <a:t>Impact of human activities on environmental systems</a:t>
            </a:r>
            <a:endParaRPr lang="en-GB" sz="3000" b="1" dirty="0">
              <a:latin typeface="Candara" panose="020E0502030303020204" pitchFamily="34" charset="0"/>
            </a:endParaRPr>
          </a:p>
        </p:txBody>
      </p:sp>
      <p:sp>
        <p:nvSpPr>
          <p:cNvPr id="3" name="Content Placeholder 2"/>
          <p:cNvSpPr>
            <a:spLocks noGrp="1"/>
          </p:cNvSpPr>
          <p:nvPr>
            <p:ph sz="quarter" idx="13"/>
          </p:nvPr>
        </p:nvSpPr>
        <p:spPr>
          <a:xfrm>
            <a:off x="838200" y="1225123"/>
            <a:ext cx="10515600" cy="4984608"/>
          </a:xfrm>
        </p:spPr>
        <p:txBody>
          <a:bodyPr>
            <a:normAutofit/>
          </a:bodyPr>
          <a:lstStyle/>
          <a:p>
            <a:pPr marL="0" indent="0" algn="just">
              <a:buNone/>
            </a:pPr>
            <a:r>
              <a:rPr lang="en-US" sz="2400" cap="none" dirty="0" smtClean="0">
                <a:latin typeface="Candara" panose="020E0502030303020204" pitchFamily="34" charset="0"/>
                <a:ea typeface="Calibri" panose="020F0502020204030204" pitchFamily="34" charset="0"/>
                <a:cs typeface="Times New Roman" panose="02020603050405020304" pitchFamily="18" charset="0"/>
              </a:rPr>
              <a:t>The expansion of human population and the requirements of our growing human family place strenuous demands on our environment. </a:t>
            </a:r>
          </a:p>
          <a:p>
            <a:pPr marL="0" indent="0" algn="just">
              <a:buNone/>
            </a:pPr>
            <a:r>
              <a:rPr lang="en-US" sz="2400" cap="none" dirty="0" smtClean="0">
                <a:latin typeface="Candara" panose="020E0502030303020204" pitchFamily="34" charset="0"/>
                <a:ea typeface="Calibri" panose="020F0502020204030204" pitchFamily="34" charset="0"/>
                <a:cs typeface="Times New Roman" panose="02020603050405020304" pitchFamily="18" charset="0"/>
              </a:rPr>
              <a:t>Through human intervention, we have altered our ecosystem forever. </a:t>
            </a:r>
          </a:p>
          <a:p>
            <a:pPr marL="0" indent="0" algn="just">
              <a:buNone/>
            </a:pPr>
            <a:r>
              <a:rPr lang="en-US" sz="2400" cap="none" dirty="0" smtClean="0">
                <a:latin typeface="Candara" panose="020E0502030303020204" pitchFamily="34" charset="0"/>
                <a:ea typeface="Calibri" panose="020F0502020204030204" pitchFamily="34" charset="0"/>
                <a:cs typeface="Times New Roman" panose="02020603050405020304" pitchFamily="18" charset="0"/>
              </a:rPr>
              <a:t>However, though some of these changes may be negative, humans also have the power to correct our mistakes and change our environment for the better.</a:t>
            </a:r>
          </a:p>
        </p:txBody>
      </p:sp>
      <p:sp>
        <p:nvSpPr>
          <p:cNvPr id="4" name="Footer Placeholder 3"/>
          <p:cNvSpPr>
            <a:spLocks noGrp="1"/>
          </p:cNvSpPr>
          <p:nvPr>
            <p:ph type="ftr" sz="quarter" idx="11"/>
          </p:nvPr>
        </p:nvSpPr>
        <p:spPr>
          <a:xfrm>
            <a:off x="3841124" y="6492875"/>
            <a:ext cx="6672887" cy="365125"/>
          </a:xfrm>
        </p:spPr>
        <p:txBody>
          <a:bodyPr/>
          <a:lstStyle/>
          <a:p>
            <a:r>
              <a:rPr lang="en-US" smtClean="0"/>
              <a:t>The Rio Conference of Environment and Development of 1992</a:t>
            </a:r>
            <a:endParaRPr lang="en-GB"/>
          </a:p>
        </p:txBody>
      </p:sp>
      <p:sp>
        <p:nvSpPr>
          <p:cNvPr id="5" name="Slide Number Placeholder 4"/>
          <p:cNvSpPr>
            <a:spLocks noGrp="1"/>
          </p:cNvSpPr>
          <p:nvPr>
            <p:ph type="sldNum" sz="quarter" idx="12"/>
          </p:nvPr>
        </p:nvSpPr>
        <p:spPr/>
        <p:txBody>
          <a:bodyPr/>
          <a:lstStyle/>
          <a:p>
            <a:fld id="{F212A87D-C88D-4F72-8ED3-065B40688CD2}" type="slidenum">
              <a:rPr lang="en-GB" smtClean="0"/>
              <a:t>3</a:t>
            </a:fld>
            <a:endParaRPr lang="en-GB"/>
          </a:p>
        </p:txBody>
      </p:sp>
    </p:spTree>
    <p:extLst>
      <p:ext uri="{BB962C8B-B14F-4D97-AF65-F5344CB8AC3E}">
        <p14:creationId xmlns:p14="http://schemas.microsoft.com/office/powerpoint/2010/main" val="18089104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1683"/>
            <a:ext cx="10515600" cy="876821"/>
          </a:xfrm>
        </p:spPr>
        <p:txBody>
          <a:bodyPr>
            <a:normAutofit/>
          </a:bodyPr>
          <a:lstStyle/>
          <a:p>
            <a:r>
              <a:rPr lang="en-GB" sz="3000" b="1" dirty="0" smtClean="0">
                <a:latin typeface="Candara" panose="020E0502030303020204" pitchFamily="34" charset="0"/>
              </a:rPr>
              <a:t>Need for action against environmental degradation</a:t>
            </a:r>
            <a:endParaRPr lang="en-GB" sz="3000" b="1" dirty="0">
              <a:latin typeface="Candara" panose="020E0502030303020204" pitchFamily="34" charset="0"/>
            </a:endParaRPr>
          </a:p>
        </p:txBody>
      </p:sp>
      <p:sp>
        <p:nvSpPr>
          <p:cNvPr id="3" name="Content Placeholder 2"/>
          <p:cNvSpPr>
            <a:spLocks noGrp="1"/>
          </p:cNvSpPr>
          <p:nvPr>
            <p:ph sz="quarter" idx="13"/>
          </p:nvPr>
        </p:nvSpPr>
        <p:spPr>
          <a:xfrm>
            <a:off x="838200" y="1225123"/>
            <a:ext cx="10515600" cy="4984608"/>
          </a:xfrm>
        </p:spPr>
        <p:txBody>
          <a:bodyPr>
            <a:normAutofit/>
          </a:bodyPr>
          <a:lstStyle/>
          <a:p>
            <a:pPr marL="0" indent="0" algn="just">
              <a:buNone/>
            </a:pPr>
            <a:r>
              <a:rPr lang="en-GB" sz="2400" cap="none" dirty="0" smtClean="0">
                <a:latin typeface="Candara" panose="020E0502030303020204" pitchFamily="34" charset="0"/>
                <a:ea typeface="Calibri" panose="020F0502020204030204" pitchFamily="34" charset="0"/>
                <a:cs typeface="Times New Roman" panose="02020603050405020304" pitchFamily="18" charset="0"/>
              </a:rPr>
              <a:t>Public policies aimed at environmental protection date back to ancient times. The earliest sewers were constructed in </a:t>
            </a:r>
            <a:r>
              <a:rPr lang="en-GB" sz="2400" cap="none" dirty="0" err="1" smtClean="0">
                <a:latin typeface="Candara" panose="020E0502030303020204" pitchFamily="34" charset="0"/>
                <a:ea typeface="Calibri" panose="020F0502020204030204" pitchFamily="34" charset="0"/>
                <a:cs typeface="Times New Roman" panose="02020603050405020304" pitchFamily="18" charset="0"/>
              </a:rPr>
              <a:t>Mohenjo-daro</a:t>
            </a:r>
            <a:r>
              <a:rPr lang="en-GB" sz="2400" cap="none" dirty="0" smtClean="0">
                <a:latin typeface="Candara" panose="020E0502030303020204" pitchFamily="34" charset="0"/>
                <a:ea typeface="Calibri" panose="020F0502020204030204" pitchFamily="34" charset="0"/>
                <a:cs typeface="Times New Roman" panose="02020603050405020304" pitchFamily="18" charset="0"/>
              </a:rPr>
              <a:t> (Indus, or </a:t>
            </a:r>
            <a:r>
              <a:rPr lang="en-GB" sz="2400" cap="none" dirty="0" err="1" smtClean="0">
                <a:latin typeface="Candara" panose="020E0502030303020204" pitchFamily="34" charset="0"/>
                <a:ea typeface="Calibri" panose="020F0502020204030204" pitchFamily="34" charset="0"/>
                <a:cs typeface="Times New Roman" panose="02020603050405020304" pitchFamily="18" charset="0"/>
              </a:rPr>
              <a:t>Harappan</a:t>
            </a:r>
            <a:r>
              <a:rPr lang="en-GB" sz="2400" cap="none" dirty="0" smtClean="0">
                <a:latin typeface="Candara" panose="020E0502030303020204" pitchFamily="34" charset="0"/>
                <a:ea typeface="Calibri" panose="020F0502020204030204" pitchFamily="34" charset="0"/>
                <a:cs typeface="Times New Roman" panose="02020603050405020304" pitchFamily="18" charset="0"/>
              </a:rPr>
              <a:t>, civilization) and in Rome (ancient roman civilization), which date back some 4,500 years and 2,700 years ago, respectively.</a:t>
            </a:r>
          </a:p>
          <a:p>
            <a:pPr marL="0" indent="0" algn="just">
              <a:buNone/>
            </a:pPr>
            <a:r>
              <a:rPr lang="en-GB" sz="2400" cap="none" dirty="0" smtClean="0">
                <a:latin typeface="Candara" panose="020E0502030303020204" pitchFamily="34" charset="0"/>
                <a:ea typeface="Calibri" panose="020F0502020204030204" pitchFamily="34" charset="0"/>
                <a:cs typeface="Times New Roman" panose="02020603050405020304" pitchFamily="18" charset="0"/>
              </a:rPr>
              <a:t>In recent times, the major effort in curtailing environmental degradation began by the </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signing of the National Environmental Policy Act (or NEPA) in the US on 1</a:t>
            </a:r>
            <a:r>
              <a:rPr lang="en-US" sz="2400" cap="none" baseline="30000" dirty="0" smtClean="0">
                <a:latin typeface="Candara" panose="020E0502030303020204" pitchFamily="34" charset="0"/>
                <a:ea typeface="Calibri" panose="020F0502020204030204" pitchFamily="34" charset="0"/>
                <a:cs typeface="Times New Roman" panose="02020603050405020304" pitchFamily="18" charset="0"/>
              </a:rPr>
              <a:t>st</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  January 1970, by the then president, Richard Nixon. </a:t>
            </a:r>
          </a:p>
          <a:p>
            <a:pPr marL="0" indent="0" algn="just">
              <a:buNone/>
            </a:pPr>
            <a:r>
              <a:rPr lang="en-US" sz="2400" cap="none" dirty="0" smtClean="0">
                <a:latin typeface="Candara" panose="020E0502030303020204" pitchFamily="34" charset="0"/>
                <a:ea typeface="Calibri" panose="020F0502020204030204" pitchFamily="34" charset="0"/>
                <a:cs typeface="Times New Roman" panose="02020603050405020304" pitchFamily="18" charset="0"/>
              </a:rPr>
              <a:t>NEPA requires federal agencies to assess the environmental effects of their proposed actions prior to making decisions.</a:t>
            </a:r>
          </a:p>
        </p:txBody>
      </p:sp>
      <p:sp>
        <p:nvSpPr>
          <p:cNvPr id="4" name="Footer Placeholder 3"/>
          <p:cNvSpPr>
            <a:spLocks noGrp="1"/>
          </p:cNvSpPr>
          <p:nvPr>
            <p:ph type="ftr" sz="quarter" idx="11"/>
          </p:nvPr>
        </p:nvSpPr>
        <p:spPr>
          <a:xfrm>
            <a:off x="3841124" y="6492875"/>
            <a:ext cx="6672887" cy="365125"/>
          </a:xfrm>
        </p:spPr>
        <p:txBody>
          <a:bodyPr/>
          <a:lstStyle/>
          <a:p>
            <a:r>
              <a:rPr lang="en-US" smtClean="0"/>
              <a:t>The Rio Conference of Environment and Development of 1992</a:t>
            </a:r>
            <a:endParaRPr lang="en-GB"/>
          </a:p>
        </p:txBody>
      </p:sp>
      <p:sp>
        <p:nvSpPr>
          <p:cNvPr id="5" name="Slide Number Placeholder 4"/>
          <p:cNvSpPr>
            <a:spLocks noGrp="1"/>
          </p:cNvSpPr>
          <p:nvPr>
            <p:ph type="sldNum" sz="quarter" idx="12"/>
          </p:nvPr>
        </p:nvSpPr>
        <p:spPr/>
        <p:txBody>
          <a:bodyPr/>
          <a:lstStyle/>
          <a:p>
            <a:fld id="{F212A87D-C88D-4F72-8ED3-065B40688CD2}" type="slidenum">
              <a:rPr lang="en-GB" smtClean="0"/>
              <a:t>4</a:t>
            </a:fld>
            <a:endParaRPr lang="en-GB"/>
          </a:p>
        </p:txBody>
      </p:sp>
    </p:spTree>
    <p:extLst>
      <p:ext uri="{BB962C8B-B14F-4D97-AF65-F5344CB8AC3E}">
        <p14:creationId xmlns:p14="http://schemas.microsoft.com/office/powerpoint/2010/main" val="249415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1683"/>
            <a:ext cx="10515600" cy="876821"/>
          </a:xfrm>
        </p:spPr>
        <p:txBody>
          <a:bodyPr>
            <a:normAutofit/>
          </a:bodyPr>
          <a:lstStyle/>
          <a:p>
            <a:r>
              <a:rPr lang="en-GB" sz="3000" b="1" dirty="0" smtClean="0">
                <a:latin typeface="Candara" panose="020E0502030303020204" pitchFamily="34" charset="0"/>
              </a:rPr>
              <a:t>Need for action against environmental degradation</a:t>
            </a:r>
            <a:endParaRPr lang="en-GB" sz="3000" b="1" dirty="0">
              <a:latin typeface="Candara" panose="020E0502030303020204" pitchFamily="34" charset="0"/>
            </a:endParaRPr>
          </a:p>
        </p:txBody>
      </p:sp>
      <p:sp>
        <p:nvSpPr>
          <p:cNvPr id="3" name="Content Placeholder 2"/>
          <p:cNvSpPr>
            <a:spLocks noGrp="1"/>
          </p:cNvSpPr>
          <p:nvPr>
            <p:ph sz="quarter" idx="13"/>
          </p:nvPr>
        </p:nvSpPr>
        <p:spPr>
          <a:xfrm>
            <a:off x="838200" y="1225123"/>
            <a:ext cx="10515600" cy="4984608"/>
          </a:xfrm>
        </p:spPr>
        <p:txBody>
          <a:bodyPr>
            <a:normAutofit/>
          </a:bodyPr>
          <a:lstStyle/>
          <a:p>
            <a:pPr marL="0" indent="0" algn="just">
              <a:buNone/>
            </a:pPr>
            <a:r>
              <a:rPr lang="en-US" sz="2400" cap="none" dirty="0" smtClean="0">
                <a:latin typeface="Candara" panose="020E0502030303020204" pitchFamily="34" charset="0"/>
                <a:ea typeface="Calibri" panose="020F0502020204030204" pitchFamily="34" charset="0"/>
                <a:cs typeface="Times New Roman" panose="02020603050405020304" pitchFamily="18" charset="0"/>
              </a:rPr>
              <a:t>Using the NEPA process, agencies evaluate the environmental and related social and economic effects of their proposed actions. Agencies also provide opportunities for public review and comment on those evaluations.</a:t>
            </a:r>
          </a:p>
          <a:p>
            <a:pPr marL="0" indent="0" algn="just">
              <a:buNone/>
            </a:pPr>
            <a:endParaRPr lang="en-US" sz="2400" cap="none" dirty="0" smtClean="0">
              <a:latin typeface="Candara" panose="020E0502030303020204" pitchFamily="34" charset="0"/>
              <a:ea typeface="Calibri" panose="020F0502020204030204" pitchFamily="34" charset="0"/>
              <a:cs typeface="Times New Roman" panose="02020603050405020304" pitchFamily="18" charset="0"/>
            </a:endParaRPr>
          </a:p>
          <a:p>
            <a:pPr marL="0" indent="0" algn="just">
              <a:buNone/>
            </a:pPr>
            <a:r>
              <a:rPr lang="en-US" sz="2400" cap="none" dirty="0" smtClean="0">
                <a:latin typeface="Candara" panose="020E0502030303020204" pitchFamily="34" charset="0"/>
                <a:ea typeface="Calibri" panose="020F0502020204030204" pitchFamily="34" charset="0"/>
                <a:cs typeface="Times New Roman" panose="02020603050405020304" pitchFamily="18" charset="0"/>
              </a:rPr>
              <a:t>The legislation during this period concerned primarily first-generation pollutants in the air, surface water, groundwater, and solid waste disposal. </a:t>
            </a:r>
          </a:p>
        </p:txBody>
      </p:sp>
      <p:sp>
        <p:nvSpPr>
          <p:cNvPr id="4" name="Footer Placeholder 3"/>
          <p:cNvSpPr>
            <a:spLocks noGrp="1"/>
          </p:cNvSpPr>
          <p:nvPr>
            <p:ph type="ftr" sz="quarter" idx="11"/>
          </p:nvPr>
        </p:nvSpPr>
        <p:spPr>
          <a:xfrm>
            <a:off x="3841124" y="6492875"/>
            <a:ext cx="6672887" cy="365125"/>
          </a:xfrm>
        </p:spPr>
        <p:txBody>
          <a:bodyPr/>
          <a:lstStyle/>
          <a:p>
            <a:r>
              <a:rPr lang="en-US" dirty="0" smtClean="0"/>
              <a:t>The Rio Conference of Environment and Development of 1992</a:t>
            </a:r>
            <a:endParaRPr lang="en-GB" dirty="0"/>
          </a:p>
        </p:txBody>
      </p:sp>
      <p:sp>
        <p:nvSpPr>
          <p:cNvPr id="5" name="Slide Number Placeholder 4"/>
          <p:cNvSpPr>
            <a:spLocks noGrp="1"/>
          </p:cNvSpPr>
          <p:nvPr>
            <p:ph type="sldNum" sz="quarter" idx="12"/>
          </p:nvPr>
        </p:nvSpPr>
        <p:spPr/>
        <p:txBody>
          <a:bodyPr/>
          <a:lstStyle/>
          <a:p>
            <a:fld id="{F212A87D-C88D-4F72-8ED3-065B40688CD2}" type="slidenum">
              <a:rPr lang="en-GB" smtClean="0"/>
              <a:t>5</a:t>
            </a:fld>
            <a:endParaRPr lang="en-GB"/>
          </a:p>
        </p:txBody>
      </p:sp>
    </p:spTree>
    <p:extLst>
      <p:ext uri="{BB962C8B-B14F-4D97-AF65-F5344CB8AC3E}">
        <p14:creationId xmlns:p14="http://schemas.microsoft.com/office/powerpoint/2010/main" val="853061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1683"/>
            <a:ext cx="10515600" cy="876821"/>
          </a:xfrm>
        </p:spPr>
        <p:txBody>
          <a:bodyPr>
            <a:normAutofit/>
          </a:bodyPr>
          <a:lstStyle/>
          <a:p>
            <a:r>
              <a:rPr lang="en-GB" sz="3000" b="1" dirty="0" smtClean="0">
                <a:latin typeface="Candara" panose="020E0502030303020204" pitchFamily="34" charset="0"/>
              </a:rPr>
              <a:t>Need for action against environmental degradation</a:t>
            </a:r>
            <a:endParaRPr lang="en-GB" sz="3000" b="1" dirty="0">
              <a:latin typeface="Candara" panose="020E0502030303020204" pitchFamily="34" charset="0"/>
            </a:endParaRPr>
          </a:p>
        </p:txBody>
      </p:sp>
      <p:sp>
        <p:nvSpPr>
          <p:cNvPr id="3" name="Content Placeholder 2"/>
          <p:cNvSpPr>
            <a:spLocks noGrp="1"/>
          </p:cNvSpPr>
          <p:nvPr>
            <p:ph sz="quarter" idx="13"/>
          </p:nvPr>
        </p:nvSpPr>
        <p:spPr>
          <a:xfrm>
            <a:off x="838200" y="1225123"/>
            <a:ext cx="10515600" cy="4984608"/>
          </a:xfrm>
        </p:spPr>
        <p:txBody>
          <a:bodyPr>
            <a:normAutofit/>
          </a:bodyPr>
          <a:lstStyle/>
          <a:p>
            <a:pPr marL="0" indent="0" algn="just">
              <a:buNone/>
            </a:pPr>
            <a:r>
              <a:rPr lang="en-GB" sz="2400" cap="none" dirty="0" smtClean="0">
                <a:latin typeface="Candara" panose="020E0502030303020204" pitchFamily="34" charset="0"/>
                <a:ea typeface="Calibri" panose="020F0502020204030204" pitchFamily="34" charset="0"/>
                <a:cs typeface="Times New Roman" panose="02020603050405020304" pitchFamily="18" charset="0"/>
              </a:rPr>
              <a:t>The successes could be attributed to environmental organizations established from the late 19</a:t>
            </a:r>
            <a:r>
              <a:rPr lang="en-GB" sz="2400" cap="none" baseline="30000" dirty="0" smtClean="0">
                <a:latin typeface="Candara" panose="020E0502030303020204" pitchFamily="34" charset="0"/>
                <a:ea typeface="Calibri" panose="020F0502020204030204" pitchFamily="34" charset="0"/>
                <a:cs typeface="Times New Roman" panose="02020603050405020304" pitchFamily="18" charset="0"/>
              </a:rPr>
              <a:t>th</a:t>
            </a:r>
            <a:r>
              <a:rPr lang="en-GB" sz="2400" cap="none" dirty="0" smtClean="0">
                <a:latin typeface="Candara" panose="020E0502030303020204" pitchFamily="34" charset="0"/>
                <a:ea typeface="Calibri" panose="020F0502020204030204" pitchFamily="34" charset="0"/>
                <a:cs typeface="Times New Roman" panose="02020603050405020304" pitchFamily="18" charset="0"/>
              </a:rPr>
              <a:t> to the mid-20</a:t>
            </a:r>
            <a:r>
              <a:rPr lang="en-GB" sz="2400" cap="none" baseline="30000" dirty="0" smtClean="0">
                <a:latin typeface="Candara" panose="020E0502030303020204" pitchFamily="34" charset="0"/>
                <a:ea typeface="Calibri" panose="020F0502020204030204" pitchFamily="34" charset="0"/>
                <a:cs typeface="Times New Roman" panose="02020603050405020304" pitchFamily="18" charset="0"/>
              </a:rPr>
              <a:t>th</a:t>
            </a:r>
            <a:r>
              <a:rPr lang="en-GB" sz="2400" cap="none" dirty="0" smtClean="0">
                <a:latin typeface="Candara" panose="020E0502030303020204" pitchFamily="34" charset="0"/>
                <a:ea typeface="Calibri" panose="020F0502020204030204" pitchFamily="34" charset="0"/>
                <a:cs typeface="Times New Roman" panose="02020603050405020304" pitchFamily="18" charset="0"/>
              </a:rPr>
              <a:t> century, concerned with nature conservation, wildlife protection, and the pollution that arose from industrial development and urbanization. </a:t>
            </a:r>
          </a:p>
          <a:p>
            <a:pPr marL="0" indent="0" algn="just">
              <a:buNone/>
            </a:pPr>
            <a:endParaRPr lang="en-GB" sz="2400" cap="none" dirty="0" smtClean="0">
              <a:latin typeface="Candara" panose="020E0502030303020204" pitchFamily="34" charset="0"/>
              <a:ea typeface="Calibri" panose="020F0502020204030204" pitchFamily="34" charset="0"/>
              <a:cs typeface="Times New Roman" panose="02020603050405020304" pitchFamily="18" charset="0"/>
            </a:endParaRPr>
          </a:p>
          <a:p>
            <a:pPr marL="0" indent="0" algn="just">
              <a:buNone/>
            </a:pPr>
            <a:r>
              <a:rPr lang="en-GB" sz="2400" cap="none" dirty="0" smtClean="0">
                <a:latin typeface="Candara" panose="020E0502030303020204" pitchFamily="34" charset="0"/>
                <a:ea typeface="Calibri" panose="020F0502020204030204" pitchFamily="34" charset="0"/>
                <a:cs typeface="Times New Roman" panose="02020603050405020304" pitchFamily="18" charset="0"/>
              </a:rPr>
              <a:t>By the late 20</a:t>
            </a:r>
            <a:r>
              <a:rPr lang="en-GB" sz="2400" cap="none" baseline="30000" dirty="0" smtClean="0">
                <a:latin typeface="Candara" panose="020E0502030303020204" pitchFamily="34" charset="0"/>
                <a:ea typeface="Calibri" panose="020F0502020204030204" pitchFamily="34" charset="0"/>
                <a:cs typeface="Times New Roman" panose="02020603050405020304" pitchFamily="18" charset="0"/>
              </a:rPr>
              <a:t>th</a:t>
            </a:r>
            <a:r>
              <a:rPr lang="en-GB" sz="2400" cap="none" dirty="0" smtClean="0">
                <a:latin typeface="Candara" panose="020E0502030303020204" pitchFamily="34" charset="0"/>
                <a:ea typeface="Calibri" panose="020F0502020204030204" pitchFamily="34" charset="0"/>
                <a:cs typeface="Times New Roman" panose="02020603050405020304" pitchFamily="18" charset="0"/>
              </a:rPr>
              <a:t> century, environmentalism had become a global as well as a national political force. Some environmental nongovernmental organizations (e.g., Greenpeace, Friends of the Earth, and the World Wildlife Fund) established a significant international presence, with offices throughout the world and centralized international headquarters</a:t>
            </a:r>
          </a:p>
        </p:txBody>
      </p:sp>
      <p:sp>
        <p:nvSpPr>
          <p:cNvPr id="4" name="Footer Placeholder 3"/>
          <p:cNvSpPr>
            <a:spLocks noGrp="1"/>
          </p:cNvSpPr>
          <p:nvPr>
            <p:ph type="ftr" sz="quarter" idx="11"/>
          </p:nvPr>
        </p:nvSpPr>
        <p:spPr>
          <a:xfrm>
            <a:off x="3841124" y="6505005"/>
            <a:ext cx="6672887" cy="365125"/>
          </a:xfrm>
        </p:spPr>
        <p:txBody>
          <a:bodyPr/>
          <a:lstStyle/>
          <a:p>
            <a:r>
              <a:rPr lang="en-US" dirty="0" smtClean="0"/>
              <a:t>The Rio Conference of Environment and Development of 1992</a:t>
            </a:r>
            <a:endParaRPr lang="en-GB" dirty="0"/>
          </a:p>
        </p:txBody>
      </p:sp>
      <p:sp>
        <p:nvSpPr>
          <p:cNvPr id="5" name="Slide Number Placeholder 4"/>
          <p:cNvSpPr>
            <a:spLocks noGrp="1"/>
          </p:cNvSpPr>
          <p:nvPr>
            <p:ph type="sldNum" sz="quarter" idx="12"/>
          </p:nvPr>
        </p:nvSpPr>
        <p:spPr/>
        <p:txBody>
          <a:bodyPr/>
          <a:lstStyle/>
          <a:p>
            <a:fld id="{F212A87D-C88D-4F72-8ED3-065B40688CD2}" type="slidenum">
              <a:rPr lang="en-GB" smtClean="0"/>
              <a:t>6</a:t>
            </a:fld>
            <a:endParaRPr lang="en-GB"/>
          </a:p>
        </p:txBody>
      </p:sp>
    </p:spTree>
    <p:extLst>
      <p:ext uri="{BB962C8B-B14F-4D97-AF65-F5344CB8AC3E}">
        <p14:creationId xmlns:p14="http://schemas.microsoft.com/office/powerpoint/2010/main" val="8926945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1683"/>
            <a:ext cx="10515600" cy="876821"/>
          </a:xfrm>
        </p:spPr>
        <p:txBody>
          <a:bodyPr>
            <a:noAutofit/>
          </a:bodyPr>
          <a:lstStyle/>
          <a:p>
            <a:r>
              <a:rPr lang="en-US" sz="2900" b="1" dirty="0">
                <a:latin typeface="Candara" panose="020E0502030303020204" pitchFamily="34" charset="0"/>
              </a:rPr>
              <a:t>United Nations Conference </a:t>
            </a:r>
            <a:r>
              <a:rPr lang="en-US" sz="2900" b="1" dirty="0" smtClean="0">
                <a:latin typeface="Candara" panose="020E0502030303020204" pitchFamily="34" charset="0"/>
              </a:rPr>
              <a:t>on </a:t>
            </a:r>
            <a:r>
              <a:rPr lang="en-US" sz="2900" b="1" dirty="0">
                <a:latin typeface="Candara" panose="020E0502030303020204" pitchFamily="34" charset="0"/>
              </a:rPr>
              <a:t>the </a:t>
            </a:r>
            <a:r>
              <a:rPr lang="en-US" sz="2900" b="1" dirty="0" smtClean="0">
                <a:latin typeface="Candara" panose="020E0502030303020204" pitchFamily="34" charset="0"/>
              </a:rPr>
              <a:t>Environment</a:t>
            </a:r>
            <a:r>
              <a:rPr lang="en-US" sz="2900" b="1" dirty="0">
                <a:latin typeface="Candara" panose="020E0502030303020204" pitchFamily="34" charset="0"/>
              </a:rPr>
              <a:t>, </a:t>
            </a:r>
            <a:r>
              <a:rPr lang="en-US" sz="2900" b="1" dirty="0" smtClean="0">
                <a:latin typeface="Candara" panose="020E0502030303020204" pitchFamily="34" charset="0"/>
              </a:rPr>
              <a:t>Stockholm 1972.</a:t>
            </a:r>
            <a:endParaRPr lang="en-GB" sz="2900" b="1" dirty="0">
              <a:latin typeface="Candara" panose="020E0502030303020204" pitchFamily="34" charset="0"/>
            </a:endParaRPr>
          </a:p>
        </p:txBody>
      </p:sp>
      <p:sp>
        <p:nvSpPr>
          <p:cNvPr id="3" name="Content Placeholder 2"/>
          <p:cNvSpPr>
            <a:spLocks noGrp="1"/>
          </p:cNvSpPr>
          <p:nvPr>
            <p:ph sz="quarter" idx="13"/>
          </p:nvPr>
        </p:nvSpPr>
        <p:spPr>
          <a:xfrm>
            <a:off x="838200" y="1225123"/>
            <a:ext cx="10515600" cy="4984608"/>
          </a:xfrm>
        </p:spPr>
        <p:txBody>
          <a:bodyPr>
            <a:normAutofit/>
          </a:bodyPr>
          <a:lstStyle/>
          <a:p>
            <a:pPr marL="0" indent="0" algn="just">
              <a:buNone/>
            </a:pPr>
            <a:r>
              <a:rPr lang="en-US" sz="2400" cap="none" dirty="0" smtClean="0">
                <a:latin typeface="Candara" panose="020E0502030303020204" pitchFamily="34" charset="0"/>
                <a:ea typeface="Calibri" panose="020F0502020204030204" pitchFamily="34" charset="0"/>
                <a:cs typeface="Times New Roman" panose="02020603050405020304" pitchFamily="18" charset="0"/>
              </a:rPr>
              <a:t>Through its international activism, the environmental movement has influenced the agenda of international politics. In 1972, United Nations Conference on the Environment held in </a:t>
            </a:r>
            <a:r>
              <a:rPr lang="en-US" sz="2400" cap="none" dirty="0">
                <a:latin typeface="Candara" panose="020E0502030303020204" pitchFamily="34" charset="0"/>
                <a:ea typeface="Calibri" panose="020F0502020204030204" pitchFamily="34" charset="0"/>
                <a:cs typeface="Times New Roman" panose="02020603050405020304" pitchFamily="18" charset="0"/>
              </a:rPr>
              <a:t>S</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tockholm and it was the first world conference to make the environment a major issue.</a:t>
            </a:r>
          </a:p>
          <a:p>
            <a:pPr marL="0" indent="0" algn="just">
              <a:buNone/>
            </a:pPr>
            <a:endParaRPr lang="en-US" sz="2400" cap="none" dirty="0" smtClean="0">
              <a:latin typeface="Candara" panose="020E0502030303020204" pitchFamily="34" charset="0"/>
              <a:ea typeface="Calibri" panose="020F0502020204030204" pitchFamily="34" charset="0"/>
              <a:cs typeface="Times New Roman" panose="02020603050405020304" pitchFamily="18" charset="0"/>
            </a:endParaRPr>
          </a:p>
          <a:p>
            <a:pPr marL="0" indent="0" algn="just">
              <a:buNone/>
            </a:pPr>
            <a:r>
              <a:rPr lang="en-US" sz="2400" cap="none" dirty="0" smtClean="0">
                <a:latin typeface="Candara" panose="020E0502030303020204" pitchFamily="34" charset="0"/>
                <a:ea typeface="Calibri" panose="020F0502020204030204" pitchFamily="34" charset="0"/>
                <a:cs typeface="Times New Roman" panose="02020603050405020304" pitchFamily="18" charset="0"/>
              </a:rPr>
              <a:t>The </a:t>
            </a:r>
            <a:r>
              <a:rPr lang="en-US" sz="2400" cap="none" dirty="0">
                <a:latin typeface="Candara" panose="020E0502030303020204" pitchFamily="34" charset="0"/>
                <a:ea typeface="Calibri" panose="020F0502020204030204" pitchFamily="34" charset="0"/>
                <a:cs typeface="Times New Roman" panose="02020603050405020304" pitchFamily="18" charset="0"/>
              </a:rPr>
              <a:t>S</a:t>
            </a:r>
            <a:r>
              <a:rPr lang="en-US" sz="2400" cap="none" dirty="0" smtClean="0">
                <a:latin typeface="Candara" panose="020E0502030303020204" pitchFamily="34" charset="0"/>
                <a:ea typeface="Calibri" panose="020F0502020204030204" pitchFamily="34" charset="0"/>
                <a:cs typeface="Times New Roman" panose="02020603050405020304" pitchFamily="18" charset="0"/>
              </a:rPr>
              <a:t>tockholm declaration, which contained 26 principles, placed environmental issues at the forefront of international concerns and marked the start of a dialogue between industrialized and developing countries on the link between economic growth, the pollution of the air, water, and oceans and the well-being of people around the world. </a:t>
            </a:r>
            <a:endParaRPr lang="en-GB" sz="2400" cap="none" dirty="0" smtClean="0">
              <a:latin typeface="Candara" panose="020E0502030303020204" pitchFamily="34" charset="0"/>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3841124" y="6492875"/>
            <a:ext cx="6672887" cy="365125"/>
          </a:xfrm>
        </p:spPr>
        <p:txBody>
          <a:bodyPr/>
          <a:lstStyle/>
          <a:p>
            <a:r>
              <a:rPr lang="en-US" smtClean="0"/>
              <a:t>The Rio Conference of Environment and Development of 1992</a:t>
            </a:r>
            <a:endParaRPr lang="en-GB"/>
          </a:p>
        </p:txBody>
      </p:sp>
      <p:sp>
        <p:nvSpPr>
          <p:cNvPr id="5" name="Slide Number Placeholder 4"/>
          <p:cNvSpPr>
            <a:spLocks noGrp="1"/>
          </p:cNvSpPr>
          <p:nvPr>
            <p:ph type="sldNum" sz="quarter" idx="12"/>
          </p:nvPr>
        </p:nvSpPr>
        <p:spPr/>
        <p:txBody>
          <a:bodyPr/>
          <a:lstStyle/>
          <a:p>
            <a:fld id="{F212A87D-C88D-4F72-8ED3-065B40688CD2}" type="slidenum">
              <a:rPr lang="en-GB" smtClean="0"/>
              <a:t>7</a:t>
            </a:fld>
            <a:endParaRPr lang="en-GB"/>
          </a:p>
        </p:txBody>
      </p:sp>
    </p:spTree>
    <p:extLst>
      <p:ext uri="{BB962C8B-B14F-4D97-AF65-F5344CB8AC3E}">
        <p14:creationId xmlns:p14="http://schemas.microsoft.com/office/powerpoint/2010/main" val="10651804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838200" y="201683"/>
            <a:ext cx="10515600" cy="876821"/>
          </a:xfrm>
        </p:spPr>
        <p:txBody>
          <a:bodyPr>
            <a:noAutofit/>
          </a:bodyPr>
          <a:lstStyle/>
          <a:p>
            <a:r>
              <a:rPr lang="en-US" sz="2900" b="1" dirty="0">
                <a:latin typeface="Candara" panose="020E0502030303020204" pitchFamily="34" charset="0"/>
              </a:rPr>
              <a:t>United Nations Conference </a:t>
            </a:r>
            <a:r>
              <a:rPr lang="en-US" sz="2900" b="1" dirty="0" smtClean="0">
                <a:latin typeface="Candara" panose="020E0502030303020204" pitchFamily="34" charset="0"/>
              </a:rPr>
              <a:t>on </a:t>
            </a:r>
            <a:r>
              <a:rPr lang="en-US" sz="2900" b="1" dirty="0">
                <a:latin typeface="Candara" panose="020E0502030303020204" pitchFamily="34" charset="0"/>
              </a:rPr>
              <a:t>the </a:t>
            </a:r>
            <a:r>
              <a:rPr lang="en-US" sz="2900" b="1" dirty="0" smtClean="0">
                <a:latin typeface="Candara" panose="020E0502030303020204" pitchFamily="34" charset="0"/>
              </a:rPr>
              <a:t>Environment</a:t>
            </a:r>
            <a:r>
              <a:rPr lang="en-US" sz="2900" b="1" dirty="0">
                <a:latin typeface="Candara" panose="020E0502030303020204" pitchFamily="34" charset="0"/>
              </a:rPr>
              <a:t>, </a:t>
            </a:r>
            <a:r>
              <a:rPr lang="en-US" sz="2900" b="1" dirty="0" smtClean="0">
                <a:latin typeface="Candara" panose="020E0502030303020204" pitchFamily="34" charset="0"/>
              </a:rPr>
              <a:t>Stockholm 1972.</a:t>
            </a:r>
            <a:endParaRPr lang="en-GB" sz="2900" b="1" dirty="0">
              <a:latin typeface="Candara" panose="020E0502030303020204" pitchFamily="34" charset="0"/>
            </a:endParaRPr>
          </a:p>
        </p:txBody>
      </p:sp>
      <p:sp>
        <p:nvSpPr>
          <p:cNvPr id="3" name="Content Placeholder 2"/>
          <p:cNvSpPr>
            <a:spLocks noGrp="1"/>
          </p:cNvSpPr>
          <p:nvPr>
            <p:ph sz="quarter" idx="13"/>
          </p:nvPr>
        </p:nvSpPr>
        <p:spPr>
          <a:xfrm>
            <a:off x="838200" y="1225123"/>
            <a:ext cx="10515600" cy="4984608"/>
          </a:xfrm>
        </p:spPr>
        <p:txBody>
          <a:bodyPr>
            <a:normAutofit/>
          </a:bodyPr>
          <a:lstStyle/>
          <a:p>
            <a:pPr marL="0" indent="0" algn="just">
              <a:buNone/>
            </a:pPr>
            <a:r>
              <a:rPr lang="en-GB" sz="2600" cap="none" dirty="0" smtClean="0">
                <a:latin typeface="Candara" panose="020E0502030303020204" pitchFamily="34" charset="0"/>
                <a:ea typeface="Calibri" panose="020F0502020204030204" pitchFamily="34" charset="0"/>
                <a:cs typeface="Times New Roman" panose="02020603050405020304" pitchFamily="18" charset="0"/>
              </a:rPr>
              <a:t>The action plan from the Stockholm conference focuses on  three main issues:</a:t>
            </a:r>
          </a:p>
          <a:p>
            <a:pPr marL="914400" indent="-514350" algn="just">
              <a:buAutoNum type="alphaLcParenR"/>
            </a:pPr>
            <a:r>
              <a:rPr lang="en-GB" sz="2600" cap="none" dirty="0" smtClean="0">
                <a:latin typeface="Candara" panose="020E0502030303020204" pitchFamily="34" charset="0"/>
                <a:ea typeface="Calibri" panose="020F0502020204030204" pitchFamily="34" charset="0"/>
                <a:cs typeface="Times New Roman" panose="02020603050405020304" pitchFamily="18" charset="0"/>
              </a:rPr>
              <a:t>Global environmental assessment programme (watch plan)</a:t>
            </a:r>
          </a:p>
          <a:p>
            <a:pPr marL="914400" indent="-514350" algn="just">
              <a:buAutoNum type="alphaLcParenR"/>
            </a:pPr>
            <a:r>
              <a:rPr lang="en-GB" sz="2600" cap="none" dirty="0" smtClean="0">
                <a:latin typeface="Candara" panose="020E0502030303020204" pitchFamily="34" charset="0"/>
                <a:ea typeface="Calibri" panose="020F0502020204030204" pitchFamily="34" charset="0"/>
                <a:cs typeface="Times New Roman" panose="02020603050405020304" pitchFamily="18" charset="0"/>
              </a:rPr>
              <a:t>Environmental management activities</a:t>
            </a:r>
          </a:p>
          <a:p>
            <a:pPr marL="914400" indent="-514350" algn="just">
              <a:buAutoNum type="alphaLcParenR"/>
            </a:pPr>
            <a:r>
              <a:rPr lang="en-GB" sz="2600" cap="none" dirty="0" smtClean="0">
                <a:latin typeface="Candara" panose="020E0502030303020204" pitchFamily="34" charset="0"/>
                <a:ea typeface="Calibri" panose="020F0502020204030204" pitchFamily="34" charset="0"/>
                <a:cs typeface="Times New Roman" panose="02020603050405020304" pitchFamily="18" charset="0"/>
              </a:rPr>
              <a:t>International measures to support assessment and management activities carried out at the national and international levels.</a:t>
            </a:r>
          </a:p>
          <a:p>
            <a:pPr marL="0" indent="0" algn="just">
              <a:buNone/>
            </a:pPr>
            <a:r>
              <a:rPr lang="en-GB" sz="2600" cap="none" dirty="0" smtClean="0">
                <a:latin typeface="Candara" panose="020E0502030303020204" pitchFamily="34" charset="0"/>
                <a:ea typeface="Calibri" panose="020F0502020204030204" pitchFamily="34" charset="0"/>
                <a:cs typeface="Times New Roman" panose="02020603050405020304" pitchFamily="18" charset="0"/>
              </a:rPr>
              <a:t>One of the major results of the Stockholm conference was the creation of the United Nations Environment Programme (UNEP).</a:t>
            </a:r>
          </a:p>
        </p:txBody>
      </p:sp>
      <p:sp>
        <p:nvSpPr>
          <p:cNvPr id="4" name="Footer Placeholder 3"/>
          <p:cNvSpPr>
            <a:spLocks noGrp="1"/>
          </p:cNvSpPr>
          <p:nvPr>
            <p:ph type="ftr" sz="quarter" idx="11"/>
          </p:nvPr>
        </p:nvSpPr>
        <p:spPr>
          <a:xfrm>
            <a:off x="3841124" y="6492875"/>
            <a:ext cx="6672887" cy="365125"/>
          </a:xfrm>
        </p:spPr>
        <p:txBody>
          <a:bodyPr/>
          <a:lstStyle/>
          <a:p>
            <a:r>
              <a:rPr lang="en-US" smtClean="0"/>
              <a:t>The Rio Conference of Environment and Development of 1992</a:t>
            </a:r>
            <a:endParaRPr lang="en-GB"/>
          </a:p>
        </p:txBody>
      </p:sp>
      <p:sp>
        <p:nvSpPr>
          <p:cNvPr id="7" name="Slide Number Placeholder 6"/>
          <p:cNvSpPr>
            <a:spLocks noGrp="1"/>
          </p:cNvSpPr>
          <p:nvPr>
            <p:ph type="sldNum" sz="quarter" idx="12"/>
          </p:nvPr>
        </p:nvSpPr>
        <p:spPr/>
        <p:txBody>
          <a:bodyPr/>
          <a:lstStyle/>
          <a:p>
            <a:fld id="{F212A87D-C88D-4F72-8ED3-065B40688CD2}" type="slidenum">
              <a:rPr lang="en-GB" smtClean="0"/>
              <a:t>8</a:t>
            </a:fld>
            <a:endParaRPr lang="en-GB"/>
          </a:p>
        </p:txBody>
      </p:sp>
    </p:spTree>
    <p:extLst>
      <p:ext uri="{BB962C8B-B14F-4D97-AF65-F5344CB8AC3E}">
        <p14:creationId xmlns:p14="http://schemas.microsoft.com/office/powerpoint/2010/main" val="31532085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838200" y="1225123"/>
            <a:ext cx="10515600" cy="4984608"/>
          </a:xfrm>
        </p:spPr>
        <p:txBody>
          <a:bodyPr>
            <a:normAutofit/>
          </a:bodyPr>
          <a:lstStyle/>
          <a:p>
            <a:pPr marL="0" indent="0" algn="just">
              <a:buNone/>
            </a:pPr>
            <a:r>
              <a:rPr lang="en-GB" sz="2400" cap="none" dirty="0" smtClean="0">
                <a:latin typeface="Candara" panose="020E0502030303020204" pitchFamily="34" charset="0"/>
                <a:ea typeface="Calibri" panose="020F0502020204030204" pitchFamily="34" charset="0"/>
                <a:cs typeface="Times New Roman" panose="02020603050405020304" pitchFamily="18" charset="0"/>
              </a:rPr>
              <a:t>Twenty years since the Stockholm conference, in 1992, the United Nations Conference on Environment and Development (UNCED), also known as the 'Earth Summit', was held in Rio de Janeiro, Brazil, from 3-14 June 1992.</a:t>
            </a:r>
          </a:p>
          <a:p>
            <a:pPr marL="0" indent="0" algn="just">
              <a:buNone/>
            </a:pPr>
            <a:r>
              <a:rPr lang="en-GB" sz="2400" cap="none" dirty="0" smtClean="0">
                <a:latin typeface="Candara" panose="020E0502030303020204" pitchFamily="34" charset="0"/>
                <a:ea typeface="Calibri" panose="020F0502020204030204" pitchFamily="34" charset="0"/>
                <a:cs typeface="Times New Roman" panose="02020603050405020304" pitchFamily="18" charset="0"/>
              </a:rPr>
              <a:t>It saw the participation of governments and organisations from 179 countries focusing on the impact of human socio-economic activities on the environment.</a:t>
            </a:r>
          </a:p>
          <a:p>
            <a:pPr marL="0" indent="0" algn="just">
              <a:buNone/>
            </a:pPr>
            <a:r>
              <a:rPr lang="en-US" sz="2400" cap="none" dirty="0" smtClean="0">
                <a:latin typeface="Candara" panose="020E0502030303020204" pitchFamily="34" charset="0"/>
                <a:ea typeface="Calibri" panose="020F0502020204030204" pitchFamily="34" charset="0"/>
                <a:cs typeface="Times New Roman" panose="02020603050405020304" pitchFamily="18" charset="0"/>
              </a:rPr>
              <a:t>The Rio de Janeiro conference highlighted how different social, economic and environmental factors are interdependent and evolve together, and how success in one sector requires action in other sectors to be sustained over time. </a:t>
            </a:r>
            <a:endParaRPr lang="en-GB" sz="2400" cap="none" dirty="0" smtClean="0">
              <a:latin typeface="Candara" panose="020E0502030303020204" pitchFamily="34" charset="0"/>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3841124" y="6512379"/>
            <a:ext cx="6672887" cy="365125"/>
          </a:xfrm>
        </p:spPr>
        <p:txBody>
          <a:bodyPr/>
          <a:lstStyle/>
          <a:p>
            <a:r>
              <a:rPr lang="en-US" dirty="0" smtClean="0"/>
              <a:t>The Rio Conference of Environment and Development of 1992</a:t>
            </a:r>
            <a:endParaRPr lang="en-GB" dirty="0"/>
          </a:p>
        </p:txBody>
      </p:sp>
      <p:sp>
        <p:nvSpPr>
          <p:cNvPr id="6" name="Title 1"/>
          <p:cNvSpPr txBox="1">
            <a:spLocks/>
          </p:cNvSpPr>
          <p:nvPr/>
        </p:nvSpPr>
        <p:spPr>
          <a:xfrm>
            <a:off x="838200" y="201683"/>
            <a:ext cx="10515600" cy="87682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000" b="1" dirty="0" smtClean="0">
                <a:latin typeface="Candara" panose="020E0502030303020204" pitchFamily="34" charset="0"/>
              </a:rPr>
              <a:t>The Earth Summit, Rio 1992.</a:t>
            </a:r>
            <a:endParaRPr lang="en-GB" sz="3000" b="1" dirty="0">
              <a:latin typeface="Candara" panose="020E0502030303020204" pitchFamily="34" charset="0"/>
            </a:endParaRPr>
          </a:p>
        </p:txBody>
      </p:sp>
      <p:sp>
        <p:nvSpPr>
          <p:cNvPr id="7" name="Slide Number Placeholder 6"/>
          <p:cNvSpPr>
            <a:spLocks noGrp="1"/>
          </p:cNvSpPr>
          <p:nvPr>
            <p:ph type="sldNum" sz="quarter" idx="12"/>
          </p:nvPr>
        </p:nvSpPr>
        <p:spPr/>
        <p:txBody>
          <a:bodyPr/>
          <a:lstStyle/>
          <a:p>
            <a:fld id="{F212A87D-C88D-4F72-8ED3-065B40688CD2}" type="slidenum">
              <a:rPr lang="en-GB" smtClean="0"/>
              <a:t>9</a:t>
            </a:fld>
            <a:endParaRPr lang="en-GB"/>
          </a:p>
        </p:txBody>
      </p:sp>
    </p:spTree>
    <p:extLst>
      <p:ext uri="{BB962C8B-B14F-4D97-AF65-F5344CB8AC3E}">
        <p14:creationId xmlns:p14="http://schemas.microsoft.com/office/powerpoint/2010/main" val="1932268299"/>
      </p:ext>
    </p:extLst>
  </p:cSld>
  <p:clrMapOvr>
    <a:masterClrMapping/>
  </p:clrMapOvr>
  <p:timing>
    <p:tnLst>
      <p:par>
        <p:cTn id="1" dur="indefinite" restart="never" nodeType="tmRoot"/>
      </p:par>
    </p:tn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TM04033925[[fn=Droplet]]</Template>
  <TotalTime>630</TotalTime>
  <Words>1633</Words>
  <Application>Microsoft Office PowerPoint</Application>
  <PresentationFormat>Widescreen</PresentationFormat>
  <Paragraphs>134</Paragraphs>
  <Slides>18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Calibri Light</vt:lpstr>
      <vt:lpstr>Candara</vt:lpstr>
      <vt:lpstr>Times New Roman</vt:lpstr>
      <vt:lpstr>Tw Cen MT</vt:lpstr>
      <vt:lpstr>Droplet</vt:lpstr>
      <vt:lpstr>MODULE 1: OVERVIEW OF THE ENVIRONMENTAL AND SOCIAL IMPACT ASSESSMENT (ESIA) PROCESS IN NIGERIA AND THE WORLD BANK</vt:lpstr>
      <vt:lpstr>Impact of human activities on environmental systems</vt:lpstr>
      <vt:lpstr>Impact of human activities on environmental systems</vt:lpstr>
      <vt:lpstr>Need for action against environmental degradation</vt:lpstr>
      <vt:lpstr>Need for action against environmental degradation</vt:lpstr>
      <vt:lpstr>Need for action against environmental degradation</vt:lpstr>
      <vt:lpstr>United Nations Conference on the Environment, Stockholm 1972.</vt:lpstr>
      <vt:lpstr>United Nations Conference on the Environment, Stockholm 1972.</vt:lpstr>
      <vt:lpstr>PowerPoint Presentation</vt:lpstr>
      <vt:lpstr>The Earth Summit, Rio 1992.</vt:lpstr>
      <vt:lpstr>AGENDA 21 OF Rio 1992.</vt:lpstr>
      <vt:lpstr>AGENDA 21 OF Rio 1992.</vt:lpstr>
      <vt:lpstr>The Earth Summit, Rio 1992.</vt:lpstr>
      <vt:lpstr>The RIO DECLARATION.</vt:lpstr>
      <vt:lpstr>The RIO DECLARATION.</vt:lpstr>
      <vt:lpstr>The RIO DECLARATION.</vt:lpstr>
      <vt:lpstr>Paradigm shift in ensuring ENVIRONMENTAL SUSTAINABILITY</vt:lpstr>
      <vt:lpstr>THANK YOU FOR LISTENING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Topic: The Rio Conference of Environment and Development of 1992</dc:title>
  <dc:creator>Badrudeen</dc:creator>
  <cp:lastModifiedBy>Badrudeen</cp:lastModifiedBy>
  <cp:revision>30</cp:revision>
  <dcterms:created xsi:type="dcterms:W3CDTF">2022-01-23T12:42:17Z</dcterms:created>
  <dcterms:modified xsi:type="dcterms:W3CDTF">2022-01-24T14:18:59Z</dcterms:modified>
</cp:coreProperties>
</file>