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398E57D-052E-4D60-A23E-F70F64280A69}" type="datetime1">
              <a:rPr lang="en-GB" smtClean="0">
                <a:solidFill>
                  <a:prstClr val="black">
                    <a:tint val="75000"/>
                  </a:prstClr>
                </a:solidFill>
              </a:rPr>
              <a:pPr/>
              <a:t>26/01/2022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64384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0A47B5-E734-4DBD-AFDD-B265277B64C4}" type="datetime1">
              <a:rPr lang="en-GB" smtClean="0">
                <a:solidFill>
                  <a:prstClr val="black">
                    <a:tint val="75000"/>
                  </a:prstClr>
                </a:solidFill>
              </a:rPr>
              <a:pPr/>
              <a:t>26/01/2022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18402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188B28D-E510-4814-AFB9-6FCD0FFF9492}" type="datetime1">
              <a:rPr lang="en-GB" smtClean="0">
                <a:solidFill>
                  <a:prstClr val="black">
                    <a:tint val="75000"/>
                  </a:prstClr>
                </a:solidFill>
              </a:rPr>
              <a:pPr/>
              <a:t>26/01/2022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99891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7D3492-A2AF-4084-8A6D-CAB41C5760AF}" type="datetime1">
              <a:rPr lang="en-GB" smtClean="0">
                <a:solidFill>
                  <a:prstClr val="black">
                    <a:tint val="75000"/>
                  </a:prstClr>
                </a:solidFill>
              </a:rPr>
              <a:pPr/>
              <a:t>26/01/2022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27034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7"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1D7FC7D-FF26-40E7-B59E-B66261CD5BD7}" type="datetime1">
              <a:rPr lang="en-GB" smtClean="0">
                <a:solidFill>
                  <a:prstClr val="black">
                    <a:tint val="75000"/>
                  </a:prstClr>
                </a:solidFill>
              </a:rPr>
              <a:pPr/>
              <a:t>26/01/2022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7403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78EEEA0-92FD-4A94-806A-8FDF0AFC8A3E}" type="datetime1">
              <a:rPr lang="en-GB" smtClean="0">
                <a:solidFill>
                  <a:prstClr val="black">
                    <a:tint val="75000"/>
                  </a:prstClr>
                </a:solidFill>
              </a:rPr>
              <a:pPr/>
              <a:t>26/01/2022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1130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84466B3-A3AF-40C3-AFC6-93F8BD42D47B}" type="datetime1">
              <a:rPr lang="en-GB" smtClean="0">
                <a:solidFill>
                  <a:prstClr val="black">
                    <a:tint val="75000"/>
                  </a:prstClr>
                </a:solidFill>
              </a:rPr>
              <a:pPr/>
              <a:t>26/01/2022</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81259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90F9BA5-9A6A-4CB5-A163-56919F402518}" type="datetime1">
              <a:rPr lang="en-GB" smtClean="0">
                <a:solidFill>
                  <a:prstClr val="black">
                    <a:tint val="75000"/>
                  </a:prstClr>
                </a:solidFill>
              </a:rPr>
              <a:pPr/>
              <a:t>26/01/2022</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42095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840E10-A174-4F21-9C3B-C5FA74734997}" type="datetime1">
              <a:rPr lang="en-GB" smtClean="0">
                <a:solidFill>
                  <a:prstClr val="black">
                    <a:tint val="75000"/>
                  </a:prstClr>
                </a:solidFill>
              </a:rPr>
              <a:pPr/>
              <a:t>26/01/2022</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73062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E94A2B7-712D-4DD8-B31A-E06F5F9F66E6}" type="datetime1">
              <a:rPr lang="en-GB" smtClean="0">
                <a:solidFill>
                  <a:prstClr val="black">
                    <a:tint val="75000"/>
                  </a:prstClr>
                </a:solidFill>
              </a:rPr>
              <a:pPr/>
              <a:t>26/01/2022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48746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ACD047D-72EC-41C9-968B-E88F4C973FBB}" type="datetime1">
              <a:rPr lang="en-GB" smtClean="0">
                <a:solidFill>
                  <a:prstClr val="black">
                    <a:tint val="75000"/>
                  </a:prstClr>
                </a:solidFill>
              </a:rPr>
              <a:pPr/>
              <a:t>26/01/2022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23765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20B321-7ED7-405C-9C08-1B6C7BE1E596}" type="datetime1">
              <a:rPr lang="en-GB" smtClean="0">
                <a:solidFill>
                  <a:prstClr val="black">
                    <a:tint val="75000"/>
                  </a:prstClr>
                </a:solidFill>
              </a:rPr>
              <a:pPr/>
              <a:t>26/01/2022</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159584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36" y="2451738"/>
            <a:ext cx="1825943" cy="1371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306" y="485093"/>
            <a:ext cx="1371600" cy="1828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3079" y="485093"/>
            <a:ext cx="1459684" cy="1828800"/>
          </a:xfrm>
          <a:prstGeom prst="rect">
            <a:avLst/>
          </a:prstGeom>
        </p:spPr>
      </p:pic>
      <p:sp>
        <p:nvSpPr>
          <p:cNvPr id="2" name="Title 1"/>
          <p:cNvSpPr>
            <a:spLocks noGrp="1"/>
          </p:cNvSpPr>
          <p:nvPr>
            <p:ph type="ctrTitle"/>
          </p:nvPr>
        </p:nvSpPr>
        <p:spPr>
          <a:xfrm>
            <a:off x="565786" y="4107418"/>
            <a:ext cx="8063012" cy="864676"/>
          </a:xfrm>
        </p:spPr>
        <p:txBody>
          <a:bodyPr>
            <a:normAutofit fontScale="90000"/>
          </a:bodyPr>
          <a:lstStyle/>
          <a:p>
            <a:pPr marL="1597025" indent="-1597025" algn="just"/>
            <a:r>
              <a:rPr lang="en-GB" sz="2500" dirty="0" smtClean="0">
                <a:latin typeface="Candara" panose="020E0502030303020204" pitchFamily="34" charset="0"/>
              </a:rPr>
              <a:t>MODULE 1:	</a:t>
            </a:r>
            <a:r>
              <a:rPr lang="en-GB" sz="2500" b="1" dirty="0" smtClean="0">
                <a:latin typeface="Candara" panose="020E0502030303020204" pitchFamily="34" charset="0"/>
              </a:rPr>
              <a:t>OVERVIEW OF THE ENVIRONMENTAL AND SOCIAL IMPACT ASSESSMENT (ESIA) PROCESS IN NIGERIA AND THE WORLD BANK</a:t>
            </a:r>
            <a:endParaRPr lang="en-GB" sz="2500" dirty="0">
              <a:latin typeface="Candara" panose="020E0502030303020204" pitchFamily="34" charset="0"/>
            </a:endParaRPr>
          </a:p>
        </p:txBody>
      </p:sp>
      <p:sp>
        <p:nvSpPr>
          <p:cNvPr id="4" name="Rectangle 3"/>
          <p:cNvSpPr/>
          <p:nvPr/>
        </p:nvSpPr>
        <p:spPr>
          <a:xfrm>
            <a:off x="1439840" y="347248"/>
            <a:ext cx="6653284" cy="1388072"/>
          </a:xfrm>
          <a:prstGeom prst="rect">
            <a:avLst/>
          </a:prstGeom>
        </p:spPr>
        <p:txBody>
          <a:bodyPr wrap="square">
            <a:spAutoFit/>
          </a:bodyPr>
          <a:lstStyle/>
          <a:p>
            <a:pPr algn="ctr">
              <a:lnSpc>
                <a:spcPct val="115000"/>
              </a:lnSpc>
              <a:spcAft>
                <a:spcPts val="600"/>
              </a:spcAft>
            </a:pP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SUSTAINABLE PROCUREMENT ENVIRONMENT AND SOCIAL STADARDS CENTRE OF EXCELLENCE</a:t>
            </a:r>
            <a:endParaRPr lang="en-GB" sz="2400" b="1" dirty="0">
              <a:solidFill>
                <a:prstClr val="black"/>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endParaRPr>
          </a:p>
          <a:p>
            <a:pPr algn="ctr"/>
            <a:r>
              <a:rPr lang="en-GB" sz="2400" b="1" dirty="0" err="1">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Ahmadu</a:t>
            </a: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 Bello University, Zaria.</a:t>
            </a:r>
            <a:endParaRPr lang="en-GB" sz="2400" b="1" dirty="0">
              <a:solidFill>
                <a:prstClr val="black"/>
              </a:solidFill>
              <a:effectLst>
                <a:outerShdw blurRad="38100" dist="38100" dir="2700000" algn="tl">
                  <a:srgbClr val="000000">
                    <a:alpha val="43137"/>
                  </a:srgbClr>
                </a:outerShdw>
              </a:effectLst>
              <a:latin typeface="Candara" panose="020E0502030303020204" pitchFamily="34" charset="0"/>
            </a:endParaRPr>
          </a:p>
        </p:txBody>
      </p:sp>
      <p:sp>
        <p:nvSpPr>
          <p:cNvPr id="5" name="Rectangle 4"/>
          <p:cNvSpPr/>
          <p:nvPr/>
        </p:nvSpPr>
        <p:spPr>
          <a:xfrm>
            <a:off x="2281159" y="2451739"/>
            <a:ext cx="5636526" cy="1653273"/>
          </a:xfrm>
          <a:prstGeom prst="rect">
            <a:avLst/>
          </a:prstGeom>
        </p:spPr>
        <p:txBody>
          <a:bodyPr wrap="square">
            <a:spAutoFit/>
          </a:bodyPr>
          <a:lstStyle/>
          <a:p>
            <a:pPr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EXECUTIVE SHORT-TERM COURSES</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IN</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ENVIRONMENTAL </a:t>
            </a:r>
            <a:r>
              <a:rPr lang="en-US" b="1" dirty="0">
                <a:solidFill>
                  <a:srgbClr val="2F5496"/>
                </a:solidFill>
                <a:ea typeface="Times New Roman" panose="02020603050405020304" pitchFamily="18" charset="0"/>
                <a:cs typeface="Times New Roman" panose="02020603050405020304" pitchFamily="18" charset="0"/>
              </a:rPr>
              <a:t>STANDARDS</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b="1" dirty="0">
                <a:solidFill>
                  <a:prstClr val="black"/>
                </a:solidFill>
                <a:ea typeface="Calibri" panose="020F0502020204030204" pitchFamily="34" charset="0"/>
                <a:cs typeface="Times New Roman" panose="02020603050405020304" pitchFamily="18" charset="0"/>
              </a:rPr>
              <a:t>A 5- day course for earning a certificate of attendance for ESA Practitioners</a:t>
            </a:r>
            <a:endParaRPr lang="en-GB" dirty="0">
              <a:solidFill>
                <a:prstClr val="black"/>
              </a:solidFill>
            </a:endParaRPr>
          </a:p>
        </p:txBody>
      </p:sp>
      <p:sp>
        <p:nvSpPr>
          <p:cNvPr id="8" name="Rectangle 7"/>
          <p:cNvSpPr/>
          <p:nvPr/>
        </p:nvSpPr>
        <p:spPr>
          <a:xfrm>
            <a:off x="1910985" y="5180860"/>
            <a:ext cx="7096538" cy="1261884"/>
          </a:xfrm>
          <a:prstGeom prst="rect">
            <a:avLst/>
          </a:prstGeom>
        </p:spPr>
        <p:txBody>
          <a:bodyPr wrap="square">
            <a:spAutoFit/>
          </a:bodyPr>
          <a:lstStyle/>
          <a:p>
            <a:pPr algn="ctr"/>
            <a:r>
              <a:rPr lang="en-GB" sz="2000" dirty="0" smtClean="0">
                <a:solidFill>
                  <a:prstClr val="black"/>
                </a:solidFill>
                <a:latin typeface="Arial" panose="020B0604020202020204" pitchFamily="34" charset="0"/>
                <a:cs typeface="Arial" panose="020B0604020202020204" pitchFamily="34" charset="0"/>
              </a:rPr>
              <a:t>Topic: The National Guidelines and Standards for Pollution Control in Nigeria of 1991</a:t>
            </a:r>
            <a:r>
              <a:rPr lang="en-GB" sz="2000" b="1" dirty="0" smtClean="0">
                <a:solidFill>
                  <a:prstClr val="black"/>
                </a:solidFill>
                <a:latin typeface="Arial" panose="020B0604020202020204" pitchFamily="34" charset="0"/>
                <a:cs typeface="Arial" panose="020B0604020202020204" pitchFamily="34" charset="0"/>
              </a:rPr>
              <a:t> </a:t>
            </a:r>
            <a:r>
              <a:rPr lang="en-GB" dirty="0">
                <a:solidFill>
                  <a:prstClr val="black"/>
                </a:solidFill>
                <a:latin typeface="Candara" panose="020E0502030303020204" pitchFamily="34" charset="0"/>
              </a:rPr>
              <a:t/>
            </a:r>
            <a:br>
              <a:rPr lang="en-GB" dirty="0">
                <a:solidFill>
                  <a:prstClr val="black"/>
                </a:solidFill>
                <a:latin typeface="Candara" panose="020E0502030303020204" pitchFamily="34" charset="0"/>
              </a:rPr>
            </a:br>
            <a:r>
              <a:rPr lang="en-GB" dirty="0">
                <a:solidFill>
                  <a:prstClr val="black"/>
                </a:solidFill>
                <a:latin typeface="Candara" panose="020E0502030303020204" pitchFamily="34" charset="0"/>
              </a:rPr>
              <a:t/>
            </a:r>
            <a:br>
              <a:rPr lang="en-GB" dirty="0">
                <a:solidFill>
                  <a:prstClr val="black"/>
                </a:solidFill>
                <a:latin typeface="Candara" panose="020E0502030303020204" pitchFamily="34" charset="0"/>
              </a:rPr>
            </a:br>
            <a:endParaRPr lang="en-GB" dirty="0">
              <a:solidFill>
                <a:prstClr val="black"/>
              </a:solidFill>
            </a:endParaRPr>
          </a:p>
        </p:txBody>
      </p:sp>
      <p:sp>
        <p:nvSpPr>
          <p:cNvPr id="9" name="Rectangle 8"/>
          <p:cNvSpPr/>
          <p:nvPr/>
        </p:nvSpPr>
        <p:spPr>
          <a:xfrm>
            <a:off x="4939351" y="5984669"/>
            <a:ext cx="3078087" cy="430887"/>
          </a:xfrm>
          <a:prstGeom prst="rect">
            <a:avLst/>
          </a:prstGeom>
        </p:spPr>
        <p:txBody>
          <a:bodyPr wrap="none">
            <a:spAutoFit/>
          </a:bodyPr>
          <a:lstStyle/>
          <a:p>
            <a:r>
              <a:rPr lang="en-GB" sz="2200" b="1" dirty="0">
                <a:solidFill>
                  <a:prstClr val="black"/>
                </a:solidFill>
                <a:latin typeface="Candara" panose="020E0502030303020204" pitchFamily="34" charset="0"/>
              </a:rPr>
              <a:t>Lecturer – Dr </a:t>
            </a:r>
            <a:r>
              <a:rPr lang="en-GB" sz="2200" b="1" dirty="0">
                <a:solidFill>
                  <a:prstClr val="black"/>
                </a:solidFill>
                <a:latin typeface="Candara" panose="020E0502030303020204" pitchFamily="34" charset="0"/>
              </a:rPr>
              <a:t>I. Mukhtar</a:t>
            </a:r>
            <a:endParaRPr lang="en-GB" sz="2200" b="1" dirty="0">
              <a:solidFill>
                <a:prstClr val="black"/>
              </a:solidFill>
            </a:endParaRPr>
          </a:p>
        </p:txBody>
      </p:sp>
    </p:spTree>
    <p:extLst>
      <p:ext uri="{BB962C8B-B14F-4D97-AF65-F5344CB8AC3E}">
        <p14:creationId xmlns:p14="http://schemas.microsoft.com/office/powerpoint/2010/main" val="1622205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539874"/>
          </a:xfrm>
        </p:spPr>
        <p:txBody>
          <a:bodyPr>
            <a:normAutofit/>
          </a:bodyPr>
          <a:lstStyle/>
          <a:p>
            <a:pPr algn="ctr"/>
            <a:r>
              <a:rPr lang="en-US" sz="2800" b="1" dirty="0"/>
              <a:t>GUIDELINES FOR THE MANAGEMENT OF SOLID AND</a:t>
            </a:r>
            <a:br>
              <a:rPr lang="en-US" sz="2800" b="1" dirty="0"/>
            </a:br>
            <a:r>
              <a:rPr lang="en-US" sz="2800" b="1" dirty="0"/>
              <a:t>	HAZARDOUS WASTES</a:t>
            </a:r>
            <a:br>
              <a:rPr lang="en-US" sz="2800" b="1" dirty="0"/>
            </a:br>
            <a:endParaRPr lang="en-US" sz="2800" b="1" dirty="0"/>
          </a:p>
        </p:txBody>
      </p:sp>
      <p:sp>
        <p:nvSpPr>
          <p:cNvPr id="3" name="Content Placeholder 2"/>
          <p:cNvSpPr>
            <a:spLocks noGrp="1"/>
          </p:cNvSpPr>
          <p:nvPr>
            <p:ph idx="1"/>
          </p:nvPr>
        </p:nvSpPr>
        <p:spPr>
          <a:xfrm>
            <a:off x="628650" y="2057400"/>
            <a:ext cx="7886700" cy="4119563"/>
          </a:xfrm>
        </p:spPr>
        <p:txBody>
          <a:bodyPr>
            <a:normAutofit/>
          </a:bodyPr>
          <a:lstStyle/>
          <a:p>
            <a:r>
              <a:rPr lang="en-US" dirty="0"/>
              <a:t>(a)	maintain an up-to-date register of toxic, hazardous and radioactive substances</a:t>
            </a:r>
            <a:r>
              <a:rPr lang="en-US" dirty="0" smtClean="0"/>
              <a:t>;</a:t>
            </a:r>
            <a:endParaRPr lang="en-US" dirty="0"/>
          </a:p>
          <a:p>
            <a:r>
              <a:rPr lang="en-US" dirty="0" smtClean="0"/>
              <a:t>(</a:t>
            </a:r>
            <a:r>
              <a:rPr lang="en-US" dirty="0"/>
              <a:t>b)	control the generation of toxic, hazardous and radioactive wastes and ensure that those banned shall be stringently controlled</a:t>
            </a:r>
            <a:r>
              <a:rPr lang="en-US" dirty="0" smtClean="0"/>
              <a:t>;</a:t>
            </a:r>
            <a:r>
              <a:rPr lang="en-US" dirty="0"/>
              <a:t> </a:t>
            </a:r>
          </a:p>
          <a:p>
            <a:r>
              <a:rPr lang="en-US" dirty="0" smtClean="0"/>
              <a:t>(</a:t>
            </a:r>
            <a:r>
              <a:rPr lang="en-US" dirty="0"/>
              <a:t>c)	monitor the effects and control all phases of the life-cycle of all substances likely to have an adverse impact on human health and environment;</a:t>
            </a:r>
          </a:p>
          <a:p>
            <a:pPr marL="0" indent="0">
              <a:buNone/>
            </a:pPr>
            <a:endParaRPr lang="en-US" dirty="0"/>
          </a:p>
          <a:p>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4073852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t>
            </a:r>
            <a:r>
              <a:rPr lang="en-US" dirty="0" smtClean="0"/>
              <a:t>d) determine </a:t>
            </a:r>
            <a:r>
              <a:rPr lang="en-US" dirty="0"/>
              <a:t>and use environmentally safe and technologically sound techniques for disposal of toxic, hazardous and radioactive wastes</a:t>
            </a:r>
            <a:r>
              <a:rPr lang="en-US" dirty="0" smtClean="0"/>
              <a:t>;</a:t>
            </a:r>
            <a:endParaRPr lang="en-US" dirty="0"/>
          </a:p>
          <a:p>
            <a:r>
              <a:rPr lang="en-US" dirty="0" smtClean="0"/>
              <a:t>(e) set </a:t>
            </a:r>
            <a:r>
              <a:rPr lang="en-US" dirty="0"/>
              <a:t>up regional framework and standards for the proposed "DUMP WATCH" against trans-boundary movement of toxic, hazardous and radioactive wastes and for the achievement of the environmentally sound management of hazardous substances.</a:t>
            </a:r>
          </a:p>
          <a:p>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107492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t>SPILLS AND DISCHARGES INTO THE ENVIRONMENT</a:t>
            </a:r>
            <a:endParaRPr lang="en-US" sz="3600" b="1" dirty="0"/>
          </a:p>
        </p:txBody>
      </p:sp>
      <p:sp>
        <p:nvSpPr>
          <p:cNvPr id="3" name="Content Placeholder 2"/>
          <p:cNvSpPr>
            <a:spLocks noGrp="1"/>
          </p:cNvSpPr>
          <p:nvPr>
            <p:ph idx="1"/>
          </p:nvPr>
        </p:nvSpPr>
        <p:spPr/>
        <p:txBody>
          <a:bodyPr/>
          <a:lstStyle/>
          <a:p>
            <a:pPr algn="just"/>
            <a:r>
              <a:rPr lang="en-US" dirty="0"/>
              <a:t>This section sets out the requirement for any person responsible for a spill or discharge into the environment except when such release is otherwise permitted under the provision of "FEPA Guideline". </a:t>
            </a:r>
            <a:endParaRPr lang="en-US" dirty="0" smtClean="0"/>
          </a:p>
          <a:p>
            <a:r>
              <a:rPr lang="en-US" dirty="0"/>
              <a:t>For the purposes of complying with this section, a transporter who spills or discharges dangerous waste or hazardous substance during transportation will be considered the responsible person. </a:t>
            </a:r>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102143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CONCLUSION</a:t>
            </a:r>
            <a:endParaRPr lang="en-US" b="1" dirty="0"/>
          </a:p>
        </p:txBody>
      </p:sp>
      <p:sp>
        <p:nvSpPr>
          <p:cNvPr id="3" name="Content Placeholder 2"/>
          <p:cNvSpPr>
            <a:spLocks noGrp="1"/>
          </p:cNvSpPr>
          <p:nvPr>
            <p:ph idx="1"/>
          </p:nvPr>
        </p:nvSpPr>
        <p:spPr/>
        <p:txBody>
          <a:bodyPr/>
          <a:lstStyle/>
          <a:p>
            <a:r>
              <a:rPr lang="en-US" dirty="0"/>
              <a:t>This </a:t>
            </a:r>
            <a:r>
              <a:rPr lang="en-US" dirty="0" smtClean="0"/>
              <a:t>guideline </a:t>
            </a:r>
            <a:r>
              <a:rPr lang="en-US" dirty="0"/>
              <a:t>shall </a:t>
            </a:r>
            <a:r>
              <a:rPr lang="en-US" dirty="0" smtClean="0"/>
              <a:t>be applied </a:t>
            </a:r>
            <a:r>
              <a:rPr lang="en-US" dirty="0"/>
              <a:t>when any dangerous waste or hazardous substance is intentionally or accidentally spilled or discharged into the environment (unless otherwise permitted) such that public health or environment are threatened, regardless of the quantity of dangerous waste or hazardous substance</a:t>
            </a:r>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637131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5400" dirty="0" smtClean="0"/>
              <a:t>THANK YOU</a:t>
            </a:r>
            <a:endParaRPr lang="en-US" sz="5400"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571201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INTRODUCTION</a:t>
            </a:r>
            <a:endParaRPr lang="en-US" b="1" dirty="0"/>
          </a:p>
        </p:txBody>
      </p:sp>
      <p:sp>
        <p:nvSpPr>
          <p:cNvPr id="3" name="Content Placeholder 2"/>
          <p:cNvSpPr>
            <a:spLocks noGrp="1"/>
          </p:cNvSpPr>
          <p:nvPr>
            <p:ph idx="1"/>
          </p:nvPr>
        </p:nvSpPr>
        <p:spPr/>
        <p:txBody>
          <a:bodyPr/>
          <a:lstStyle/>
          <a:p>
            <a:pPr algn="just"/>
            <a:r>
              <a:rPr lang="en-US" dirty="0" smtClean="0"/>
              <a:t>Industrialization </a:t>
            </a:r>
            <a:r>
              <a:rPr lang="en-US" dirty="0"/>
              <a:t>is vital to a nation's </a:t>
            </a:r>
            <a:r>
              <a:rPr lang="en-US" dirty="0" smtClean="0"/>
              <a:t>socio-economic </a:t>
            </a:r>
            <a:r>
              <a:rPr lang="en-US" dirty="0"/>
              <a:t>development as well as its political stature in the international committee of nations.  It provides ready employment opportunities for a good percentage of the population in medium to highly developed economies. </a:t>
            </a:r>
            <a:endParaRPr lang="en-US" dirty="0" smtClean="0"/>
          </a:p>
          <a:p>
            <a:pPr algn="just"/>
            <a:r>
              <a:rPr lang="en-US" dirty="0"/>
              <a:t>However, industries vary according to process technology, size, nature of products, characteristics and complexity of wastes discharged.</a:t>
            </a:r>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792494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a:t>Ideally, siting of industries should strike a balance between socio-economic and environmental </a:t>
            </a:r>
            <a:r>
              <a:rPr lang="en-US" dirty="0" smtClean="0"/>
              <a:t>considerations</a:t>
            </a:r>
          </a:p>
          <a:p>
            <a:pPr algn="just"/>
            <a:r>
              <a:rPr lang="en-US" dirty="0"/>
              <a:t>.  Availability and access to raw materials, Proximity of water </a:t>
            </a:r>
            <a:r>
              <a:rPr lang="en-US" dirty="0" smtClean="0"/>
              <a:t>sources market </a:t>
            </a:r>
            <a:r>
              <a:rPr lang="en-US" dirty="0"/>
              <a:t>for products, cost of effective transportation route, major settlements and </a:t>
            </a:r>
            <a:r>
              <a:rPr lang="en-US" dirty="0" err="1"/>
              <a:t>labour</a:t>
            </a:r>
            <a:r>
              <a:rPr lang="en-US" dirty="0"/>
              <a:t> as well as infrastructural amenities often influence the siting of industries</a:t>
            </a:r>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253155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a:t>Rapid industrial development in developed and developing countries have increased hazardous wastes generation several </a:t>
            </a:r>
            <a:r>
              <a:rPr lang="en-US" dirty="0" smtClean="0"/>
              <a:t>fold</a:t>
            </a:r>
          </a:p>
          <a:p>
            <a:pPr algn="just"/>
            <a:r>
              <a:rPr lang="en-US" dirty="0" err="1"/>
              <a:t>Realising</a:t>
            </a:r>
            <a:r>
              <a:rPr lang="en-US" dirty="0"/>
              <a:t> the low-level of environmental awareness in developing countries, coupled with the non-existence of environmental protection laws, and the abject poverty of these nations, the developed countries have, within the last decade, embarked upon "Toxic Wastes Trade" or "Illegal Dumping of Toxic Wastes" in poor, debt-strapped developing countries.</a:t>
            </a:r>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912599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628650" y="-1447799"/>
            <a:ext cx="7886700" cy="152399"/>
          </a:xfrm>
        </p:spPr>
        <p:txBody>
          <a:bodyPr>
            <a:normAutofit fontScale="90000"/>
          </a:bodyPr>
          <a:lstStyle/>
          <a:p>
            <a:endParaRPr lang="en-US" dirty="0"/>
          </a:p>
        </p:txBody>
      </p:sp>
      <p:sp>
        <p:nvSpPr>
          <p:cNvPr id="3" name="Content Placeholder 2"/>
          <p:cNvSpPr>
            <a:spLocks noGrp="1"/>
          </p:cNvSpPr>
          <p:nvPr>
            <p:ph idx="1"/>
          </p:nvPr>
        </p:nvSpPr>
        <p:spPr>
          <a:xfrm>
            <a:off x="628650" y="381000"/>
            <a:ext cx="7886700" cy="5795963"/>
          </a:xfrm>
        </p:spPr>
        <p:txBody>
          <a:bodyPr>
            <a:normAutofit/>
          </a:bodyPr>
          <a:lstStyle/>
          <a:p>
            <a:pPr algn="just"/>
            <a:r>
              <a:rPr lang="en-US" dirty="0"/>
              <a:t>Nigeria has been a victim of this illegal act, when in 1988 about 3,880 tons of toxic and hazardous wastes were dumped in Koko, </a:t>
            </a:r>
            <a:r>
              <a:rPr lang="en-US" dirty="0" err="1"/>
              <a:t>Bendel</a:t>
            </a:r>
            <a:r>
              <a:rPr lang="en-US" dirty="0"/>
              <a:t> State by an Italian Company</a:t>
            </a:r>
            <a:r>
              <a:rPr lang="en-US" dirty="0" smtClean="0"/>
              <a:t>.</a:t>
            </a:r>
          </a:p>
          <a:p>
            <a:pPr algn="just"/>
            <a:r>
              <a:rPr lang="en-US" dirty="0" smtClean="0"/>
              <a:t> Guidelines </a:t>
            </a:r>
            <a:r>
              <a:rPr lang="en-US" dirty="0"/>
              <a:t>and standards relate to six areas of environmental pollution control </a:t>
            </a:r>
            <a:r>
              <a:rPr lang="en-US" dirty="0" smtClean="0"/>
              <a:t>were </a:t>
            </a:r>
            <a:r>
              <a:rPr lang="en-US" dirty="0"/>
              <a:t>issued by the Federal Environmental Protection Agency (FEPA). These guidelines and standards relate to six (6) areas of environmental pollution control: (</a:t>
            </a:r>
            <a:r>
              <a:rPr lang="en-US" dirty="0" err="1"/>
              <a:t>i</a:t>
            </a:r>
            <a:r>
              <a:rPr lang="en-US" dirty="0"/>
              <a:t>)Effluent limitations (ii) Water quality for industrial water uses at point of in-take (iii) Industrial emission limitations (iv) Noise exposure limitations (v) Management of solid and hazardous wastes (vi) Pollution abatement in industries.</a:t>
            </a:r>
          </a:p>
          <a:p>
            <a:endParaRPr lang="en-US" dirty="0"/>
          </a:p>
          <a:p>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249556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6199"/>
            <a:ext cx="7886700" cy="609601"/>
          </a:xfrm>
        </p:spPr>
        <p:txBody>
          <a:bodyPr>
            <a:normAutofit fontScale="90000"/>
          </a:bodyPr>
          <a:lstStyle/>
          <a:p>
            <a:r>
              <a:rPr lang="en-US" b="1" dirty="0"/>
              <a:t>EFFLUENT LIMITATION GUIDELINES</a:t>
            </a:r>
            <a:endParaRPr lang="en-US" b="1" dirty="0"/>
          </a:p>
        </p:txBody>
      </p:sp>
      <p:sp>
        <p:nvSpPr>
          <p:cNvPr id="3" name="Content Placeholder 2"/>
          <p:cNvSpPr>
            <a:spLocks noGrp="1"/>
          </p:cNvSpPr>
          <p:nvPr>
            <p:ph idx="1"/>
          </p:nvPr>
        </p:nvSpPr>
        <p:spPr>
          <a:xfrm>
            <a:off x="628650" y="762000"/>
            <a:ext cx="7886700" cy="5414963"/>
          </a:xfrm>
        </p:spPr>
        <p:txBody>
          <a:bodyPr>
            <a:normAutofit fontScale="92500" lnSpcReduction="10000"/>
          </a:bodyPr>
          <a:lstStyle/>
          <a:p>
            <a:r>
              <a:rPr lang="en-US" dirty="0"/>
              <a:t>(</a:t>
            </a:r>
            <a:r>
              <a:rPr lang="en-US" dirty="0" err="1" smtClean="0"/>
              <a:t>i</a:t>
            </a:r>
            <a:r>
              <a:rPr lang="en-US" dirty="0" smtClean="0"/>
              <a:t>)</a:t>
            </a:r>
            <a:r>
              <a:rPr lang="en-US" dirty="0"/>
              <a:t> </a:t>
            </a:r>
            <a:r>
              <a:rPr lang="en-US" dirty="0" smtClean="0"/>
              <a:t>Metal </a:t>
            </a:r>
            <a:r>
              <a:rPr lang="en-US" dirty="0"/>
              <a:t>and Mining</a:t>
            </a:r>
          </a:p>
          <a:p>
            <a:r>
              <a:rPr lang="en-US" dirty="0" smtClean="0"/>
              <a:t>(ii)</a:t>
            </a:r>
            <a:r>
              <a:rPr lang="en-US" dirty="0"/>
              <a:t> </a:t>
            </a:r>
            <a:r>
              <a:rPr lang="en-US" dirty="0" smtClean="0"/>
              <a:t>Food</a:t>
            </a:r>
            <a:r>
              <a:rPr lang="en-US" dirty="0"/>
              <a:t>, Beverages and Tobacco</a:t>
            </a:r>
          </a:p>
          <a:p>
            <a:r>
              <a:rPr lang="en-US" dirty="0" smtClean="0"/>
              <a:t>(iii)</a:t>
            </a:r>
            <a:r>
              <a:rPr lang="en-US" dirty="0"/>
              <a:t> </a:t>
            </a:r>
            <a:r>
              <a:rPr lang="en-US" dirty="0" smtClean="0"/>
              <a:t>Breweries</a:t>
            </a:r>
            <a:r>
              <a:rPr lang="en-US" dirty="0"/>
              <a:t>, Distilleries and Blending or Spirits</a:t>
            </a:r>
          </a:p>
          <a:p>
            <a:r>
              <a:rPr lang="en-US" dirty="0" smtClean="0"/>
              <a:t>(iv)</a:t>
            </a:r>
            <a:r>
              <a:rPr lang="en-US" dirty="0"/>
              <a:t> </a:t>
            </a:r>
            <a:r>
              <a:rPr lang="en-US" dirty="0" smtClean="0"/>
              <a:t>Textiles</a:t>
            </a:r>
            <a:endParaRPr lang="en-US" dirty="0"/>
          </a:p>
          <a:p>
            <a:r>
              <a:rPr lang="en-US" dirty="0" smtClean="0"/>
              <a:t>(v)</a:t>
            </a:r>
            <a:r>
              <a:rPr lang="en-US" dirty="0"/>
              <a:t> </a:t>
            </a:r>
            <a:r>
              <a:rPr lang="en-US" dirty="0" smtClean="0"/>
              <a:t>Tannery</a:t>
            </a:r>
            <a:endParaRPr lang="en-US" dirty="0"/>
          </a:p>
          <a:p>
            <a:r>
              <a:rPr lang="en-US" dirty="0" smtClean="0"/>
              <a:t>(vi)</a:t>
            </a:r>
            <a:r>
              <a:rPr lang="en-US" dirty="0"/>
              <a:t> </a:t>
            </a:r>
            <a:r>
              <a:rPr lang="en-US" dirty="0" smtClean="0"/>
              <a:t>Leather </a:t>
            </a:r>
            <a:r>
              <a:rPr lang="en-US" dirty="0"/>
              <a:t>products</a:t>
            </a:r>
          </a:p>
          <a:p>
            <a:r>
              <a:rPr lang="en-US" dirty="0" smtClean="0"/>
              <a:t>(</a:t>
            </a:r>
            <a:r>
              <a:rPr lang="en-US" dirty="0"/>
              <a:t>vii) </a:t>
            </a:r>
            <a:r>
              <a:rPr lang="en-US" dirty="0" smtClean="0"/>
              <a:t> Woods</a:t>
            </a:r>
            <a:r>
              <a:rPr lang="en-US" dirty="0"/>
              <a:t>, Wood products including furniture and fixtures</a:t>
            </a:r>
          </a:p>
          <a:p>
            <a:r>
              <a:rPr lang="en-US" dirty="0" smtClean="0"/>
              <a:t>(</a:t>
            </a:r>
            <a:r>
              <a:rPr lang="en-US" dirty="0"/>
              <a:t>viii)	Pulp, Paper and paper products</a:t>
            </a:r>
          </a:p>
          <a:p>
            <a:r>
              <a:rPr lang="en-US" dirty="0" smtClean="0"/>
              <a:t>(ix)</a:t>
            </a:r>
            <a:r>
              <a:rPr lang="en-US" dirty="0"/>
              <a:t> </a:t>
            </a:r>
            <a:r>
              <a:rPr lang="en-US" dirty="0" smtClean="0"/>
              <a:t>Chemical </a:t>
            </a:r>
            <a:r>
              <a:rPr lang="en-US" dirty="0"/>
              <a:t>and Allied</a:t>
            </a:r>
          </a:p>
          <a:p>
            <a:r>
              <a:rPr lang="en-US" dirty="0" smtClean="0"/>
              <a:t>(x)</a:t>
            </a:r>
            <a:r>
              <a:rPr lang="en-US" dirty="0"/>
              <a:t> </a:t>
            </a:r>
            <a:r>
              <a:rPr lang="en-US" dirty="0" smtClean="0"/>
              <a:t>Others</a:t>
            </a:r>
            <a:endParaRPr lang="en-US" dirty="0"/>
          </a:p>
          <a:p>
            <a:r>
              <a:rPr lang="en-US" dirty="0"/>
              <a:t> </a:t>
            </a:r>
          </a:p>
          <a:p>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695019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WATER QUALITY STANDARDS</a:t>
            </a:r>
            <a:r>
              <a:rPr lang="en-US" dirty="0"/>
              <a:t/>
            </a:r>
            <a:br>
              <a:rPr lang="en-US" dirty="0"/>
            </a:br>
            <a:endParaRPr lang="en-US" dirty="0"/>
          </a:p>
        </p:txBody>
      </p:sp>
      <p:sp>
        <p:nvSpPr>
          <p:cNvPr id="3" name="Content Placeholder 2"/>
          <p:cNvSpPr>
            <a:spLocks noGrp="1"/>
          </p:cNvSpPr>
          <p:nvPr>
            <p:ph idx="1"/>
          </p:nvPr>
        </p:nvSpPr>
        <p:spPr/>
        <p:txBody>
          <a:bodyPr/>
          <a:lstStyle/>
          <a:p>
            <a:pPr algn="just"/>
            <a:r>
              <a:rPr lang="en-US" dirty="0"/>
              <a:t>Water quality requirements differ for various industries and processes even within the same plant.  Water treatment technology is often employed to bring raw process water to the desired quality for each industry</a:t>
            </a:r>
            <a:r>
              <a:rPr lang="en-US" dirty="0" smtClean="0"/>
              <a:t>.</a:t>
            </a:r>
          </a:p>
          <a:p>
            <a:pPr algn="just"/>
            <a:r>
              <a:rPr lang="en-US" dirty="0"/>
              <a:t>It is important that industries monitor their effluents in-house while FEPA will also cross-check the effluent characteristics to ascertain the degree of compliance with the proposed guidelines. </a:t>
            </a:r>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782626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GASEOUS EMISSION AND AMBIENT AIR QUALITY LIMITATIONS</a:t>
            </a:r>
            <a:endParaRPr lang="en-US" b="1" dirty="0"/>
          </a:p>
        </p:txBody>
      </p:sp>
      <p:sp>
        <p:nvSpPr>
          <p:cNvPr id="3" name="Content Placeholder 2"/>
          <p:cNvSpPr>
            <a:spLocks noGrp="1"/>
          </p:cNvSpPr>
          <p:nvPr>
            <p:ph idx="1"/>
          </p:nvPr>
        </p:nvSpPr>
        <p:spPr/>
        <p:txBody>
          <a:bodyPr/>
          <a:lstStyle/>
          <a:p>
            <a:pPr algn="just"/>
            <a:r>
              <a:rPr lang="en-US" dirty="0"/>
              <a:t>Guidelines for emission limits from stationary sources represent maximum allowable levels of pollutants from a site, process, stack, vent, etc. with the objective of achieving a desired air quality.  The prescribed emission limits depend on socio-economic and political considerations. </a:t>
            </a:r>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62428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NOISE EXPOSURE LIMITS FOR NIGERIA</a:t>
            </a:r>
            <a:endParaRPr lang="en-US" b="1" dirty="0"/>
          </a:p>
        </p:txBody>
      </p:sp>
      <p:sp>
        <p:nvSpPr>
          <p:cNvPr id="3" name="Content Placeholder 2"/>
          <p:cNvSpPr>
            <a:spLocks noGrp="1"/>
          </p:cNvSpPr>
          <p:nvPr>
            <p:ph idx="1"/>
          </p:nvPr>
        </p:nvSpPr>
        <p:spPr/>
        <p:txBody>
          <a:bodyPr>
            <a:normAutofit fontScale="92500" lnSpcReduction="10000"/>
          </a:bodyPr>
          <a:lstStyle/>
          <a:p>
            <a:pPr algn="just"/>
            <a:r>
              <a:rPr lang="en-US" dirty="0"/>
              <a:t>Industrial or workplace noise arises from occupational exposure of workers to noise from industrial machines or exposure of </a:t>
            </a:r>
            <a:r>
              <a:rPr lang="en-US" dirty="0" err="1"/>
              <a:t>neighbourhood</a:t>
            </a:r>
            <a:r>
              <a:rPr lang="en-US" dirty="0"/>
              <a:t> population to noise from factories nearby.  This is quite important in the country as most industrial estates exist alongside or close to residential areas. </a:t>
            </a:r>
            <a:endParaRPr lang="en-US" dirty="0" smtClean="0"/>
          </a:p>
          <a:p>
            <a:pPr algn="just"/>
            <a:r>
              <a:rPr lang="en-US" dirty="0" smtClean="0"/>
              <a:t>Exposure </a:t>
            </a:r>
            <a:r>
              <a:rPr lang="en-US" dirty="0"/>
              <a:t>to industrial and other forms of noise can induce hearing loss and other pathological changes in the affected population</a:t>
            </a:r>
            <a:r>
              <a:rPr lang="en-US" dirty="0" smtClean="0"/>
              <a:t>.</a:t>
            </a:r>
          </a:p>
          <a:p>
            <a:pPr algn="just"/>
            <a:r>
              <a:rPr lang="en-US" dirty="0"/>
              <a:t>Hence, it is recommended that daily noise exposure for workers should not exceed 90 decibels, dB(A) daily for a 8-hour working </a:t>
            </a:r>
            <a:r>
              <a:rPr lang="en-US" dirty="0" smtClean="0"/>
              <a:t>period.</a:t>
            </a:r>
            <a:endParaRPr lang="en-US" dirty="0"/>
          </a:p>
          <a:p>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57705283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466</TotalTime>
  <Words>819</Words>
  <Application>Microsoft Office PowerPoint</Application>
  <PresentationFormat>On-screen Show (4:3)</PresentationFormat>
  <Paragraphs>51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1_Office Theme</vt:lpstr>
      <vt:lpstr>MODULE 1: OVERVIEW OF THE ENVIRONMENTAL AND SOCIAL IMPACT ASSESSMENT (ESIA) PROCESS IN NIGERIA AND THE WORLD BANK</vt:lpstr>
      <vt:lpstr>INTRODUCTION</vt:lpstr>
      <vt:lpstr>PowerPoint Presentation</vt:lpstr>
      <vt:lpstr>PowerPoint Presentation</vt:lpstr>
      <vt:lpstr>PowerPoint Presentation</vt:lpstr>
      <vt:lpstr>EFFLUENT LIMITATION GUIDELINES</vt:lpstr>
      <vt:lpstr>WATER QUALITY STANDARDS </vt:lpstr>
      <vt:lpstr>GASEOUS EMISSION AND AMBIENT AIR QUALITY LIMITATIONS</vt:lpstr>
      <vt:lpstr>NOISE EXPOSURE LIMITS FOR NIGERIA</vt:lpstr>
      <vt:lpstr>GUIDELINES FOR THE MANAGEMENT OF SOLID AND  HAZARDOUS WASTES </vt:lpstr>
      <vt:lpstr>PowerPoint Presentation</vt:lpstr>
      <vt:lpstr>SPILLS AND DISCHARGES INTO THE ENVIRONMENT</vt:lpstr>
      <vt:lpstr>CONCLUSION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OVERVIEW OF THE ENVIRONMENTAL AND SOCIAL IMPACT ASSESSMENT (ESIA) PROCESS IN NIGERIA AND THE WORLD BANK</dc:title>
  <dc:creator>HP USER</dc:creator>
  <cp:lastModifiedBy>HP USER</cp:lastModifiedBy>
  <cp:revision>11</cp:revision>
  <dcterms:created xsi:type="dcterms:W3CDTF">2022-01-26T11:47:14Z</dcterms:created>
  <dcterms:modified xsi:type="dcterms:W3CDTF">2022-01-26T19:33:30Z</dcterms:modified>
</cp:coreProperties>
</file>