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71" r:id="rId2"/>
    <p:sldId id="289" r:id="rId3"/>
    <p:sldId id="294" r:id="rId4"/>
    <p:sldId id="293" r:id="rId5"/>
    <p:sldId id="298" r:id="rId6"/>
    <p:sldId id="308" r:id="rId7"/>
    <p:sldId id="310" r:id="rId8"/>
    <p:sldId id="295" r:id="rId9"/>
    <p:sldId id="297" r:id="rId10"/>
    <p:sldId id="302" r:id="rId11"/>
    <p:sldId id="300" r:id="rId12"/>
    <p:sldId id="304" r:id="rId13"/>
    <p:sldId id="303" r:id="rId14"/>
    <p:sldId id="305" r:id="rId15"/>
    <p:sldId id="291" r:id="rId16"/>
    <p:sldId id="306" r:id="rId17"/>
    <p:sldId id="311" r:id="rId18"/>
    <p:sldId id="315" r:id="rId19"/>
    <p:sldId id="312" r:id="rId20"/>
    <p:sldId id="296" r:id="rId21"/>
    <p:sldId id="301" r:id="rId22"/>
    <p:sldId id="316" r:id="rId23"/>
    <p:sldId id="318" r:id="rId24"/>
    <p:sldId id="314" r:id="rId25"/>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13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90CFEA-A112-4381-ACFE-614C1D430910}" type="datetimeFigureOut">
              <a:rPr lang="en-GB" smtClean="0"/>
              <a:t>25/01/2022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26EB28-5971-487D-AD0C-678233BEDF59}" type="slidenum">
              <a:rPr lang="en-GB" smtClean="0"/>
              <a:t>‹#›</a:t>
            </a:fld>
            <a:endParaRPr lang="en-GB"/>
          </a:p>
        </p:txBody>
      </p:sp>
    </p:spTree>
    <p:extLst>
      <p:ext uri="{BB962C8B-B14F-4D97-AF65-F5344CB8AC3E}">
        <p14:creationId xmlns:p14="http://schemas.microsoft.com/office/powerpoint/2010/main" val="3531717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2E430C1-A484-4084-B5BB-B51287E1D2FF}" type="datetimeFigureOut">
              <a:rPr lang="en-GB" smtClean="0"/>
              <a:t>25/01/2022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normAutofit/>
          </a:bodyPr>
          <a:lstStyle/>
          <a:p>
            <a:fld id="{309281E9-4073-4617-8425-09327F62C93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430C1-A484-4084-B5BB-B51287E1D2FF}" type="datetimeFigureOut">
              <a:rPr lang="en-GB" smtClean="0"/>
              <a:t>25/01/2022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9281E9-4073-4617-8425-09327F62C93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430C1-A484-4084-B5BB-B51287E1D2FF}" type="datetimeFigureOut">
              <a:rPr lang="en-GB" smtClean="0"/>
              <a:t>25/01/2022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9281E9-4073-4617-8425-09327F62C93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2E430C1-A484-4084-B5BB-B51287E1D2FF}" type="datetimeFigureOut">
              <a:rPr lang="en-GB" smtClean="0"/>
              <a:t>25/01/2022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9281E9-4073-4617-8425-09327F62C93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2E430C1-A484-4084-B5BB-B51287E1D2FF}" type="datetimeFigureOut">
              <a:rPr lang="en-GB" smtClean="0"/>
              <a:t>25/01/2022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9281E9-4073-4617-8425-09327F62C93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2E430C1-A484-4084-B5BB-B51287E1D2FF}" type="datetimeFigureOut">
              <a:rPr lang="en-GB" smtClean="0"/>
              <a:t>25/01/2022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9281E9-4073-4617-8425-09327F62C930}" type="slidenum">
              <a:rPr lang="en-GB" smtClean="0"/>
              <a:t>‹#›</a:t>
            </a:fld>
            <a:endParaRPr lang="en-GB"/>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12E430C1-A484-4084-B5BB-B51287E1D2FF}" type="datetimeFigureOut">
              <a:rPr lang="en-GB" smtClean="0"/>
              <a:t>25/01/2022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09281E9-4073-4617-8425-09327F62C930}" type="slidenum">
              <a:rPr lang="en-GB" smtClean="0"/>
              <a:t>‹#›</a:t>
            </a:fld>
            <a:endParaRPr lang="en-GB"/>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12E430C1-A484-4084-B5BB-B51287E1D2FF}" type="datetimeFigureOut">
              <a:rPr lang="en-GB" smtClean="0"/>
              <a:t>25/01/2022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09281E9-4073-4617-8425-09327F62C93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2E430C1-A484-4084-B5BB-B51287E1D2FF}" type="datetimeFigureOut">
              <a:rPr lang="en-GB" smtClean="0"/>
              <a:t>25/01/2022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09281E9-4073-4617-8425-09327F62C93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2E430C1-A484-4084-B5BB-B51287E1D2FF}" type="datetimeFigureOut">
              <a:rPr lang="en-GB" smtClean="0"/>
              <a:t>25/01/2022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9281E9-4073-4617-8425-09327F62C930}" type="slidenum">
              <a:rPr lang="en-GB" smtClean="0"/>
              <a:t>‹#›</a:t>
            </a:fld>
            <a:endParaRPr lang="en-GB"/>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2E430C1-A484-4084-B5BB-B51287E1D2FF}" type="datetimeFigureOut">
              <a:rPr lang="en-GB" smtClean="0"/>
              <a:t>25/01/2022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9281E9-4073-4617-8425-09327F62C930}" type="slidenum">
              <a:rPr lang="en-GB" smtClean="0"/>
              <a:t>‹#›</a:t>
            </a:fld>
            <a:endParaRPr lang="en-GB"/>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12E430C1-A484-4084-B5BB-B51287E1D2FF}" type="datetimeFigureOut">
              <a:rPr lang="en-GB" smtClean="0"/>
              <a:t>25/01/2022</a:t>
            </a:fld>
            <a:endParaRPr lang="en-GB"/>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GB"/>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309281E9-4073-4617-8425-09327F62C930}"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Rio </a:t>
            </a:r>
            <a:r>
              <a:rPr lang="sv-SE" dirty="0"/>
              <a:t>+ 20 </a:t>
            </a:r>
            <a:r>
              <a:rPr lang="sv-SE" dirty="0" smtClean="0"/>
              <a:t>(UN </a:t>
            </a:r>
            <a:r>
              <a:rPr lang="sv-SE" dirty="0"/>
              <a:t>Conference on Sustainable </a:t>
            </a:r>
            <a:r>
              <a:rPr lang="sv-SE" dirty="0" smtClean="0"/>
              <a:t>Development)</a:t>
            </a:r>
            <a:endParaRPr lang="en-GB" dirty="0"/>
          </a:p>
        </p:txBody>
      </p:sp>
      <p:sp>
        <p:nvSpPr>
          <p:cNvPr id="4" name="Content Placeholder 3"/>
          <p:cNvSpPr>
            <a:spLocks noGrp="1"/>
          </p:cNvSpPr>
          <p:nvPr>
            <p:ph sz="quarter" idx="14"/>
          </p:nvPr>
        </p:nvSpPr>
        <p:spPr/>
        <p:txBody>
          <a:bodyPr/>
          <a:lstStyle/>
          <a:p>
            <a:pPr marL="68580" indent="0">
              <a:buNone/>
            </a:pPr>
            <a:endParaRPr lang="sv-SE" dirty="0" smtClean="0"/>
          </a:p>
          <a:p>
            <a:pPr marL="68580" indent="0">
              <a:buNone/>
            </a:pPr>
            <a:endParaRPr lang="sv-SE" dirty="0"/>
          </a:p>
          <a:p>
            <a:pPr marL="68580" indent="0">
              <a:buNone/>
            </a:pPr>
            <a:endParaRPr lang="sv-SE" dirty="0" smtClean="0"/>
          </a:p>
          <a:p>
            <a:pPr marL="68580" indent="0">
              <a:buNone/>
            </a:pPr>
            <a:r>
              <a:rPr lang="sv-SE" dirty="0" smtClean="0"/>
              <a:t>Lecture by Onyanta Adama (Ass. Prof)</a:t>
            </a:r>
          </a:p>
          <a:p>
            <a:pPr marL="68580" indent="0">
              <a:buNone/>
            </a:pPr>
            <a:r>
              <a:rPr lang="sv-SE" dirty="0" smtClean="0"/>
              <a:t>Department of Human Geography</a:t>
            </a:r>
          </a:p>
          <a:p>
            <a:pPr marL="68580" indent="0">
              <a:buNone/>
            </a:pPr>
            <a:r>
              <a:rPr lang="sv-SE" dirty="0" smtClean="0"/>
              <a:t>Stockholm University</a:t>
            </a:r>
          </a:p>
          <a:p>
            <a:pPr marL="68580" indent="0">
              <a:buNone/>
            </a:pPr>
            <a:r>
              <a:rPr lang="sv-SE" dirty="0" smtClean="0"/>
              <a:t>Stockholm</a:t>
            </a:r>
          </a:p>
          <a:p>
            <a:pPr marL="68580" indent="0">
              <a:buNone/>
            </a:pPr>
            <a:r>
              <a:rPr lang="sv-SE" dirty="0" smtClean="0"/>
              <a:t>Sweden</a:t>
            </a:r>
            <a:endParaRPr lang="en-GB" dirty="0"/>
          </a:p>
        </p:txBody>
      </p:sp>
      <p:pic>
        <p:nvPicPr>
          <p:cNvPr id="9" name="Picture 2" descr="Rio+20: First day wrapup | Devex"/>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0" y="1772816"/>
            <a:ext cx="4800600"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286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The future we want: highlights</a:t>
            </a:r>
            <a:endParaRPr lang="en-GB" dirty="0"/>
          </a:p>
        </p:txBody>
      </p:sp>
      <p:sp>
        <p:nvSpPr>
          <p:cNvPr id="3" name="Content Placeholder 2"/>
          <p:cNvSpPr>
            <a:spLocks noGrp="1"/>
          </p:cNvSpPr>
          <p:nvPr>
            <p:ph idx="1"/>
          </p:nvPr>
        </p:nvSpPr>
        <p:spPr/>
        <p:txBody>
          <a:bodyPr/>
          <a:lstStyle/>
          <a:p>
            <a:pPr marL="68580" indent="0">
              <a:buNone/>
            </a:pPr>
            <a:r>
              <a:rPr lang="sv-SE" dirty="0" smtClean="0"/>
              <a:t>Part I. Our Common Vision</a:t>
            </a:r>
          </a:p>
          <a:p>
            <a:r>
              <a:rPr lang="sv-SE" dirty="0" smtClean="0"/>
              <a:t>Paragraph 2: Eradicating poverty is the greatest global challenge facing the world today and an indispensable requirement for sustainable development.</a:t>
            </a:r>
          </a:p>
          <a:p>
            <a:pPr marL="68580" indent="0">
              <a:buNone/>
            </a:pPr>
            <a:endParaRPr lang="sv-SE" dirty="0"/>
          </a:p>
          <a:p>
            <a:pPr marL="68580" indent="0">
              <a:buNone/>
            </a:pPr>
            <a:endParaRPr lang="sv-SE" dirty="0" smtClean="0"/>
          </a:p>
          <a:p>
            <a:r>
              <a:rPr lang="sv-SE" dirty="0" smtClean="0"/>
              <a:t>Paragraph 3: ... </a:t>
            </a:r>
            <a:r>
              <a:rPr lang="sv-SE" dirty="0"/>
              <a:t>a</a:t>
            </a:r>
            <a:r>
              <a:rPr lang="sv-SE" dirty="0" smtClean="0"/>
              <a:t>cknowledge the need to further mainstream sustainable development at all levels.</a:t>
            </a:r>
          </a:p>
          <a:p>
            <a:pPr marL="68580" indent="0">
              <a:buNone/>
            </a:pPr>
            <a:endParaRPr lang="en-GB" dirty="0"/>
          </a:p>
        </p:txBody>
      </p:sp>
    </p:spTree>
    <p:extLst>
      <p:ext uri="{BB962C8B-B14F-4D97-AF65-F5344CB8AC3E}">
        <p14:creationId xmlns:p14="http://schemas.microsoft.com/office/powerpoint/2010/main" val="4236224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The future we want: highlights</a:t>
            </a:r>
            <a:br>
              <a:rPr lang="sv-SE" dirty="0" smtClean="0"/>
            </a:br>
            <a:endParaRPr lang="en-GB" dirty="0"/>
          </a:p>
        </p:txBody>
      </p:sp>
      <p:sp>
        <p:nvSpPr>
          <p:cNvPr id="3" name="Content Placeholder 2"/>
          <p:cNvSpPr>
            <a:spLocks noGrp="1"/>
          </p:cNvSpPr>
          <p:nvPr>
            <p:ph idx="1"/>
          </p:nvPr>
        </p:nvSpPr>
        <p:spPr/>
        <p:txBody>
          <a:bodyPr>
            <a:normAutofit/>
          </a:bodyPr>
          <a:lstStyle/>
          <a:p>
            <a:pPr marL="68580" indent="0">
              <a:buNone/>
            </a:pPr>
            <a:r>
              <a:rPr lang="sv-SE" dirty="0" smtClean="0"/>
              <a:t>Part II: Renewing political commitment</a:t>
            </a:r>
          </a:p>
          <a:p>
            <a:pPr marL="68580" indent="0">
              <a:buNone/>
            </a:pPr>
            <a:r>
              <a:rPr lang="sv-SE" dirty="0" smtClean="0"/>
              <a:t>A . Reaffirming the Rio principles and past action plans</a:t>
            </a:r>
          </a:p>
          <a:p>
            <a:r>
              <a:rPr lang="sv-SE" dirty="0" smtClean="0"/>
              <a:t>Paragraph 14: We recall the Stockholm Declaration of the UN Conference on Human Environment adopted on June 16, 1972.</a:t>
            </a:r>
          </a:p>
          <a:p>
            <a:r>
              <a:rPr lang="sv-SE" dirty="0" smtClean="0"/>
              <a:t>Paragraph 17: We recognize the importance of the three Rio conventions for achieving sustainable development.</a:t>
            </a:r>
          </a:p>
          <a:p>
            <a:r>
              <a:rPr lang="sv-SE" dirty="0" smtClean="0"/>
              <a:t>Paragraph 18: We are determined to reinvigorate political will and to raise the level of commitment by the international community to move the sustainable development agenda forward.</a:t>
            </a:r>
          </a:p>
          <a:p>
            <a:pPr marL="68580" indent="0">
              <a:buNone/>
            </a:pPr>
            <a:endParaRPr lang="en-GB" dirty="0"/>
          </a:p>
        </p:txBody>
      </p:sp>
    </p:spTree>
    <p:extLst>
      <p:ext uri="{BB962C8B-B14F-4D97-AF65-F5344CB8AC3E}">
        <p14:creationId xmlns:p14="http://schemas.microsoft.com/office/powerpoint/2010/main" val="2730133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The future we want: highlights</a:t>
            </a:r>
            <a:br>
              <a:rPr lang="sv-SE" dirty="0" smtClean="0"/>
            </a:br>
            <a:endParaRPr lang="en-GB" dirty="0"/>
          </a:p>
        </p:txBody>
      </p:sp>
      <p:sp>
        <p:nvSpPr>
          <p:cNvPr id="3" name="Content Placeholder 2"/>
          <p:cNvSpPr>
            <a:spLocks noGrp="1"/>
          </p:cNvSpPr>
          <p:nvPr>
            <p:ph idx="1"/>
          </p:nvPr>
        </p:nvSpPr>
        <p:spPr/>
        <p:txBody>
          <a:bodyPr/>
          <a:lstStyle/>
          <a:p>
            <a:pPr marL="68580" indent="0">
              <a:buNone/>
            </a:pPr>
            <a:r>
              <a:rPr lang="sv-SE" dirty="0" smtClean="0"/>
              <a:t>Part III: </a:t>
            </a:r>
            <a:r>
              <a:rPr lang="sv-SE" dirty="0"/>
              <a:t>Green economy in the context of sustainable development and poverty </a:t>
            </a:r>
            <a:r>
              <a:rPr lang="sv-SE" dirty="0" smtClean="0"/>
              <a:t>eradication.</a:t>
            </a:r>
          </a:p>
          <a:p>
            <a:r>
              <a:rPr lang="sv-SE" dirty="0" smtClean="0"/>
              <a:t>Paragraph 56: We consider green economy in the context of sustainable development and poverty eradication as one of the important tools available for achieving SD.</a:t>
            </a:r>
          </a:p>
          <a:p>
            <a:r>
              <a:rPr lang="sv-SE" dirty="0" smtClean="0"/>
              <a:t>Paragraph 59: We view the implementation of green economy policies by countries ... as a common undertaking ... and we recognize that each country can choose an appropriate approach in accordance with national sustainable development plans, strategies and priorities. </a:t>
            </a:r>
            <a:endParaRPr lang="sv-SE" dirty="0"/>
          </a:p>
          <a:p>
            <a:endParaRPr lang="en-GB" dirty="0"/>
          </a:p>
        </p:txBody>
      </p:sp>
    </p:spTree>
    <p:extLst>
      <p:ext uri="{BB962C8B-B14F-4D97-AF65-F5344CB8AC3E}">
        <p14:creationId xmlns:p14="http://schemas.microsoft.com/office/powerpoint/2010/main" val="1070449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The future we want: highlights</a:t>
            </a:r>
            <a:br>
              <a:rPr lang="sv-SE" dirty="0"/>
            </a:br>
            <a:endParaRPr lang="en-GB" dirty="0"/>
          </a:p>
        </p:txBody>
      </p:sp>
      <p:sp>
        <p:nvSpPr>
          <p:cNvPr id="3" name="Content Placeholder 2"/>
          <p:cNvSpPr>
            <a:spLocks noGrp="1"/>
          </p:cNvSpPr>
          <p:nvPr>
            <p:ph idx="1"/>
          </p:nvPr>
        </p:nvSpPr>
        <p:spPr/>
        <p:txBody>
          <a:bodyPr/>
          <a:lstStyle/>
          <a:p>
            <a:pPr marL="68580" indent="0">
              <a:buNone/>
            </a:pPr>
            <a:r>
              <a:rPr lang="sv-SE" dirty="0" smtClean="0"/>
              <a:t>Part IV: Instititutional </a:t>
            </a:r>
            <a:r>
              <a:rPr lang="sv-SE" dirty="0"/>
              <a:t>framework for Sustainable Development</a:t>
            </a:r>
          </a:p>
          <a:p>
            <a:r>
              <a:rPr lang="sv-SE" dirty="0" smtClean="0"/>
              <a:t> Paragraph 75: We underscore the importance of a strengthened institutional framework for SD which responds coherently &amp; effectively to current and future challenges and efficiently bridges gaps in the implementation of the SD agenda.</a:t>
            </a:r>
          </a:p>
          <a:p>
            <a:r>
              <a:rPr lang="sv-SE" dirty="0" smtClean="0"/>
              <a:t>Paragraph 76: We recognize that effective governance at the local, subnational, national, regional and global levels representing the voices and interests of all is critical for advancing SD.</a:t>
            </a:r>
            <a:endParaRPr lang="en-GB" dirty="0"/>
          </a:p>
        </p:txBody>
      </p:sp>
    </p:spTree>
    <p:extLst>
      <p:ext uri="{BB962C8B-B14F-4D97-AF65-F5344CB8AC3E}">
        <p14:creationId xmlns:p14="http://schemas.microsoft.com/office/powerpoint/2010/main" val="447384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The future we want: highlights</a:t>
            </a:r>
            <a:endParaRPr lang="en-GB" dirty="0"/>
          </a:p>
        </p:txBody>
      </p:sp>
      <p:sp>
        <p:nvSpPr>
          <p:cNvPr id="3" name="Content Placeholder 2"/>
          <p:cNvSpPr>
            <a:spLocks noGrp="1"/>
          </p:cNvSpPr>
          <p:nvPr>
            <p:ph idx="1"/>
          </p:nvPr>
        </p:nvSpPr>
        <p:spPr/>
        <p:txBody>
          <a:bodyPr/>
          <a:lstStyle/>
          <a:p>
            <a:pPr marL="68580" indent="0">
              <a:buNone/>
            </a:pPr>
            <a:r>
              <a:rPr lang="sv-SE" dirty="0" smtClean="0"/>
              <a:t>V. Framework </a:t>
            </a:r>
            <a:r>
              <a:rPr lang="sv-SE" dirty="0"/>
              <a:t>for action and </a:t>
            </a:r>
            <a:r>
              <a:rPr lang="sv-SE" dirty="0" smtClean="0"/>
              <a:t>follow-up</a:t>
            </a:r>
          </a:p>
          <a:p>
            <a:pPr marL="68580" indent="0">
              <a:buNone/>
            </a:pPr>
            <a:r>
              <a:rPr lang="sv-SE" dirty="0" smtClean="0"/>
              <a:t>A: Thematic areas and cross-sectoral issues</a:t>
            </a:r>
            <a:endParaRPr lang="sv-SE" dirty="0"/>
          </a:p>
          <a:p>
            <a:r>
              <a:rPr lang="sv-SE" dirty="0" smtClean="0"/>
              <a:t>Paragraph 104: [We] commit to address remaining gaps in the implementation of the outcomes of the major summits on SD, to address new and emerging challenges ...</a:t>
            </a:r>
          </a:p>
          <a:p>
            <a:r>
              <a:rPr lang="sv-SE" dirty="0" smtClean="0"/>
              <a:t>Paragraph 106: We recongnize that sustained, inclusive and equitable economic growth in developing countries is a key requirement for eradicating poverty and hunger ...</a:t>
            </a:r>
          </a:p>
          <a:p>
            <a:endParaRPr lang="en-GB" dirty="0"/>
          </a:p>
        </p:txBody>
      </p:sp>
    </p:spTree>
    <p:extLst>
      <p:ext uri="{BB962C8B-B14F-4D97-AF65-F5344CB8AC3E}">
        <p14:creationId xmlns:p14="http://schemas.microsoft.com/office/powerpoint/2010/main" val="578861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The future we want: highligts (protecting the oceans)</a:t>
            </a:r>
            <a:endParaRPr lang="en-GB" dirty="0"/>
          </a:p>
        </p:txBody>
      </p:sp>
      <p:sp>
        <p:nvSpPr>
          <p:cNvPr id="3" name="Content Placeholder 2"/>
          <p:cNvSpPr>
            <a:spLocks noGrp="1"/>
          </p:cNvSpPr>
          <p:nvPr>
            <p:ph sz="quarter" idx="13"/>
          </p:nvPr>
        </p:nvSpPr>
        <p:spPr>
          <a:xfrm>
            <a:off x="685800" y="1556792"/>
            <a:ext cx="4030216" cy="3877056"/>
          </a:xfrm>
        </p:spPr>
        <p:txBody>
          <a:bodyPr>
            <a:normAutofit fontScale="92500" lnSpcReduction="20000"/>
          </a:bodyPr>
          <a:lstStyle/>
          <a:p>
            <a:pPr marL="68580" indent="0">
              <a:buNone/>
            </a:pPr>
            <a:r>
              <a:rPr lang="sv-SE" dirty="0" smtClean="0"/>
              <a:t>Part V (contd)</a:t>
            </a:r>
          </a:p>
          <a:p>
            <a:r>
              <a:rPr lang="sv-SE" dirty="0" smtClean="0"/>
              <a:t>Paragraph 158: [We] therefore commit to protect and restore the health, productivity and resilience of oceans and marine ecosystems, and to maintain the biodiversity, enabling their conservation and sustainable use ....</a:t>
            </a:r>
          </a:p>
          <a:p>
            <a:r>
              <a:rPr lang="sv-SE" dirty="0" smtClean="0"/>
              <a:t>Paragraph 163: ...the health of the oceans and marine biodiversity are negatively affected by marine pollution ...We commit to take action to reduce the incidence and impacts of such pollution...</a:t>
            </a:r>
          </a:p>
          <a:p>
            <a:pPr marL="68580" indent="0">
              <a:buNone/>
            </a:pPr>
            <a:endParaRPr lang="en-GB"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88024" y="1700808"/>
            <a:ext cx="4355976" cy="5077148"/>
          </a:xfrm>
        </p:spPr>
      </p:pic>
    </p:spTree>
    <p:extLst>
      <p:ext uri="{BB962C8B-B14F-4D97-AF65-F5344CB8AC3E}">
        <p14:creationId xmlns:p14="http://schemas.microsoft.com/office/powerpoint/2010/main" val="1998189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The </a:t>
            </a:r>
            <a:r>
              <a:rPr lang="sv-SE" dirty="0" smtClean="0"/>
              <a:t>fuTure </a:t>
            </a:r>
            <a:r>
              <a:rPr lang="sv-SE" dirty="0"/>
              <a:t>we want: highlights</a:t>
            </a:r>
            <a:endParaRPr lang="en-GB" dirty="0"/>
          </a:p>
        </p:txBody>
      </p:sp>
      <p:sp>
        <p:nvSpPr>
          <p:cNvPr id="3" name="Content Placeholder 2"/>
          <p:cNvSpPr>
            <a:spLocks noGrp="1"/>
          </p:cNvSpPr>
          <p:nvPr>
            <p:ph idx="1"/>
          </p:nvPr>
        </p:nvSpPr>
        <p:spPr/>
        <p:txBody>
          <a:bodyPr/>
          <a:lstStyle/>
          <a:p>
            <a:pPr marL="68580" indent="0">
              <a:buNone/>
            </a:pPr>
            <a:r>
              <a:rPr lang="sv-SE" dirty="0" smtClean="0"/>
              <a:t>Part VI: </a:t>
            </a:r>
            <a:r>
              <a:rPr lang="sv-SE" dirty="0"/>
              <a:t>Means of </a:t>
            </a:r>
            <a:r>
              <a:rPr lang="sv-SE" dirty="0" smtClean="0"/>
              <a:t>implementation</a:t>
            </a:r>
          </a:p>
          <a:p>
            <a:r>
              <a:rPr lang="sv-SE" dirty="0" smtClean="0"/>
              <a:t>Paragraph 254: We recognize the need for significant mobilization of resources from a variety of sources and the effective use of financing, in order to give strong support to developing countries in their efforts to promote SD.</a:t>
            </a:r>
          </a:p>
          <a:p>
            <a:r>
              <a:rPr lang="sv-SE" dirty="0" smtClean="0"/>
              <a:t>Paragraph 261: We invite the international financial institutions, within their respective mandates, to continue providing financial resources...for the promotion of SD and poverty eradication in developing countries.</a:t>
            </a:r>
            <a:endParaRPr lang="en-GB" dirty="0"/>
          </a:p>
          <a:p>
            <a:r>
              <a:rPr lang="sv-SE" dirty="0" smtClean="0"/>
              <a:t>Paragraph 269: We emphasize the importance of technology transfer to developing countries...</a:t>
            </a:r>
          </a:p>
        </p:txBody>
      </p:sp>
    </p:spTree>
    <p:extLst>
      <p:ext uri="{BB962C8B-B14F-4D97-AF65-F5344CB8AC3E}">
        <p14:creationId xmlns:p14="http://schemas.microsoft.com/office/powerpoint/2010/main" val="1199178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smtClean="0"/>
              <a:t>Rio + 20 and the EA process*</a:t>
            </a:r>
            <a:endParaRPr lang="en-GB" dirty="0"/>
          </a:p>
        </p:txBody>
      </p:sp>
      <p:sp>
        <p:nvSpPr>
          <p:cNvPr id="3" name="Content Placeholder 2"/>
          <p:cNvSpPr>
            <a:spLocks noGrp="1"/>
          </p:cNvSpPr>
          <p:nvPr>
            <p:ph idx="1"/>
          </p:nvPr>
        </p:nvSpPr>
        <p:spPr/>
        <p:txBody>
          <a:bodyPr>
            <a:normAutofit fontScale="62500" lnSpcReduction="20000"/>
          </a:bodyPr>
          <a:lstStyle/>
          <a:p>
            <a:endParaRPr lang="sv-SE" dirty="0" smtClean="0"/>
          </a:p>
          <a:p>
            <a:pPr marL="68580" indent="0">
              <a:buNone/>
            </a:pPr>
            <a:r>
              <a:rPr lang="sv-SE" sz="2600" dirty="0" smtClean="0"/>
              <a:t>Environmental stakeholders saw EIA as a tool for achieving Sustainable Development &amp; for supporting the transition to a green economy. </a:t>
            </a:r>
          </a:p>
          <a:p>
            <a:pPr marL="68580" indent="0">
              <a:buNone/>
            </a:pPr>
            <a:r>
              <a:rPr lang="sv-SE" sz="2600" dirty="0" smtClean="0"/>
              <a:t>Anticipated action on:</a:t>
            </a:r>
          </a:p>
          <a:p>
            <a:pPr marL="68580" indent="0">
              <a:buNone/>
            </a:pPr>
            <a:endParaRPr lang="sv-SE" sz="2600" dirty="0" smtClean="0"/>
          </a:p>
          <a:p>
            <a:pPr>
              <a:buFontTx/>
              <a:buChar char="-"/>
            </a:pPr>
            <a:r>
              <a:rPr lang="sv-SE" sz="2600" dirty="0"/>
              <a:t>S</a:t>
            </a:r>
            <a:r>
              <a:rPr lang="sv-SE" sz="2600" dirty="0" smtClean="0"/>
              <a:t>trengthening global env governance structure (UNEP providing global leadership)</a:t>
            </a:r>
          </a:p>
          <a:p>
            <a:pPr>
              <a:buFontTx/>
              <a:buChar char="-"/>
            </a:pPr>
            <a:endParaRPr lang="sv-SE" sz="2600" dirty="0" smtClean="0"/>
          </a:p>
          <a:p>
            <a:pPr>
              <a:buFontTx/>
              <a:buChar char="-"/>
            </a:pPr>
            <a:r>
              <a:rPr lang="sv-SE" sz="2600" dirty="0" smtClean="0"/>
              <a:t>A strong political commitment to the protection of the oceans</a:t>
            </a:r>
          </a:p>
          <a:p>
            <a:endParaRPr lang="sv-SE" sz="2600" dirty="0"/>
          </a:p>
          <a:p>
            <a:endParaRPr lang="sv-SE" sz="2600" dirty="0" smtClean="0"/>
          </a:p>
          <a:p>
            <a:endParaRPr lang="sv-SE" sz="2600" dirty="0"/>
          </a:p>
          <a:p>
            <a:endParaRPr lang="sv-SE" dirty="0" smtClean="0"/>
          </a:p>
          <a:p>
            <a:pPr marL="68580" indent="0">
              <a:buNone/>
            </a:pPr>
            <a:r>
              <a:rPr lang="sv-SE" dirty="0" smtClean="0"/>
              <a:t>Ref: S</a:t>
            </a:r>
            <a:r>
              <a:rPr lang="sv-SE" dirty="0" smtClean="0">
                <a:latin typeface="Times New Roman" panose="02020603050405020304" pitchFamily="18" charset="0"/>
                <a:cs typeface="Times New Roman" panose="02020603050405020304" pitchFamily="18" charset="0"/>
              </a:rPr>
              <a:t>ánchez &amp; Croal (2012).</a:t>
            </a:r>
            <a:endParaRPr lang="sv-SE" dirty="0" smtClean="0"/>
          </a:p>
          <a:p>
            <a:endParaRPr lang="en-GB" dirty="0"/>
          </a:p>
        </p:txBody>
      </p:sp>
    </p:spTree>
    <p:extLst>
      <p:ext uri="{BB962C8B-B14F-4D97-AF65-F5344CB8AC3E}">
        <p14:creationId xmlns:p14="http://schemas.microsoft.com/office/powerpoint/2010/main" val="1236763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Rio + 20 and the EA </a:t>
            </a:r>
            <a:r>
              <a:rPr lang="sv-SE" dirty="0" smtClean="0"/>
              <a:t>process: submission by iaia*</a:t>
            </a:r>
            <a:endParaRPr lang="en-GB" dirty="0"/>
          </a:p>
        </p:txBody>
      </p:sp>
      <p:sp>
        <p:nvSpPr>
          <p:cNvPr id="3" name="Content Placeholder 2"/>
          <p:cNvSpPr>
            <a:spLocks noGrp="1"/>
          </p:cNvSpPr>
          <p:nvPr>
            <p:ph idx="1"/>
          </p:nvPr>
        </p:nvSpPr>
        <p:spPr/>
        <p:txBody>
          <a:bodyPr/>
          <a:lstStyle/>
          <a:p>
            <a:pPr marL="68580" indent="0">
              <a:buNone/>
            </a:pPr>
            <a:r>
              <a:rPr lang="sv-SE" dirty="0" smtClean="0"/>
              <a:t>Highlighlights of the submission by the International </a:t>
            </a:r>
            <a:r>
              <a:rPr lang="sv-SE" dirty="0"/>
              <a:t>Association for Impact Assessment (</a:t>
            </a:r>
            <a:r>
              <a:rPr lang="sv-SE" dirty="0" smtClean="0"/>
              <a:t>IAIA): </a:t>
            </a:r>
          </a:p>
          <a:p>
            <a:r>
              <a:rPr lang="sv-SE" dirty="0" smtClean="0"/>
              <a:t>EIA </a:t>
            </a:r>
            <a:r>
              <a:rPr lang="sv-SE" dirty="0"/>
              <a:t>helps to ensure that high level policies, programs and projects are designed with more sustainable outcomes while also reducing poverty &amp; advancing green economy objectives.</a:t>
            </a:r>
          </a:p>
          <a:p>
            <a:r>
              <a:rPr lang="sv-SE" dirty="0"/>
              <a:t>EIA helps to ensure that development activities of individual sectors complement each other rather than undermine themselves by providing a systematic means for minimizing potential adverse outcomes and maximizing benefits early in policy, program and project design.</a:t>
            </a:r>
          </a:p>
          <a:p>
            <a:pPr marL="68580" indent="0">
              <a:buNone/>
            </a:pPr>
            <a:endParaRPr lang="sv-SE" dirty="0"/>
          </a:p>
          <a:p>
            <a:endParaRPr lang="en-GB" dirty="0"/>
          </a:p>
        </p:txBody>
      </p:sp>
    </p:spTree>
    <p:extLst>
      <p:ext uri="{BB962C8B-B14F-4D97-AF65-F5344CB8AC3E}">
        <p14:creationId xmlns:p14="http://schemas.microsoft.com/office/powerpoint/2010/main" val="1328831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Highlights of the iaia document (contd)*</a:t>
            </a:r>
            <a:endParaRPr lang="en-GB" dirty="0"/>
          </a:p>
        </p:txBody>
      </p:sp>
      <p:sp>
        <p:nvSpPr>
          <p:cNvPr id="3" name="Content Placeholder 2"/>
          <p:cNvSpPr>
            <a:spLocks noGrp="1"/>
          </p:cNvSpPr>
          <p:nvPr>
            <p:ph idx="1"/>
          </p:nvPr>
        </p:nvSpPr>
        <p:spPr/>
        <p:txBody>
          <a:bodyPr>
            <a:normAutofit/>
          </a:bodyPr>
          <a:lstStyle/>
          <a:p>
            <a:r>
              <a:rPr lang="sv-SE" dirty="0" smtClean="0"/>
              <a:t>EIA can alert decison makers to risks, improve community engagement, incorporate traditonal knowledge, and facilitate cooperation across sectors and boundaries before strategic decisions had been taken.</a:t>
            </a:r>
          </a:p>
          <a:p>
            <a:pPr marL="68580" indent="0">
              <a:buNone/>
            </a:pPr>
            <a:endParaRPr lang="sv-SE" dirty="0" smtClean="0"/>
          </a:p>
          <a:p>
            <a:pPr marL="68580" indent="0">
              <a:buNone/>
            </a:pPr>
            <a:r>
              <a:rPr lang="sv-SE" dirty="0" smtClean="0"/>
              <a:t>The IAIA document was supported by the World Bank and several countries but was largely ignored in the outcome document.</a:t>
            </a:r>
            <a:endParaRPr lang="en-GB" dirty="0"/>
          </a:p>
        </p:txBody>
      </p:sp>
    </p:spTree>
    <p:extLst>
      <p:ext uri="{BB962C8B-B14F-4D97-AF65-F5344CB8AC3E}">
        <p14:creationId xmlns:p14="http://schemas.microsoft.com/office/powerpoint/2010/main" val="4106487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Structure of the lecture</a:t>
            </a:r>
            <a:endParaRPr lang="en-GB" dirty="0"/>
          </a:p>
        </p:txBody>
      </p:sp>
      <p:sp>
        <p:nvSpPr>
          <p:cNvPr id="3" name="Content Placeholder 2"/>
          <p:cNvSpPr>
            <a:spLocks noGrp="1"/>
          </p:cNvSpPr>
          <p:nvPr>
            <p:ph sz="quarter" idx="13"/>
          </p:nvPr>
        </p:nvSpPr>
        <p:spPr/>
        <p:txBody>
          <a:bodyPr/>
          <a:lstStyle/>
          <a:p>
            <a:r>
              <a:rPr lang="sv-SE" dirty="0" smtClean="0"/>
              <a:t>Background</a:t>
            </a:r>
          </a:p>
          <a:p>
            <a:r>
              <a:rPr lang="sv-SE" dirty="0" smtClean="0"/>
              <a:t>Aim/Objectives</a:t>
            </a:r>
          </a:p>
          <a:p>
            <a:r>
              <a:rPr lang="sv-SE" dirty="0" smtClean="0"/>
              <a:t>Themes</a:t>
            </a:r>
          </a:p>
          <a:p>
            <a:r>
              <a:rPr lang="sv-SE" dirty="0" smtClean="0"/>
              <a:t>A major outcome (The Future We Want)</a:t>
            </a:r>
          </a:p>
          <a:p>
            <a:r>
              <a:rPr lang="sv-SE" dirty="0" smtClean="0"/>
              <a:t>Concluding Remarks (including Rio + 20 and the Environment Assessment process)</a:t>
            </a:r>
            <a:endParaRPr lang="en-GB" dirty="0"/>
          </a:p>
        </p:txBody>
      </p:sp>
      <p:pic>
        <p:nvPicPr>
          <p:cNvPr id="5122" name="Picture 2" descr="9 Rio+20 UN Conference ideas | sustainable development, rio, rio de janeiro"/>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499992" y="1536192"/>
            <a:ext cx="4644008" cy="4557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086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Rio + 20 and the environment assessment process</a:t>
            </a:r>
            <a:endParaRPr lang="en-GB" dirty="0"/>
          </a:p>
        </p:txBody>
      </p:sp>
      <p:sp>
        <p:nvSpPr>
          <p:cNvPr id="3" name="Content Placeholder 2"/>
          <p:cNvSpPr>
            <a:spLocks noGrp="1"/>
          </p:cNvSpPr>
          <p:nvPr>
            <p:ph idx="1"/>
          </p:nvPr>
        </p:nvSpPr>
        <p:spPr/>
        <p:txBody>
          <a:bodyPr/>
          <a:lstStyle/>
          <a:p>
            <a:r>
              <a:rPr lang="sv-SE" dirty="0" smtClean="0"/>
              <a:t>One direct reference to impact assessment In Part V, Section A ’Thematic areas and cross-sectoral issues’, section on Oceans and Seas, paragraph 168  states:</a:t>
            </a:r>
          </a:p>
          <a:p>
            <a:pPr marL="68580" indent="0">
              <a:buNone/>
            </a:pPr>
            <a:endParaRPr lang="sv-SE" dirty="0" smtClean="0"/>
          </a:p>
          <a:p>
            <a:pPr marL="68580" indent="0">
              <a:buNone/>
            </a:pPr>
            <a:r>
              <a:rPr lang="sv-SE" sz="2400" i="1" dirty="0" smtClean="0"/>
              <a:t>”We also commit to enhance actions to protect vulnerable marine ecosystems from significant adverse impacts including through the effective use of impact assessment.”</a:t>
            </a:r>
          </a:p>
          <a:p>
            <a:pPr marL="68580" indent="0">
              <a:buNone/>
            </a:pPr>
            <a:r>
              <a:rPr lang="sv-SE" sz="2400" dirty="0" smtClean="0"/>
              <a:t> </a:t>
            </a:r>
          </a:p>
          <a:p>
            <a:endParaRPr lang="sv-SE" dirty="0" smtClean="0"/>
          </a:p>
          <a:p>
            <a:endParaRPr lang="en-GB" dirty="0"/>
          </a:p>
        </p:txBody>
      </p:sp>
    </p:spTree>
    <p:extLst>
      <p:ext uri="{BB962C8B-B14F-4D97-AF65-F5344CB8AC3E}">
        <p14:creationId xmlns:p14="http://schemas.microsoft.com/office/powerpoint/2010/main" val="1681209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Rio + 20 and the environment assessment process</a:t>
            </a:r>
            <a:endParaRPr lang="en-GB" dirty="0"/>
          </a:p>
        </p:txBody>
      </p:sp>
      <p:sp>
        <p:nvSpPr>
          <p:cNvPr id="3" name="Content Placeholder 2"/>
          <p:cNvSpPr>
            <a:spLocks noGrp="1"/>
          </p:cNvSpPr>
          <p:nvPr>
            <p:ph idx="1"/>
          </p:nvPr>
        </p:nvSpPr>
        <p:spPr/>
        <p:txBody>
          <a:bodyPr>
            <a:normAutofit lnSpcReduction="10000"/>
          </a:bodyPr>
          <a:lstStyle/>
          <a:p>
            <a:r>
              <a:rPr lang="sv-SE" dirty="0" smtClean="0"/>
              <a:t>Recognition </a:t>
            </a:r>
            <a:r>
              <a:rPr lang="sv-SE" dirty="0"/>
              <a:t>of the importance of technology assessment under ’Means of Implementation’ paragraph 275</a:t>
            </a:r>
            <a:r>
              <a:rPr lang="sv-SE" dirty="0" smtClean="0"/>
              <a:t>:</a:t>
            </a:r>
          </a:p>
          <a:p>
            <a:endParaRPr lang="sv-SE" dirty="0"/>
          </a:p>
          <a:p>
            <a:pPr marL="68580" indent="0">
              <a:buNone/>
            </a:pPr>
            <a:r>
              <a:rPr lang="sv-SE" dirty="0" smtClean="0"/>
              <a:t>”</a:t>
            </a:r>
            <a:r>
              <a:rPr lang="sv-SE" sz="2400" i="1" dirty="0" smtClean="0"/>
              <a:t>We recognize the importance of strengthening international, regional and national capacities in research and technology assessment, especially in view of the rapid development and possible deployment of new technologies that may also have unintended negative impacts, in particular on biodiversity and health, or other unforeseen consequences”</a:t>
            </a:r>
          </a:p>
          <a:p>
            <a:pPr marL="68580" indent="0">
              <a:buNone/>
            </a:pPr>
            <a:endParaRPr lang="sv-SE" sz="2400" dirty="0"/>
          </a:p>
          <a:p>
            <a:endParaRPr lang="en-GB" sz="2400" i="1" dirty="0"/>
          </a:p>
        </p:txBody>
      </p:sp>
    </p:spTree>
    <p:extLst>
      <p:ext uri="{BB962C8B-B14F-4D97-AF65-F5344CB8AC3E}">
        <p14:creationId xmlns:p14="http://schemas.microsoft.com/office/powerpoint/2010/main" val="1394541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Green economy &amp; impact assessment</a:t>
            </a:r>
            <a:endParaRPr lang="en-GB" dirty="0"/>
          </a:p>
        </p:txBody>
      </p:sp>
      <p:sp>
        <p:nvSpPr>
          <p:cNvPr id="3" name="Content Placeholder 2"/>
          <p:cNvSpPr>
            <a:spLocks noGrp="1"/>
          </p:cNvSpPr>
          <p:nvPr>
            <p:ph idx="1"/>
          </p:nvPr>
        </p:nvSpPr>
        <p:spPr/>
        <p:txBody>
          <a:bodyPr>
            <a:normAutofit/>
          </a:bodyPr>
          <a:lstStyle/>
          <a:p>
            <a:r>
              <a:rPr lang="sv-SE" dirty="0" smtClean="0"/>
              <a:t>Failure to link the objectives to the decision making process is seen as a major flaw that contributed to the neglect of impact assessment – the objective of the green economy as a tool to achieve SD.</a:t>
            </a:r>
          </a:p>
          <a:p>
            <a:pPr marL="68580" indent="0">
              <a:buNone/>
            </a:pPr>
            <a:r>
              <a:rPr lang="sv-SE" dirty="0"/>
              <a:t> </a:t>
            </a:r>
            <a:r>
              <a:rPr lang="sv-SE" dirty="0" smtClean="0"/>
              <a:t>  </a:t>
            </a:r>
            <a:r>
              <a:rPr lang="en-GB" dirty="0" smtClean="0"/>
              <a:t>“</a:t>
            </a:r>
            <a:r>
              <a:rPr lang="en-GB" dirty="0"/>
              <a:t>The Rio + 20 outcome document lacks the desirable connections with the decision making processes. Governments and private agents take daily decisions that impact our collective future. There are tools and procedures for assessing to which extent those decisions advance sustainable development objectives. Impact assessment provides such linkages in a structured and accountable way</a:t>
            </a:r>
            <a:r>
              <a:rPr lang="en-GB" dirty="0" smtClean="0"/>
              <a:t>.”(S</a:t>
            </a:r>
            <a:r>
              <a:rPr lang="en-GB" dirty="0" smtClean="0">
                <a:latin typeface="Times New Roman" panose="02020603050405020304" pitchFamily="18" charset="0"/>
                <a:cs typeface="Times New Roman" panose="02020603050405020304" pitchFamily="18" charset="0"/>
              </a:rPr>
              <a:t>ánchez &amp; </a:t>
            </a:r>
            <a:r>
              <a:rPr lang="en-GB" dirty="0" err="1" smtClean="0">
                <a:latin typeface="Times New Roman" panose="02020603050405020304" pitchFamily="18" charset="0"/>
                <a:cs typeface="Times New Roman" panose="02020603050405020304" pitchFamily="18" charset="0"/>
              </a:rPr>
              <a:t>Croal</a:t>
            </a:r>
            <a:r>
              <a:rPr lang="en-GB" dirty="0" smtClean="0">
                <a:latin typeface="Times New Roman" panose="02020603050405020304" pitchFamily="18" charset="0"/>
                <a:cs typeface="Times New Roman" panose="02020603050405020304" pitchFamily="18" charset="0"/>
              </a:rPr>
              <a:t>, 2012:49) </a:t>
            </a:r>
            <a:endParaRPr lang="en-GB" dirty="0"/>
          </a:p>
          <a:p>
            <a:pPr marL="68580" indent="0">
              <a:buNone/>
            </a:pPr>
            <a:endParaRPr lang="en-GB" dirty="0"/>
          </a:p>
        </p:txBody>
      </p:sp>
    </p:spTree>
    <p:extLst>
      <p:ext uri="{BB962C8B-B14F-4D97-AF65-F5344CB8AC3E}">
        <p14:creationId xmlns:p14="http://schemas.microsoft.com/office/powerpoint/2010/main" val="2885910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Overall assessment of rio/implications for the Ea process</a:t>
            </a:r>
            <a:endParaRPr lang="en-GB" dirty="0"/>
          </a:p>
        </p:txBody>
      </p:sp>
      <p:sp>
        <p:nvSpPr>
          <p:cNvPr id="3" name="Content Placeholder 2"/>
          <p:cNvSpPr>
            <a:spLocks noGrp="1"/>
          </p:cNvSpPr>
          <p:nvPr>
            <p:ph sz="quarter" idx="13"/>
          </p:nvPr>
        </p:nvSpPr>
        <p:spPr/>
        <p:txBody>
          <a:bodyPr>
            <a:normAutofit fontScale="92500" lnSpcReduction="20000"/>
          </a:bodyPr>
          <a:lstStyle/>
          <a:p>
            <a:r>
              <a:rPr lang="sv-SE" dirty="0"/>
              <a:t>The 2 references to Impact Assessment in the document seen as extremely limited in scope</a:t>
            </a:r>
            <a:r>
              <a:rPr lang="sv-SE" dirty="0" smtClean="0"/>
              <a:t>. Allowed for multiple interpretations.</a:t>
            </a:r>
          </a:p>
          <a:p>
            <a:r>
              <a:rPr lang="sv-SE" dirty="0"/>
              <a:t>Did not acknowledge the role and potential of Strategic Environmental Assessment (SEA) to policy choices</a:t>
            </a:r>
            <a:r>
              <a:rPr lang="sv-SE" dirty="0" smtClean="0"/>
              <a:t>.</a:t>
            </a:r>
          </a:p>
          <a:p>
            <a:r>
              <a:rPr lang="sv-SE" dirty="0"/>
              <a:t>Document considered weak and uninspiring – dubbed by NGOs as the ’The Future We Don’t Want</a:t>
            </a:r>
            <a:r>
              <a:rPr lang="sv-SE" dirty="0" smtClean="0"/>
              <a:t>”.</a:t>
            </a:r>
          </a:p>
          <a:p>
            <a:r>
              <a:rPr lang="sv-SE" dirty="0"/>
              <a:t>Ref: S</a:t>
            </a:r>
            <a:r>
              <a:rPr lang="sv-SE" dirty="0">
                <a:latin typeface="Times New Roman" panose="02020603050405020304" pitchFamily="18" charset="0"/>
                <a:cs typeface="Times New Roman" panose="02020603050405020304" pitchFamily="18" charset="0"/>
              </a:rPr>
              <a:t>ánchez &amp; Croal (2012). </a:t>
            </a:r>
            <a:endParaRPr lang="sv-SE" dirty="0"/>
          </a:p>
          <a:p>
            <a:endParaRPr lang="sv-SE" dirty="0"/>
          </a:p>
          <a:p>
            <a:endParaRPr lang="sv-SE" dirty="0"/>
          </a:p>
          <a:p>
            <a:endParaRPr lang="sv-SE" dirty="0"/>
          </a:p>
          <a:p>
            <a:endParaRPr lang="en-GB" dirty="0"/>
          </a:p>
        </p:txBody>
      </p:sp>
      <p:pic>
        <p:nvPicPr>
          <p:cNvPr id="5" name="Content Placeholder 4" descr="Hawkey, Allan Charles, 1941- :Rio+20 ... | Items | National Library of New  Zealand | National Library of New Zealand"/>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860032" y="1536192"/>
            <a:ext cx="4283968" cy="3877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936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Thank you!*</a:t>
            </a:r>
            <a:endParaRPr lang="en-GB" dirty="0"/>
          </a:p>
        </p:txBody>
      </p:sp>
      <p:pic>
        <p:nvPicPr>
          <p:cNvPr id="4098" name="Picture 2" descr="Rio+20 - The Atlantic"/>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16016" y="1536192"/>
            <a:ext cx="4427984" cy="532180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HO | Rio+20 Conference"/>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0" y="1536192"/>
            <a:ext cx="4572000" cy="5321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161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Background*</a:t>
            </a:r>
            <a:endParaRPr lang="en-GB" dirty="0"/>
          </a:p>
        </p:txBody>
      </p:sp>
      <p:sp>
        <p:nvSpPr>
          <p:cNvPr id="3" name="Content Placeholder 2"/>
          <p:cNvSpPr>
            <a:spLocks noGrp="1"/>
          </p:cNvSpPr>
          <p:nvPr>
            <p:ph sz="quarter" idx="13"/>
          </p:nvPr>
        </p:nvSpPr>
        <p:spPr/>
        <p:txBody>
          <a:bodyPr>
            <a:normAutofit lnSpcReduction="10000"/>
          </a:bodyPr>
          <a:lstStyle/>
          <a:p>
            <a:r>
              <a:rPr lang="sv-SE" dirty="0"/>
              <a:t>Took place in Brazil - 20-22 June, 2012</a:t>
            </a:r>
          </a:p>
          <a:p>
            <a:r>
              <a:rPr lang="sv-SE" dirty="0"/>
              <a:t>Follow up to 2 previous confs on SD (UN Conf on Env &amp; Development in Rio 1992; World Summit on Sustainable Development in Johannesburg in 2002).</a:t>
            </a:r>
          </a:p>
          <a:p>
            <a:r>
              <a:rPr lang="sv-SE" dirty="0"/>
              <a:t>Attended by 192 UN member states: Heads of States/Governments; private sector, NGOs, etc (largest UN Conference at the time).</a:t>
            </a:r>
          </a:p>
          <a:p>
            <a:endParaRPr lang="sv-SE" dirty="0"/>
          </a:p>
          <a:p>
            <a:endParaRPr lang="en-GB" dirty="0"/>
          </a:p>
        </p:txBody>
      </p:sp>
      <p:pic>
        <p:nvPicPr>
          <p:cNvPr id="1028" name="Picture 4" descr="Progress on Africa&amp;#39;s Regional Preparations for Rio+20 A Presentation by the  Environment, Population and Urbanization Cluster to: 12 th Session of the  Regional. - ppt download"/>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68944" y="1700808"/>
            <a:ext cx="4343400" cy="3773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530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objectives</a:t>
            </a:r>
            <a:endParaRPr lang="en-GB" dirty="0"/>
          </a:p>
        </p:txBody>
      </p:sp>
      <p:sp>
        <p:nvSpPr>
          <p:cNvPr id="3" name="Content Placeholder 2"/>
          <p:cNvSpPr>
            <a:spLocks noGrp="1"/>
          </p:cNvSpPr>
          <p:nvPr>
            <p:ph sz="quarter" idx="13"/>
          </p:nvPr>
        </p:nvSpPr>
        <p:spPr>
          <a:xfrm>
            <a:off x="685800" y="1536192"/>
            <a:ext cx="3958208" cy="3877056"/>
          </a:xfrm>
        </p:spPr>
        <p:txBody>
          <a:bodyPr>
            <a:normAutofit fontScale="92500" lnSpcReduction="20000"/>
          </a:bodyPr>
          <a:lstStyle/>
          <a:p>
            <a:r>
              <a:rPr lang="sv-SE" dirty="0" smtClean="0"/>
              <a:t>Renew political commitment to Sustainable Development (SD) &amp; ensure the promotion of an economically,socially &amp; environmentally sustainable future for our planet and for present and future generations.</a:t>
            </a:r>
          </a:p>
          <a:p>
            <a:r>
              <a:rPr lang="sv-SE" dirty="0" smtClean="0"/>
              <a:t>Asssess </a:t>
            </a:r>
            <a:r>
              <a:rPr lang="sv-SE" dirty="0"/>
              <a:t>progress and gaps in meeting previous commitents</a:t>
            </a:r>
          </a:p>
          <a:p>
            <a:r>
              <a:rPr lang="sv-SE" dirty="0"/>
              <a:t>Address new challenges</a:t>
            </a:r>
            <a:endParaRPr lang="en-GB" dirty="0"/>
          </a:p>
          <a:p>
            <a:pPr marL="68580" indent="0">
              <a:buNone/>
            </a:pPr>
            <a:endParaRPr lang="sv-SE" dirty="0" smtClean="0"/>
          </a:p>
          <a:p>
            <a:pPr marL="68580" indent="0">
              <a:buNone/>
            </a:pPr>
            <a:r>
              <a:rPr lang="sv-SE" dirty="0" smtClean="0"/>
              <a:t>https</a:t>
            </a:r>
            <a:r>
              <a:rPr lang="sv-SE" dirty="0"/>
              <a:t>://sustainabledevelopment.un.org/index.php?menu=1298</a:t>
            </a:r>
          </a:p>
          <a:p>
            <a:pPr marL="68580" indent="0">
              <a:buNone/>
            </a:pPr>
            <a:r>
              <a:rPr lang="sv-SE" dirty="0"/>
              <a:t> </a:t>
            </a:r>
            <a:r>
              <a:rPr lang="sv-SE" dirty="0" smtClean="0"/>
              <a:t> </a:t>
            </a:r>
            <a:endParaRPr lang="en-GB"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1536192"/>
            <a:ext cx="4343400" cy="5321808"/>
          </a:xfrm>
        </p:spPr>
      </p:pic>
    </p:spTree>
    <p:extLst>
      <p:ext uri="{BB962C8B-B14F-4D97-AF65-F5344CB8AC3E}">
        <p14:creationId xmlns:p14="http://schemas.microsoft.com/office/powerpoint/2010/main" val="3557997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Themes*</a:t>
            </a:r>
            <a:endParaRPr lang="en-GB" dirty="0"/>
          </a:p>
        </p:txBody>
      </p:sp>
      <p:sp>
        <p:nvSpPr>
          <p:cNvPr id="3" name="Content Placeholder 2"/>
          <p:cNvSpPr>
            <a:spLocks noGrp="1"/>
          </p:cNvSpPr>
          <p:nvPr>
            <p:ph sz="quarter" idx="13"/>
          </p:nvPr>
        </p:nvSpPr>
        <p:spPr/>
        <p:txBody>
          <a:bodyPr>
            <a:normAutofit/>
          </a:bodyPr>
          <a:lstStyle/>
          <a:p>
            <a:r>
              <a:rPr lang="sv-SE" dirty="0"/>
              <a:t>An institutional framework for Sustainable </a:t>
            </a:r>
            <a:r>
              <a:rPr lang="sv-SE" dirty="0" smtClean="0"/>
              <a:t>Development. (Term ’Environment’ was replaced by ’Sustainable Development)</a:t>
            </a:r>
          </a:p>
          <a:p>
            <a:pPr marL="68580" indent="0">
              <a:buNone/>
            </a:pPr>
            <a:endParaRPr lang="sv-SE" dirty="0"/>
          </a:p>
          <a:p>
            <a:r>
              <a:rPr lang="sv-SE" dirty="0" smtClean="0"/>
              <a:t>Green </a:t>
            </a:r>
            <a:r>
              <a:rPr lang="sv-SE" dirty="0"/>
              <a:t>Economy (GE) as a tool to achieve SD</a:t>
            </a:r>
            <a:r>
              <a:rPr lang="sv-SE" dirty="0" smtClean="0"/>
              <a:t>:</a:t>
            </a:r>
            <a:endParaRPr lang="sv-SE" dirty="0"/>
          </a:p>
        </p:txBody>
      </p:sp>
      <p:pic>
        <p:nvPicPr>
          <p:cNvPr id="3076" name="Picture 4" descr="Sustainability development Images, Stock Photos &amp;amp; Vectors | Shutterstock"/>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499992" y="1417638"/>
            <a:ext cx="4644008" cy="460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257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Green economy</a:t>
            </a:r>
            <a:endParaRPr lang="en-GB" dirty="0"/>
          </a:p>
        </p:txBody>
      </p:sp>
      <p:sp>
        <p:nvSpPr>
          <p:cNvPr id="3" name="Content Placeholder 2"/>
          <p:cNvSpPr>
            <a:spLocks noGrp="1"/>
          </p:cNvSpPr>
          <p:nvPr>
            <p:ph sz="quarter" idx="13"/>
          </p:nvPr>
        </p:nvSpPr>
        <p:spPr/>
        <p:txBody>
          <a:bodyPr>
            <a:normAutofit lnSpcReduction="10000"/>
          </a:bodyPr>
          <a:lstStyle/>
          <a:p>
            <a:pPr marL="68580" indent="0">
              <a:buNone/>
            </a:pPr>
            <a:r>
              <a:rPr lang="sv-SE" dirty="0"/>
              <a:t>GE Defined as an economy that results in ”improved human well-being and social equity while significantly reducing environmental risks and ecological scarcities”   </a:t>
            </a:r>
          </a:p>
          <a:p>
            <a:pPr marL="68580" indent="0">
              <a:buNone/>
            </a:pPr>
            <a:endParaRPr lang="sv-SE" dirty="0" smtClean="0"/>
          </a:p>
          <a:p>
            <a:pPr marL="68580" indent="0">
              <a:buNone/>
            </a:pPr>
            <a:endParaRPr lang="sv-SE" dirty="0"/>
          </a:p>
          <a:p>
            <a:pPr marL="68580" indent="0">
              <a:buNone/>
            </a:pPr>
            <a:r>
              <a:rPr lang="sv-SE" dirty="0" smtClean="0"/>
              <a:t>Ref</a:t>
            </a:r>
            <a:r>
              <a:rPr lang="sv-SE" dirty="0"/>
              <a:t>:</a:t>
            </a:r>
          </a:p>
          <a:p>
            <a:pPr marL="68580" indent="0">
              <a:buNone/>
            </a:pPr>
            <a:r>
              <a:rPr lang="sv-SE" dirty="0"/>
              <a:t>Barbier, E. B. (2012). The Green Economy Challenge After Rio + 20.</a:t>
            </a:r>
          </a:p>
          <a:p>
            <a:pPr marL="68580" indent="0">
              <a:buNone/>
            </a:pPr>
            <a:endParaRPr lang="en-GB" dirty="0"/>
          </a:p>
          <a:p>
            <a:endParaRPr lang="en-GB" dirty="0"/>
          </a:p>
        </p:txBody>
      </p:sp>
      <p:pic>
        <p:nvPicPr>
          <p:cNvPr id="5" name="Picture 2" descr="Road to Rio+20, UN Conference on Sustainable Development 201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427984" y="1700808"/>
            <a:ext cx="4716016" cy="403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90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Priority areas*</a:t>
            </a:r>
            <a:endParaRPr lang="en-GB" dirty="0"/>
          </a:p>
        </p:txBody>
      </p:sp>
      <p:sp>
        <p:nvSpPr>
          <p:cNvPr id="3" name="Content Placeholder 2"/>
          <p:cNvSpPr>
            <a:spLocks noGrp="1"/>
          </p:cNvSpPr>
          <p:nvPr>
            <p:ph sz="quarter" idx="13"/>
          </p:nvPr>
        </p:nvSpPr>
        <p:spPr/>
        <p:txBody>
          <a:bodyPr/>
          <a:lstStyle/>
          <a:p>
            <a:r>
              <a:rPr lang="sv-SE" dirty="0"/>
              <a:t>Jobs</a:t>
            </a:r>
          </a:p>
          <a:p>
            <a:r>
              <a:rPr lang="sv-SE" dirty="0"/>
              <a:t>Food</a:t>
            </a:r>
          </a:p>
          <a:p>
            <a:r>
              <a:rPr lang="sv-SE" dirty="0"/>
              <a:t>Water</a:t>
            </a:r>
          </a:p>
          <a:p>
            <a:r>
              <a:rPr lang="sv-SE" dirty="0"/>
              <a:t>Energy</a:t>
            </a:r>
          </a:p>
          <a:p>
            <a:r>
              <a:rPr lang="sv-SE" dirty="0"/>
              <a:t>Oceans</a:t>
            </a:r>
          </a:p>
          <a:p>
            <a:r>
              <a:rPr lang="sv-SE" dirty="0"/>
              <a:t>Cities</a:t>
            </a:r>
          </a:p>
          <a:p>
            <a:r>
              <a:rPr lang="sv-SE" dirty="0"/>
              <a:t>Disasters</a:t>
            </a:r>
            <a:endParaRPr lang="en-GB" dirty="0"/>
          </a:p>
          <a:p>
            <a:endParaRPr lang="en-GB" dirty="0"/>
          </a:p>
        </p:txBody>
      </p:sp>
      <p:pic>
        <p:nvPicPr>
          <p:cNvPr id="8194" name="Picture 2" descr="Water at Rio+20 | International Decade for Action &amp;#39;Water for Life&amp;#39; 2005-2015"/>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572000" y="1124744"/>
            <a:ext cx="4572000"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3486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smtClean="0"/>
              <a:t>outcome document: the future we want</a:t>
            </a:r>
            <a:endParaRPr lang="en-GB" dirty="0"/>
          </a:p>
        </p:txBody>
      </p:sp>
      <p:sp>
        <p:nvSpPr>
          <p:cNvPr id="3" name="Content Placeholder 2"/>
          <p:cNvSpPr>
            <a:spLocks noGrp="1"/>
          </p:cNvSpPr>
          <p:nvPr>
            <p:ph sz="quarter" idx="13"/>
          </p:nvPr>
        </p:nvSpPr>
        <p:spPr/>
        <p:txBody>
          <a:bodyPr/>
          <a:lstStyle/>
          <a:p>
            <a:r>
              <a:rPr lang="sv-SE" dirty="0" smtClean="0"/>
              <a:t>A political document aimed at reconciling the economic &amp; environmental goals of the global community.</a:t>
            </a:r>
          </a:p>
          <a:p>
            <a:pPr marL="68580" indent="0">
              <a:buNone/>
            </a:pPr>
            <a:endParaRPr lang="sv-SE" dirty="0" smtClean="0"/>
          </a:p>
          <a:p>
            <a:r>
              <a:rPr lang="sv-SE" dirty="0"/>
              <a:t>Non-binding document</a:t>
            </a:r>
          </a:p>
          <a:p>
            <a:endParaRPr lang="sv-SE" dirty="0" smtClean="0"/>
          </a:p>
          <a:p>
            <a:endParaRPr lang="en-GB" dirty="0"/>
          </a:p>
        </p:txBody>
      </p:sp>
      <p:pic>
        <p:nvPicPr>
          <p:cNvPr id="2050" name="Picture 2" descr="Sustainable development focus for Rio conference | BWNS"/>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75066" y="1536700"/>
            <a:ext cx="3768934" cy="4628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38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future we want (6 parts)</a:t>
            </a:r>
            <a:endParaRPr lang="en-GB" dirty="0"/>
          </a:p>
        </p:txBody>
      </p:sp>
      <p:sp>
        <p:nvSpPr>
          <p:cNvPr id="3" name="Content Placeholder 2"/>
          <p:cNvSpPr>
            <a:spLocks noGrp="1"/>
          </p:cNvSpPr>
          <p:nvPr>
            <p:ph idx="1"/>
          </p:nvPr>
        </p:nvSpPr>
        <p:spPr/>
        <p:txBody>
          <a:bodyPr/>
          <a:lstStyle/>
          <a:p>
            <a:pPr marL="582930" indent="-514350">
              <a:buAutoNum type="romanUcPeriod"/>
            </a:pPr>
            <a:r>
              <a:rPr lang="sv-SE" dirty="0" smtClean="0"/>
              <a:t>Our common vision</a:t>
            </a:r>
          </a:p>
          <a:p>
            <a:pPr marL="582930" indent="-514350">
              <a:buAutoNum type="romanUcPeriod"/>
            </a:pPr>
            <a:r>
              <a:rPr lang="sv-SE" dirty="0" smtClean="0"/>
              <a:t>Renewing political commitment</a:t>
            </a:r>
          </a:p>
          <a:p>
            <a:pPr marL="582930" indent="-514350">
              <a:buAutoNum type="romanUcPeriod"/>
            </a:pPr>
            <a:r>
              <a:rPr lang="sv-SE" dirty="0" smtClean="0"/>
              <a:t>Green economy in the context of sustainable development and poverty eradication</a:t>
            </a:r>
          </a:p>
          <a:p>
            <a:pPr marL="582930" indent="-514350">
              <a:buAutoNum type="romanUcPeriod"/>
            </a:pPr>
            <a:r>
              <a:rPr lang="sv-SE" dirty="0" smtClean="0"/>
              <a:t>Instititutional framework for Sustainable Development</a:t>
            </a:r>
          </a:p>
          <a:p>
            <a:pPr marL="582930" indent="-514350">
              <a:buAutoNum type="romanUcPeriod"/>
            </a:pPr>
            <a:r>
              <a:rPr lang="sv-SE" dirty="0" smtClean="0"/>
              <a:t>Framework for action and follow-up</a:t>
            </a:r>
          </a:p>
          <a:p>
            <a:pPr marL="582930" indent="-514350">
              <a:buAutoNum type="romanUcPeriod"/>
            </a:pPr>
            <a:r>
              <a:rPr lang="sv-SE" dirty="0" smtClean="0"/>
              <a:t>Means of implementation</a:t>
            </a:r>
            <a:endParaRPr lang="en-GB" dirty="0"/>
          </a:p>
        </p:txBody>
      </p:sp>
    </p:spTree>
    <p:extLst>
      <p:ext uri="{BB962C8B-B14F-4D97-AF65-F5344CB8AC3E}">
        <p14:creationId xmlns:p14="http://schemas.microsoft.com/office/powerpoint/2010/main" val="2582173697"/>
      </p:ext>
    </p:extLst>
  </p:cSld>
  <p:clrMapOvr>
    <a:masterClrMapping/>
  </p:clrMapOvr>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TC101859862[[fn=Urban Pop]]</Template>
  <TotalTime>11186</TotalTime>
  <Words>1430</Words>
  <Application>Microsoft Office PowerPoint</Application>
  <PresentationFormat>On-screen Show (4:3)</PresentationFormat>
  <Paragraphs>130</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Calibri</vt:lpstr>
      <vt:lpstr>Gill Sans MT</vt:lpstr>
      <vt:lpstr>Times New Roman</vt:lpstr>
      <vt:lpstr>Wingdings 3</vt:lpstr>
      <vt:lpstr>Urban Pop</vt:lpstr>
      <vt:lpstr>Rio + 20 (UN Conference on Sustainable Development)</vt:lpstr>
      <vt:lpstr>Structure of the lecture</vt:lpstr>
      <vt:lpstr>Background*</vt:lpstr>
      <vt:lpstr>objectives</vt:lpstr>
      <vt:lpstr>Themes*</vt:lpstr>
      <vt:lpstr>The Green economy</vt:lpstr>
      <vt:lpstr>Priority areas*</vt:lpstr>
      <vt:lpstr>outcome document: the future we want</vt:lpstr>
      <vt:lpstr>The future we want (6 parts)</vt:lpstr>
      <vt:lpstr>The future we want: highlights</vt:lpstr>
      <vt:lpstr>The future we want: highlights </vt:lpstr>
      <vt:lpstr>The future we want: highlights </vt:lpstr>
      <vt:lpstr>The future we want: highlights </vt:lpstr>
      <vt:lpstr>The future we want: highlights</vt:lpstr>
      <vt:lpstr>The future we want: highligts (protecting the oceans)</vt:lpstr>
      <vt:lpstr>The fuTure we want: highlights</vt:lpstr>
      <vt:lpstr>Rio + 20 and the EA process*</vt:lpstr>
      <vt:lpstr>Rio + 20 and the EA process: submission by iaia*</vt:lpstr>
      <vt:lpstr>Highlights of the iaia document (contd)*</vt:lpstr>
      <vt:lpstr>Rio + 20 and the environment assessment process</vt:lpstr>
      <vt:lpstr>Rio + 20 and the environment assessment process</vt:lpstr>
      <vt:lpstr>Green economy &amp; impact assessment</vt:lpstr>
      <vt:lpstr>Overall assessment of rio/implications for the Ea process</vt:lpstr>
      <vt:lpstr>Thank you!*</vt:lpstr>
    </vt:vector>
  </TitlesOfParts>
  <Company>NAI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Between livelihoods &amp; urban environmental sustainability:</dc:title>
  <dc:creator>Onyanta Adama-Ajonye</dc:creator>
  <cp:lastModifiedBy>KG_Personal</cp:lastModifiedBy>
  <cp:revision>138</cp:revision>
  <dcterms:created xsi:type="dcterms:W3CDTF">2013-08-16T11:27:16Z</dcterms:created>
  <dcterms:modified xsi:type="dcterms:W3CDTF">2022-01-25T12:34:50Z</dcterms:modified>
</cp:coreProperties>
</file>