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81" r:id="rId4"/>
    <p:sldId id="260" r:id="rId5"/>
    <p:sldId id="267" r:id="rId6"/>
    <p:sldId id="265" r:id="rId7"/>
    <p:sldId id="284" r:id="rId8"/>
    <p:sldId id="285" r:id="rId9"/>
    <p:sldId id="287" r:id="rId10"/>
    <p:sldId id="289" r:id="rId11"/>
    <p:sldId id="262" r:id="rId12"/>
    <p:sldId id="263" r:id="rId13"/>
    <p:sldId id="269" r:id="rId14"/>
    <p:sldId id="294" r:id="rId15"/>
    <p:sldId id="290" r:id="rId16"/>
    <p:sldId id="293" r:id="rId17"/>
    <p:sldId id="295" r:id="rId18"/>
    <p:sldId id="292" r:id="rId19"/>
    <p:sldId id="286" r:id="rId20"/>
    <p:sldId id="28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095" autoAdjust="0"/>
  </p:normalViewPr>
  <p:slideViewPr>
    <p:cSldViewPr snapToGrid="0">
      <p:cViewPr varScale="1">
        <p:scale>
          <a:sx n="63" d="100"/>
          <a:sy n="63" d="100"/>
        </p:scale>
        <p:origin x="73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EC74E2-EF7D-4138-872B-FA79F9560C5E}" type="datetimeFigureOut">
              <a:rPr lang="en-GB" smtClean="0"/>
              <a:t>22/01/2022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06CCC9-07F3-455B-BDA8-5A75B6F7941B}" type="slidenum">
              <a:rPr lang="en-GB" smtClean="0"/>
              <a:t>‹#›</a:t>
            </a:fld>
            <a:endParaRPr lang="en-GB"/>
          </a:p>
        </p:txBody>
      </p:sp>
    </p:spTree>
    <p:extLst>
      <p:ext uri="{BB962C8B-B14F-4D97-AF65-F5344CB8AC3E}">
        <p14:creationId xmlns:p14="http://schemas.microsoft.com/office/powerpoint/2010/main" val="3055569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6CE3CD3-E466-412F-927D-1D5E487257B8}" type="datetimeFigureOut">
              <a:rPr lang="en-GB" smtClean="0"/>
              <a:t>22/01/2022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1844025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CE3CD3-E466-412F-927D-1D5E487257B8}" type="datetimeFigureOut">
              <a:rPr lang="en-GB" smtClean="0"/>
              <a:t>22/01/2022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2489543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CE3CD3-E466-412F-927D-1D5E487257B8}" type="datetimeFigureOut">
              <a:rPr lang="en-GB" smtClean="0"/>
              <a:t>22/01/2022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269779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CE3CD3-E466-412F-927D-1D5E487257B8}" type="datetimeFigureOut">
              <a:rPr lang="en-GB" smtClean="0"/>
              <a:t>22/01/2022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2004802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CE3CD3-E466-412F-927D-1D5E487257B8}" type="datetimeFigureOut">
              <a:rPr lang="en-GB" smtClean="0"/>
              <a:t>22/01/2022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2008350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6CE3CD3-E466-412F-927D-1D5E487257B8}" type="datetimeFigureOut">
              <a:rPr lang="en-GB" smtClean="0"/>
              <a:t>22/01/2022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1616692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6CE3CD3-E466-412F-927D-1D5E487257B8}" type="datetimeFigureOut">
              <a:rPr lang="en-GB" smtClean="0"/>
              <a:t>22/01/2022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1096086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6CE3CD3-E466-412F-927D-1D5E487257B8}" type="datetimeFigureOut">
              <a:rPr lang="en-GB" smtClean="0"/>
              <a:t>22/01/2022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707230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CE3CD3-E466-412F-927D-1D5E487257B8}" type="datetimeFigureOut">
              <a:rPr lang="en-GB" smtClean="0"/>
              <a:t>22/01/2022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3216957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CE3CD3-E466-412F-927D-1D5E487257B8}" type="datetimeFigureOut">
              <a:rPr lang="en-GB" smtClean="0"/>
              <a:t>22/01/2022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3331487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CE3CD3-E466-412F-927D-1D5E487257B8}" type="datetimeFigureOut">
              <a:rPr lang="en-GB" smtClean="0"/>
              <a:t>22/01/2022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0E4AA6-2294-443B-BD01-8C2FAE8913A3}" type="slidenum">
              <a:rPr lang="en-GB" smtClean="0"/>
              <a:t>‹#›</a:t>
            </a:fld>
            <a:endParaRPr lang="en-GB"/>
          </a:p>
        </p:txBody>
      </p:sp>
    </p:spTree>
    <p:extLst>
      <p:ext uri="{BB962C8B-B14F-4D97-AF65-F5344CB8AC3E}">
        <p14:creationId xmlns:p14="http://schemas.microsoft.com/office/powerpoint/2010/main" val="1294510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CE3CD3-E466-412F-927D-1D5E487257B8}" type="datetimeFigureOut">
              <a:rPr lang="en-GB" smtClean="0"/>
              <a:t>22/01/2022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0E4AA6-2294-443B-BD01-8C2FAE8913A3}" type="slidenum">
              <a:rPr lang="en-GB" smtClean="0"/>
              <a:t>‹#›</a:t>
            </a:fld>
            <a:endParaRPr lang="en-GB"/>
          </a:p>
        </p:txBody>
      </p:sp>
    </p:spTree>
    <p:extLst>
      <p:ext uri="{BB962C8B-B14F-4D97-AF65-F5344CB8AC3E}">
        <p14:creationId xmlns:p14="http://schemas.microsoft.com/office/powerpoint/2010/main" val="21942500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The UN Conference on the Human Environment, Stockholm 1972 (The Stockholm Declaration)</a:t>
            </a:r>
            <a:endParaRPr lang="en-GB" dirty="0"/>
          </a:p>
        </p:txBody>
      </p:sp>
      <p:sp>
        <p:nvSpPr>
          <p:cNvPr id="3" name="Content Placeholder 2"/>
          <p:cNvSpPr>
            <a:spLocks noGrp="1"/>
          </p:cNvSpPr>
          <p:nvPr>
            <p:ph sz="half" idx="1"/>
          </p:nvPr>
        </p:nvSpPr>
        <p:spPr/>
        <p:txBody>
          <a:bodyPr>
            <a:normAutofit lnSpcReduction="10000"/>
          </a:bodyPr>
          <a:lstStyle/>
          <a:p>
            <a:pPr marL="0" indent="0">
              <a:buNone/>
            </a:pPr>
            <a:endParaRPr lang="sv-SE" dirty="0" smtClean="0"/>
          </a:p>
          <a:p>
            <a:pPr marL="0" indent="0">
              <a:buNone/>
            </a:pPr>
            <a:endParaRPr lang="sv-SE" dirty="0"/>
          </a:p>
          <a:p>
            <a:pPr marL="0" indent="0">
              <a:buNone/>
            </a:pPr>
            <a:endParaRPr lang="sv-SE" dirty="0" smtClean="0"/>
          </a:p>
          <a:p>
            <a:pPr marL="0" indent="0">
              <a:buNone/>
            </a:pPr>
            <a:endParaRPr lang="sv-SE" dirty="0"/>
          </a:p>
          <a:p>
            <a:pPr marL="0" indent="0">
              <a:buNone/>
            </a:pPr>
            <a:r>
              <a:rPr lang="sv-SE" dirty="0" smtClean="0"/>
              <a:t>Lecture by Onyanta Adama (Ass. Prof.)</a:t>
            </a:r>
          </a:p>
          <a:p>
            <a:pPr marL="0" indent="0">
              <a:buNone/>
            </a:pPr>
            <a:r>
              <a:rPr lang="sv-SE" dirty="0" smtClean="0"/>
              <a:t>Department of Human Geography</a:t>
            </a:r>
          </a:p>
          <a:p>
            <a:pPr marL="0" indent="0">
              <a:buNone/>
            </a:pPr>
            <a:r>
              <a:rPr lang="sv-SE" dirty="0" smtClean="0"/>
              <a:t>Stockholm University</a:t>
            </a:r>
          </a:p>
          <a:p>
            <a:pPr marL="0" indent="0">
              <a:buNone/>
            </a:pPr>
            <a:r>
              <a:rPr lang="sv-SE" dirty="0" smtClean="0"/>
              <a:t>Sweden</a:t>
            </a:r>
          </a:p>
          <a:p>
            <a:endParaRPr lang="en-GB"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162676" y="1825624"/>
            <a:ext cx="6029324" cy="5032375"/>
          </a:xfrm>
        </p:spPr>
      </p:pic>
    </p:spTree>
    <p:extLst>
      <p:ext uri="{BB962C8B-B14F-4D97-AF65-F5344CB8AC3E}">
        <p14:creationId xmlns:p14="http://schemas.microsoft.com/office/powerpoint/2010/main" val="30174136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Stockholm Declaration: the principles (Continued)</a:t>
            </a:r>
            <a:endParaRPr lang="en-GB" dirty="0"/>
          </a:p>
        </p:txBody>
      </p:sp>
      <p:sp>
        <p:nvSpPr>
          <p:cNvPr id="3" name="Content Placeholder 2"/>
          <p:cNvSpPr>
            <a:spLocks noGrp="1"/>
          </p:cNvSpPr>
          <p:nvPr>
            <p:ph idx="1"/>
          </p:nvPr>
        </p:nvSpPr>
        <p:spPr/>
        <p:txBody>
          <a:bodyPr>
            <a:normAutofit/>
          </a:bodyPr>
          <a:lstStyle/>
          <a:p>
            <a:pPr marL="0" indent="0">
              <a:buNone/>
            </a:pPr>
            <a:r>
              <a:rPr lang="sv-SE" dirty="0" smtClean="0"/>
              <a:t>19</a:t>
            </a:r>
            <a:r>
              <a:rPr lang="sv-SE" dirty="0"/>
              <a:t>. Education in environmental </a:t>
            </a:r>
            <a:r>
              <a:rPr lang="sv-SE" dirty="0" smtClean="0"/>
              <a:t>matters</a:t>
            </a:r>
          </a:p>
          <a:p>
            <a:pPr marL="0" indent="0">
              <a:buNone/>
            </a:pPr>
            <a:r>
              <a:rPr lang="sv-SE" dirty="0" smtClean="0"/>
              <a:t>20. </a:t>
            </a:r>
            <a:r>
              <a:rPr lang="sv-SE" dirty="0" smtClean="0"/>
              <a:t>Further </a:t>
            </a:r>
            <a:r>
              <a:rPr lang="sv-SE" dirty="0" smtClean="0"/>
              <a:t>Scientific Research</a:t>
            </a:r>
          </a:p>
          <a:p>
            <a:pPr marL="0" indent="0">
              <a:buNone/>
            </a:pPr>
            <a:r>
              <a:rPr lang="sv-SE" dirty="0" smtClean="0"/>
              <a:t>21. Rights &amp; Responsibility of Sovereign Nation</a:t>
            </a:r>
          </a:p>
          <a:p>
            <a:pPr marL="0" indent="0">
              <a:buNone/>
            </a:pPr>
            <a:r>
              <a:rPr lang="sv-SE" dirty="0" smtClean="0"/>
              <a:t>22. Development of International Law</a:t>
            </a:r>
          </a:p>
          <a:p>
            <a:pPr marL="0" indent="0">
              <a:buNone/>
            </a:pPr>
            <a:r>
              <a:rPr lang="sv-SE" dirty="0" smtClean="0"/>
              <a:t>23. Implementation of agenda by every country</a:t>
            </a:r>
          </a:p>
          <a:p>
            <a:pPr marL="0" indent="0">
              <a:buNone/>
            </a:pPr>
            <a:r>
              <a:rPr lang="sv-SE" dirty="0" smtClean="0"/>
              <a:t>24. International cooperation</a:t>
            </a:r>
          </a:p>
          <a:p>
            <a:pPr marL="0" indent="0">
              <a:buNone/>
            </a:pPr>
            <a:r>
              <a:rPr lang="sv-SE" dirty="0" smtClean="0"/>
              <a:t>25. Coordinated &amp; dynamic role</a:t>
            </a:r>
          </a:p>
          <a:p>
            <a:pPr marL="0" indent="0">
              <a:buNone/>
            </a:pPr>
            <a:r>
              <a:rPr lang="sv-SE" dirty="0" smtClean="0"/>
              <a:t>26. Ban on nuclear weapons</a:t>
            </a:r>
          </a:p>
          <a:p>
            <a:pPr marL="0" indent="0">
              <a:buNone/>
            </a:pPr>
            <a:endParaRPr lang="sv-SE" dirty="0" smtClean="0"/>
          </a:p>
          <a:p>
            <a:endParaRPr lang="en-GB" dirty="0"/>
          </a:p>
        </p:txBody>
      </p:sp>
    </p:spTree>
    <p:extLst>
      <p:ext uri="{BB962C8B-B14F-4D97-AF65-F5344CB8AC3E}">
        <p14:creationId xmlns:p14="http://schemas.microsoft.com/office/powerpoint/2010/main" val="1782227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Action Plan for the Human Environment</a:t>
            </a:r>
            <a:endParaRPr lang="en-GB" dirty="0"/>
          </a:p>
        </p:txBody>
      </p:sp>
      <p:sp>
        <p:nvSpPr>
          <p:cNvPr id="3" name="Content Placeholder 2"/>
          <p:cNvSpPr>
            <a:spLocks noGrp="1"/>
          </p:cNvSpPr>
          <p:nvPr>
            <p:ph idx="1"/>
          </p:nvPr>
        </p:nvSpPr>
        <p:spPr/>
        <p:txBody>
          <a:bodyPr/>
          <a:lstStyle/>
          <a:p>
            <a:r>
              <a:rPr lang="sv-SE" dirty="0" smtClean="0"/>
              <a:t>Contained 109 recommendations</a:t>
            </a:r>
          </a:p>
          <a:p>
            <a:r>
              <a:rPr lang="sv-SE" dirty="0" smtClean="0"/>
              <a:t>Broad types of action:</a:t>
            </a:r>
          </a:p>
          <a:p>
            <a:pPr marL="514350" indent="-514350">
              <a:buAutoNum type="arabicPeriod"/>
            </a:pPr>
            <a:r>
              <a:rPr lang="sv-SE" dirty="0" smtClean="0"/>
              <a:t>Global environmental assessment programme (Earthwatch)</a:t>
            </a:r>
          </a:p>
          <a:p>
            <a:pPr marL="514350" indent="-514350">
              <a:buAutoNum type="arabicPeriod"/>
            </a:pPr>
            <a:r>
              <a:rPr lang="sv-SE" dirty="0" smtClean="0"/>
              <a:t>Environmental management activities</a:t>
            </a:r>
          </a:p>
          <a:p>
            <a:pPr marL="514350" indent="-514350">
              <a:buAutoNum type="arabicPeriod"/>
            </a:pPr>
            <a:r>
              <a:rPr lang="sv-SE" dirty="0" smtClean="0"/>
              <a:t>International measures to support the national actions of assessment and management</a:t>
            </a:r>
          </a:p>
          <a:p>
            <a:pPr marL="0" indent="0">
              <a:buNone/>
            </a:pPr>
            <a:r>
              <a:rPr lang="en-GB" dirty="0" smtClean="0"/>
              <a:t>http://www.un-documents.net/aphe-a.htm</a:t>
            </a:r>
            <a:endParaRPr lang="en-GB" dirty="0"/>
          </a:p>
        </p:txBody>
      </p:sp>
    </p:spTree>
    <p:extLst>
      <p:ext uri="{BB962C8B-B14F-4D97-AF65-F5344CB8AC3E}">
        <p14:creationId xmlns:p14="http://schemas.microsoft.com/office/powerpoint/2010/main" val="840532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Action Plan: the specifics</a:t>
            </a:r>
            <a:endParaRPr lang="en-GB" dirty="0"/>
          </a:p>
        </p:txBody>
      </p:sp>
      <p:sp>
        <p:nvSpPr>
          <p:cNvPr id="3" name="Content Placeholder 2"/>
          <p:cNvSpPr>
            <a:spLocks noGrp="1"/>
          </p:cNvSpPr>
          <p:nvPr>
            <p:ph idx="1"/>
          </p:nvPr>
        </p:nvSpPr>
        <p:spPr/>
        <p:txBody>
          <a:bodyPr/>
          <a:lstStyle/>
          <a:p>
            <a:pPr marL="0" indent="0">
              <a:buNone/>
            </a:pPr>
            <a:r>
              <a:rPr lang="sv-SE" dirty="0" smtClean="0"/>
              <a:t>1. </a:t>
            </a:r>
            <a:r>
              <a:rPr lang="sv-SE" b="1" dirty="0" smtClean="0"/>
              <a:t>Environmental Assessment:</a:t>
            </a:r>
          </a:p>
          <a:p>
            <a:r>
              <a:rPr lang="sv-SE" dirty="0" smtClean="0"/>
              <a:t>Evaluation &amp; Review</a:t>
            </a:r>
          </a:p>
          <a:p>
            <a:r>
              <a:rPr lang="sv-SE" dirty="0" smtClean="0"/>
              <a:t>Research</a:t>
            </a:r>
          </a:p>
          <a:p>
            <a:r>
              <a:rPr lang="sv-SE" dirty="0" smtClean="0"/>
              <a:t>Monitoring</a:t>
            </a:r>
          </a:p>
          <a:p>
            <a:r>
              <a:rPr lang="sv-SE" dirty="0" smtClean="0"/>
              <a:t>Information Exchange</a:t>
            </a:r>
          </a:p>
          <a:p>
            <a:pPr marL="0" indent="0">
              <a:buNone/>
            </a:pPr>
            <a:r>
              <a:rPr lang="sv-SE" dirty="0" smtClean="0"/>
              <a:t>2. </a:t>
            </a:r>
            <a:r>
              <a:rPr lang="sv-SE" b="1" dirty="0" smtClean="0"/>
              <a:t>Environmental Management:</a:t>
            </a:r>
          </a:p>
          <a:p>
            <a:r>
              <a:rPr lang="sv-SE" dirty="0" smtClean="0"/>
              <a:t>Goal setting &amp; planning</a:t>
            </a:r>
          </a:p>
          <a:p>
            <a:r>
              <a:rPr lang="sv-SE" dirty="0" smtClean="0"/>
              <a:t>International consultation</a:t>
            </a:r>
            <a:r>
              <a:rPr lang="en-GB" dirty="0" smtClean="0"/>
              <a:t> &amp; agreements</a:t>
            </a:r>
          </a:p>
          <a:p>
            <a:endParaRPr lang="sv-SE" dirty="0" smtClean="0"/>
          </a:p>
          <a:p>
            <a:endParaRPr lang="en-GB" dirty="0"/>
          </a:p>
        </p:txBody>
      </p:sp>
    </p:spTree>
    <p:extLst>
      <p:ext uri="{BB962C8B-B14F-4D97-AF65-F5344CB8AC3E}">
        <p14:creationId xmlns:p14="http://schemas.microsoft.com/office/powerpoint/2010/main" val="4123362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Action Plan: the specifics (continued)</a:t>
            </a:r>
            <a:endParaRPr lang="en-GB" dirty="0"/>
          </a:p>
        </p:txBody>
      </p:sp>
      <p:sp>
        <p:nvSpPr>
          <p:cNvPr id="3" name="Content Placeholder 2"/>
          <p:cNvSpPr>
            <a:spLocks noGrp="1"/>
          </p:cNvSpPr>
          <p:nvPr>
            <p:ph idx="1"/>
          </p:nvPr>
        </p:nvSpPr>
        <p:spPr/>
        <p:txBody>
          <a:bodyPr/>
          <a:lstStyle/>
          <a:p>
            <a:pPr marL="0" indent="0">
              <a:buNone/>
            </a:pPr>
            <a:r>
              <a:rPr lang="sv-SE" sz="2400" b="1" dirty="0" smtClean="0">
                <a:latin typeface="Times New Roman" panose="02020603050405020304" pitchFamily="18" charset="0"/>
                <a:cs typeface="Times New Roman" panose="02020603050405020304" pitchFamily="18" charset="0"/>
              </a:rPr>
              <a:t>3. Supporting Measures:</a:t>
            </a:r>
          </a:p>
          <a:p>
            <a:r>
              <a:rPr lang="sv-SE" sz="2400" dirty="0" smtClean="0">
                <a:latin typeface="Times New Roman" panose="02020603050405020304" pitchFamily="18" charset="0"/>
                <a:cs typeface="Times New Roman" panose="02020603050405020304" pitchFamily="18" charset="0"/>
              </a:rPr>
              <a:t>Education &amp; Training</a:t>
            </a:r>
          </a:p>
          <a:p>
            <a:r>
              <a:rPr lang="sv-SE" sz="2400" dirty="0" smtClean="0">
                <a:latin typeface="Times New Roman" panose="02020603050405020304" pitchFamily="18" charset="0"/>
                <a:cs typeface="Times New Roman" panose="02020603050405020304" pitchFamily="18" charset="0"/>
              </a:rPr>
              <a:t>Public Information</a:t>
            </a:r>
          </a:p>
          <a:p>
            <a:r>
              <a:rPr lang="sv-SE" sz="2400" dirty="0" smtClean="0">
                <a:latin typeface="Times New Roman" panose="02020603050405020304" pitchFamily="18" charset="0"/>
                <a:cs typeface="Times New Roman" panose="02020603050405020304" pitchFamily="18" charset="0"/>
              </a:rPr>
              <a:t>Organizational funding</a:t>
            </a:r>
          </a:p>
          <a:p>
            <a:r>
              <a:rPr lang="sv-SE" sz="2400" dirty="0" smtClean="0">
                <a:latin typeface="Times New Roman" panose="02020603050405020304" pitchFamily="18" charset="0"/>
                <a:cs typeface="Times New Roman" panose="02020603050405020304" pitchFamily="18" charset="0"/>
              </a:rPr>
              <a:t>Technical cooperation</a:t>
            </a:r>
          </a:p>
          <a:p>
            <a:pPr marL="0" indent="0">
              <a:buNone/>
            </a:pPr>
            <a:endParaRPr lang="sv-SE" sz="1200" dirty="0" smtClean="0"/>
          </a:p>
          <a:p>
            <a:endParaRPr lang="sv-SE" sz="1200" dirty="0" smtClean="0"/>
          </a:p>
        </p:txBody>
      </p:sp>
    </p:spTree>
    <p:extLst>
      <p:ext uri="{BB962C8B-B14F-4D97-AF65-F5344CB8AC3E}">
        <p14:creationId xmlns:p14="http://schemas.microsoft.com/office/powerpoint/2010/main" val="529178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formation of UNEP</a:t>
            </a:r>
            <a:endParaRPr lang="en-GB" dirty="0"/>
          </a:p>
        </p:txBody>
      </p:sp>
      <p:sp>
        <p:nvSpPr>
          <p:cNvPr id="3" name="Content Placeholder 2"/>
          <p:cNvSpPr>
            <a:spLocks noGrp="1"/>
          </p:cNvSpPr>
          <p:nvPr>
            <p:ph sz="half" idx="1"/>
          </p:nvPr>
        </p:nvSpPr>
        <p:spPr/>
        <p:txBody>
          <a:bodyPr>
            <a:normAutofit fontScale="92500"/>
          </a:bodyPr>
          <a:lstStyle/>
          <a:p>
            <a:pPr marL="0" indent="0">
              <a:buNone/>
            </a:pPr>
            <a:r>
              <a:rPr lang="sv-SE" dirty="0" smtClean="0"/>
              <a:t>UNEP- Ensure conference follow-up, set the framework for the UN’s engagement with env issues.</a:t>
            </a:r>
          </a:p>
          <a:p>
            <a:pPr marL="0" indent="0">
              <a:buNone/>
            </a:pPr>
            <a:r>
              <a:rPr lang="sv-SE" dirty="0" smtClean="0"/>
              <a:t>Core functions.</a:t>
            </a:r>
          </a:p>
          <a:p>
            <a:pPr marL="514350" indent="-514350">
              <a:buAutoNum type="arabicPeriod"/>
            </a:pPr>
            <a:r>
              <a:rPr lang="sv-SE" dirty="0" smtClean="0"/>
              <a:t>Knowledge acquisition &amp; assessment.</a:t>
            </a:r>
          </a:p>
          <a:p>
            <a:pPr marL="514350" indent="-514350">
              <a:buAutoNum type="arabicPeriod"/>
            </a:pPr>
            <a:r>
              <a:rPr lang="sv-SE" dirty="0" smtClean="0"/>
              <a:t>Environmental quality management. </a:t>
            </a:r>
          </a:p>
          <a:p>
            <a:pPr marL="514350" indent="-514350">
              <a:buAutoNum type="arabicPeriod"/>
            </a:pPr>
            <a:r>
              <a:rPr lang="sv-SE" dirty="0" smtClean="0"/>
              <a:t>International supporting actions (capacity building, training, etc.) </a:t>
            </a:r>
          </a:p>
          <a:p>
            <a:pPr marL="0" indent="0">
              <a:buNone/>
            </a:pPr>
            <a:endParaRPr lang="en-GB" dirty="0"/>
          </a:p>
        </p:txBody>
      </p:sp>
      <p:pic>
        <p:nvPicPr>
          <p:cNvPr id="3074" name="Picture 2" descr="26 Principles of Stockholm Declaration on Environment Protection"/>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567612" y="1905000"/>
            <a:ext cx="4624388" cy="40576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46730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5 Resolutions</a:t>
            </a:r>
            <a:endParaRPr lang="en-GB" dirty="0"/>
          </a:p>
        </p:txBody>
      </p:sp>
      <p:sp>
        <p:nvSpPr>
          <p:cNvPr id="3" name="Content Placeholder 2"/>
          <p:cNvSpPr>
            <a:spLocks noGrp="1"/>
          </p:cNvSpPr>
          <p:nvPr>
            <p:ph idx="1"/>
          </p:nvPr>
        </p:nvSpPr>
        <p:spPr/>
        <p:txBody>
          <a:bodyPr/>
          <a:lstStyle/>
          <a:p>
            <a:r>
              <a:rPr lang="sv-SE" dirty="0" smtClean="0"/>
              <a:t>International databank on env. Data</a:t>
            </a:r>
          </a:p>
          <a:p>
            <a:r>
              <a:rPr lang="sv-SE" dirty="0" smtClean="0"/>
              <a:t>Ban on nuclear weapons test</a:t>
            </a:r>
          </a:p>
          <a:p>
            <a:r>
              <a:rPr lang="sv-SE" dirty="0" smtClean="0"/>
              <a:t>An Environment Fund</a:t>
            </a:r>
          </a:p>
          <a:p>
            <a:r>
              <a:rPr lang="sv-SE" dirty="0" smtClean="0"/>
              <a:t>Commitment to address issues linked to env &amp; devpt</a:t>
            </a:r>
          </a:p>
          <a:p>
            <a:r>
              <a:rPr lang="sv-SE" dirty="0" smtClean="0"/>
              <a:t>International organizational changes.</a:t>
            </a:r>
          </a:p>
          <a:p>
            <a:pPr marL="0" indent="0">
              <a:buNone/>
            </a:pPr>
            <a:r>
              <a:rPr lang="sv-SE" dirty="0" smtClean="0"/>
              <a:t>Ref: Chasek (2020). </a:t>
            </a:r>
            <a:endParaRPr lang="en-GB" dirty="0" smtClean="0"/>
          </a:p>
          <a:p>
            <a:endParaRPr lang="en-GB" dirty="0"/>
          </a:p>
        </p:txBody>
      </p:sp>
    </p:spTree>
    <p:extLst>
      <p:ext uri="{BB962C8B-B14F-4D97-AF65-F5344CB8AC3E}">
        <p14:creationId xmlns:p14="http://schemas.microsoft.com/office/powerpoint/2010/main" val="1995151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Concluding Remarks: Putting the environment on the global agenda</a:t>
            </a:r>
            <a:endParaRPr lang="en-GB" dirty="0"/>
          </a:p>
        </p:txBody>
      </p:sp>
      <p:sp>
        <p:nvSpPr>
          <p:cNvPr id="3" name="Content Placeholder 2"/>
          <p:cNvSpPr>
            <a:spLocks noGrp="1"/>
          </p:cNvSpPr>
          <p:nvPr>
            <p:ph sz="half" idx="1"/>
          </p:nvPr>
        </p:nvSpPr>
        <p:spPr/>
        <p:txBody>
          <a:bodyPr>
            <a:normAutofit fontScale="92500" lnSpcReduction="10000"/>
          </a:bodyPr>
          <a:lstStyle/>
          <a:p>
            <a:r>
              <a:rPr lang="sv-SE" dirty="0" smtClean="0"/>
              <a:t>First UN conference to make the environment a major issue</a:t>
            </a:r>
            <a:r>
              <a:rPr lang="sv-SE" dirty="0" smtClean="0"/>
              <a:t>.</a:t>
            </a:r>
          </a:p>
          <a:p>
            <a:pPr marL="0" indent="0">
              <a:buNone/>
            </a:pPr>
            <a:endParaRPr lang="sv-SE" dirty="0" smtClean="0"/>
          </a:p>
          <a:p>
            <a:r>
              <a:rPr lang="sv-SE" dirty="0" smtClean="0"/>
              <a:t>First with the word ’environment’ in its title</a:t>
            </a:r>
            <a:r>
              <a:rPr lang="sv-SE" dirty="0" smtClean="0"/>
              <a:t>.</a:t>
            </a:r>
          </a:p>
          <a:p>
            <a:pPr marL="0" indent="0">
              <a:buNone/>
            </a:pPr>
            <a:endParaRPr lang="sv-SE" dirty="0" smtClean="0"/>
          </a:p>
          <a:p>
            <a:r>
              <a:rPr lang="sv-SE" dirty="0"/>
              <a:t>Produced the first state of the environment report titled ’Only One Earth’</a:t>
            </a:r>
          </a:p>
          <a:p>
            <a:pPr marL="0" indent="0">
              <a:buNone/>
            </a:pPr>
            <a:endParaRPr lang="sv-SE" dirty="0" smtClean="0"/>
          </a:p>
          <a:p>
            <a:pPr marL="0" indent="0">
              <a:buNone/>
            </a:pPr>
            <a:r>
              <a:rPr lang="sv-SE" dirty="0" smtClean="0"/>
              <a:t> </a:t>
            </a:r>
            <a:endParaRPr lang="sv-SE" dirty="0" smtClean="0"/>
          </a:p>
          <a:p>
            <a:endParaRPr lang="en-GB" dirty="0"/>
          </a:p>
        </p:txBody>
      </p:sp>
      <p:pic>
        <p:nvPicPr>
          <p:cNvPr id="2052" name="Picture 4" descr="Kyoto and Beyond Road to Rio20 The 8"/>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2058194"/>
            <a:ext cx="6019800" cy="4799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370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Concluding Remarks</a:t>
            </a:r>
            <a:endParaRPr lang="en-GB" dirty="0"/>
          </a:p>
        </p:txBody>
      </p:sp>
      <p:sp>
        <p:nvSpPr>
          <p:cNvPr id="3" name="Content Placeholder 2"/>
          <p:cNvSpPr>
            <a:spLocks noGrp="1"/>
          </p:cNvSpPr>
          <p:nvPr>
            <p:ph sz="half" idx="1"/>
          </p:nvPr>
        </p:nvSpPr>
        <p:spPr/>
        <p:txBody>
          <a:bodyPr>
            <a:normAutofit lnSpcReduction="10000"/>
          </a:bodyPr>
          <a:lstStyle/>
          <a:p>
            <a:r>
              <a:rPr lang="sv-SE" dirty="0" smtClean="0"/>
              <a:t>Lauded for paving the way for environmental diplomacy by encouraging global cooperation on environmental issues (model for future UN conferences).</a:t>
            </a:r>
          </a:p>
          <a:p>
            <a:r>
              <a:rPr lang="sv-SE" dirty="0" smtClean="0"/>
              <a:t>Paved the way for the </a:t>
            </a:r>
            <a:r>
              <a:rPr lang="sv-SE" dirty="0" smtClean="0"/>
              <a:t>adoption of the concept </a:t>
            </a:r>
            <a:r>
              <a:rPr lang="sv-SE" dirty="0" smtClean="0"/>
              <a:t>of Sustainable Development </a:t>
            </a:r>
            <a:r>
              <a:rPr lang="sv-SE" dirty="0" smtClean="0"/>
              <a:t>(advocated the need to address the </a:t>
            </a:r>
            <a:r>
              <a:rPr lang="sv-SE" dirty="0" smtClean="0"/>
              <a:t>Environment &amp; Development </a:t>
            </a:r>
            <a:r>
              <a:rPr lang="sv-SE" dirty="0" smtClean="0"/>
              <a:t>simultaneously).</a:t>
            </a:r>
            <a:endParaRPr lang="sv-SE" dirty="0" smtClean="0"/>
          </a:p>
          <a:p>
            <a:endParaRPr lang="en-GB" dirty="0"/>
          </a:p>
        </p:txBody>
      </p:sp>
      <p:pic>
        <p:nvPicPr>
          <p:cNvPr id="5" name="Picture 2" descr="UPSC PRELIMS - 2017 - ENVIRONMENT - STOCKHOLM CONFERENCE 1972 - YouTube"/>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1825624"/>
            <a:ext cx="6019800" cy="4422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884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smtClean="0"/>
              <a:t>Concluding Remarks: drawing attention to the concerns of developing countries</a:t>
            </a:r>
            <a:endParaRPr lang="en-GB" dirty="0"/>
          </a:p>
        </p:txBody>
      </p:sp>
      <p:sp>
        <p:nvSpPr>
          <p:cNvPr id="3" name="Content Placeholder 2"/>
          <p:cNvSpPr>
            <a:spLocks noGrp="1"/>
          </p:cNvSpPr>
          <p:nvPr>
            <p:ph sz="half" idx="1"/>
          </p:nvPr>
        </p:nvSpPr>
        <p:spPr/>
        <p:txBody>
          <a:bodyPr>
            <a:normAutofit fontScale="92500" lnSpcReduction="10000"/>
          </a:bodyPr>
          <a:lstStyle/>
          <a:p>
            <a:r>
              <a:rPr lang="sv-SE" dirty="0" smtClean="0"/>
              <a:t>Developing countries advocated for a focus on underdevelopment &amp; poverty</a:t>
            </a:r>
          </a:p>
          <a:p>
            <a:r>
              <a:rPr lang="sv-SE" dirty="0" smtClean="0"/>
              <a:t>Founex Panel – set up to discuss how developing countries could address environmental problems without jeopardizing their development.</a:t>
            </a:r>
          </a:p>
          <a:p>
            <a:r>
              <a:rPr lang="sv-SE" dirty="0" smtClean="0"/>
              <a:t>UNEP – Offer support to developing nations on environmental issues.</a:t>
            </a:r>
          </a:p>
          <a:p>
            <a:r>
              <a:rPr lang="sv-SE" dirty="0" smtClean="0"/>
              <a:t>UNEP located in Nairobi, Kenya</a:t>
            </a:r>
          </a:p>
          <a:p>
            <a:endParaRPr lang="sv-SE" dirty="0" smtClean="0"/>
          </a:p>
          <a:p>
            <a:endParaRPr lang="en-GB" dirty="0"/>
          </a:p>
        </p:txBody>
      </p:sp>
      <p:sp>
        <p:nvSpPr>
          <p:cNvPr id="4" name="Content Placeholder 3"/>
          <p:cNvSpPr>
            <a:spLocks noGrp="1"/>
          </p:cNvSpPr>
          <p:nvPr>
            <p:ph sz="half" idx="2"/>
          </p:nvPr>
        </p:nvSpPr>
        <p:spPr/>
        <p:txBody>
          <a:bodyPr>
            <a:normAutofit fontScale="92500" lnSpcReduction="10000"/>
          </a:bodyPr>
          <a:lstStyle/>
          <a:p>
            <a:pPr marL="0" indent="0">
              <a:buNone/>
            </a:pPr>
            <a:r>
              <a:rPr lang="en-GB" dirty="0" smtClean="0"/>
              <a:t>“We do not wish to impoverish the environment any further and yet we cannot for a moment forget the grim poverty of large numbers of people. Are not poverty and need the greatest polluters</a:t>
            </a:r>
            <a:r>
              <a:rPr lang="sv-SE" dirty="0" smtClean="0"/>
              <a:t>?”</a:t>
            </a:r>
          </a:p>
          <a:p>
            <a:pPr marL="0" indent="0">
              <a:buNone/>
            </a:pPr>
            <a:r>
              <a:rPr lang="sv-SE" dirty="0" smtClean="0"/>
              <a:t>Speech by Indian Prime Minister Indira Ghandi to the conference, 14 June 1972</a:t>
            </a:r>
            <a:endParaRPr lang="en-GB" dirty="0"/>
          </a:p>
        </p:txBody>
      </p:sp>
    </p:spTree>
    <p:extLst>
      <p:ext uri="{BB962C8B-B14F-4D97-AF65-F5344CB8AC3E}">
        <p14:creationId xmlns:p14="http://schemas.microsoft.com/office/powerpoint/2010/main" val="40469946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smtClean="0"/>
              <a:t>The Stockholm Declaration &amp; the Environment </a:t>
            </a:r>
            <a:r>
              <a:rPr lang="sv-SE" dirty="0" smtClean="0"/>
              <a:t>Assessment (EA) process</a:t>
            </a:r>
            <a:endParaRPr lang="en-GB" dirty="0"/>
          </a:p>
        </p:txBody>
      </p:sp>
      <p:sp>
        <p:nvSpPr>
          <p:cNvPr id="3" name="Content Placeholder 2"/>
          <p:cNvSpPr>
            <a:spLocks noGrp="1"/>
          </p:cNvSpPr>
          <p:nvPr>
            <p:ph idx="1"/>
          </p:nvPr>
        </p:nvSpPr>
        <p:spPr/>
        <p:txBody>
          <a:bodyPr>
            <a:normAutofit fontScale="92500" lnSpcReduction="10000"/>
          </a:bodyPr>
          <a:lstStyle/>
          <a:p>
            <a:r>
              <a:rPr lang="sv-SE" dirty="0" smtClean="0"/>
              <a:t>The creation of UNEP – to coordinate the UN’s environmental initiatives and to provide support to developing nations on environmental issues.</a:t>
            </a:r>
          </a:p>
          <a:p>
            <a:r>
              <a:rPr lang="sv-SE" dirty="0"/>
              <a:t>The Stockholm Declaration provided the first set of global principles on the environment. </a:t>
            </a:r>
            <a:r>
              <a:rPr lang="sv-SE" dirty="0" smtClean="0"/>
              <a:t>Those relevant to the EA process in particular:</a:t>
            </a:r>
          </a:p>
          <a:p>
            <a:pPr>
              <a:buFontTx/>
              <a:buChar char="-"/>
            </a:pPr>
            <a:r>
              <a:rPr lang="sv-SE" dirty="0" smtClean="0"/>
              <a:t>Principle 2 (Management of Natural Resources): </a:t>
            </a:r>
            <a:r>
              <a:rPr lang="sv-SE" dirty="0"/>
              <a:t>The natural resources of the </a:t>
            </a:r>
            <a:r>
              <a:rPr lang="sv-SE" dirty="0" smtClean="0"/>
              <a:t>earth, including the air, water, land, flora &amp; fauna and especailly representative samples of natural ecosystems, must </a:t>
            </a:r>
            <a:r>
              <a:rPr lang="sv-SE" dirty="0"/>
              <a:t>be safeguarded for the benefit of present and future generations through careful planning or management as </a:t>
            </a:r>
            <a:r>
              <a:rPr lang="sv-SE" dirty="0" smtClean="0"/>
              <a:t>appropriate.</a:t>
            </a:r>
          </a:p>
          <a:p>
            <a:pPr marL="0" indent="0">
              <a:buNone/>
            </a:pPr>
            <a:r>
              <a:rPr lang="sv-SE" dirty="0" smtClean="0"/>
              <a:t>- Principle 18 (Use of Science &amp; Technology): </a:t>
            </a:r>
            <a:r>
              <a:rPr lang="sv-SE" dirty="0"/>
              <a:t>Science &amp; technology must be  applied to the identification, avoidance, and control of environmental risks and the solution of environmental problems.</a:t>
            </a:r>
          </a:p>
          <a:p>
            <a:endParaRPr lang="sv-SE" dirty="0" smtClean="0"/>
          </a:p>
          <a:p>
            <a:pPr marL="0" indent="0">
              <a:buNone/>
            </a:pPr>
            <a:endParaRPr lang="en-GB" dirty="0"/>
          </a:p>
        </p:txBody>
      </p:sp>
    </p:spTree>
    <p:extLst>
      <p:ext uri="{BB962C8B-B14F-4D97-AF65-F5344CB8AC3E}">
        <p14:creationId xmlns:p14="http://schemas.microsoft.com/office/powerpoint/2010/main" val="2277568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025"/>
            <a:ext cx="10515600" cy="1325563"/>
          </a:xfrm>
        </p:spPr>
        <p:txBody>
          <a:bodyPr/>
          <a:lstStyle/>
          <a:p>
            <a:r>
              <a:rPr lang="sv-SE" dirty="0" smtClean="0"/>
              <a:t>Structure of the Lecture</a:t>
            </a:r>
            <a:endParaRPr lang="en-GB" dirty="0"/>
          </a:p>
        </p:txBody>
      </p:sp>
      <p:sp>
        <p:nvSpPr>
          <p:cNvPr id="3" name="Content Placeholder 2"/>
          <p:cNvSpPr>
            <a:spLocks noGrp="1"/>
          </p:cNvSpPr>
          <p:nvPr>
            <p:ph sz="half" idx="1"/>
          </p:nvPr>
        </p:nvSpPr>
        <p:spPr/>
        <p:txBody>
          <a:bodyPr>
            <a:normAutofit/>
          </a:bodyPr>
          <a:lstStyle/>
          <a:p>
            <a:r>
              <a:rPr lang="sv-SE" dirty="0" smtClean="0"/>
              <a:t>Background (Motivation; Aim; Major Issues)</a:t>
            </a:r>
          </a:p>
          <a:p>
            <a:r>
              <a:rPr lang="sv-SE" dirty="0" smtClean="0"/>
              <a:t>The </a:t>
            </a:r>
            <a:r>
              <a:rPr lang="sv-SE" dirty="0" smtClean="0"/>
              <a:t>Stockholm Declaration</a:t>
            </a:r>
          </a:p>
          <a:p>
            <a:pPr marL="0" indent="0">
              <a:buNone/>
            </a:pPr>
            <a:r>
              <a:rPr lang="sv-SE" dirty="0"/>
              <a:t> </a:t>
            </a:r>
            <a:r>
              <a:rPr lang="sv-SE" dirty="0" smtClean="0"/>
              <a:t>  (Principles &amp; Action Plan)</a:t>
            </a:r>
          </a:p>
          <a:p>
            <a:r>
              <a:rPr lang="sv-SE" dirty="0" smtClean="0"/>
              <a:t>The creation of UNEP</a:t>
            </a:r>
          </a:p>
          <a:p>
            <a:r>
              <a:rPr lang="sv-SE" dirty="0" smtClean="0"/>
              <a:t>Concluding Remarks (including the Stockholm Declaration in the context of the Environment Assessment process) </a:t>
            </a:r>
            <a:endParaRPr lang="en-GB" dirty="0"/>
          </a:p>
        </p:txBody>
      </p:sp>
      <p:pic>
        <p:nvPicPr>
          <p:cNvPr id="1026" name="Picture 2" descr="Stockholm Conference, 1972 – Law Comrade"/>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24625" y="1825625"/>
            <a:ext cx="5667375" cy="4618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30663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Concluding Remarks: the political tensions</a:t>
            </a:r>
            <a:endParaRPr lang="en-GB" dirty="0"/>
          </a:p>
        </p:txBody>
      </p:sp>
      <p:sp>
        <p:nvSpPr>
          <p:cNvPr id="3" name="Content Placeholder 2"/>
          <p:cNvSpPr>
            <a:spLocks noGrp="1"/>
          </p:cNvSpPr>
          <p:nvPr>
            <p:ph sz="half" idx="1"/>
          </p:nvPr>
        </p:nvSpPr>
        <p:spPr/>
        <p:txBody>
          <a:bodyPr>
            <a:normAutofit/>
          </a:bodyPr>
          <a:lstStyle/>
          <a:p>
            <a:r>
              <a:rPr lang="sv-SE" dirty="0" smtClean="0"/>
              <a:t>Boycotted by the Russia &amp; the Warsaw Pact</a:t>
            </a:r>
          </a:p>
          <a:p>
            <a:r>
              <a:rPr lang="sv-SE" dirty="0" smtClean="0"/>
              <a:t>Ignored by the US, Britain, Italy &amp; Belgium (formed a rival group- the Brussels Group to contain the influence of the conference)</a:t>
            </a:r>
          </a:p>
          <a:p>
            <a:r>
              <a:rPr lang="sv-SE" dirty="0" smtClean="0"/>
              <a:t>Tensions between developed &amp; developing countries</a:t>
            </a:r>
          </a:p>
          <a:p>
            <a:r>
              <a:rPr lang="sv-SE" dirty="0" smtClean="0"/>
              <a:t>Tensions between the US &amp; China</a:t>
            </a:r>
          </a:p>
          <a:p>
            <a:endParaRPr lang="en-GB" dirty="0"/>
          </a:p>
        </p:txBody>
      </p:sp>
      <p:pic>
        <p:nvPicPr>
          <p:cNvPr id="5" name="Picture 2" descr="Earth Day | OUPblo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090308" y="1825624"/>
            <a:ext cx="5101692" cy="503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35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Background: A Swedish Initiative</a:t>
            </a:r>
            <a:endParaRPr lang="en-GB" dirty="0"/>
          </a:p>
        </p:txBody>
      </p:sp>
      <p:sp>
        <p:nvSpPr>
          <p:cNvPr id="3" name="Content Placeholder 2"/>
          <p:cNvSpPr>
            <a:spLocks noGrp="1"/>
          </p:cNvSpPr>
          <p:nvPr>
            <p:ph sz="half" idx="1"/>
          </p:nvPr>
        </p:nvSpPr>
        <p:spPr/>
        <p:txBody>
          <a:bodyPr>
            <a:normAutofit fontScale="85000" lnSpcReduction="10000"/>
          </a:bodyPr>
          <a:lstStyle/>
          <a:p>
            <a:r>
              <a:rPr lang="sv-SE" dirty="0" smtClean="0"/>
              <a:t>Sweden proposed an international conference in 1968 to address global environmental problems</a:t>
            </a:r>
          </a:p>
          <a:p>
            <a:r>
              <a:rPr lang="sv-SE" dirty="0" smtClean="0"/>
              <a:t>After an extensive three part preparatory process, the Conference on the Human Environment took place in Stockholm from June 5 – 16, 1972</a:t>
            </a:r>
          </a:p>
          <a:p>
            <a:endParaRPr lang="en-GB" dirty="0"/>
          </a:p>
        </p:txBody>
      </p:sp>
      <p:sp>
        <p:nvSpPr>
          <p:cNvPr id="4" name="Content Placeholder 3"/>
          <p:cNvSpPr>
            <a:spLocks noGrp="1"/>
          </p:cNvSpPr>
          <p:nvPr>
            <p:ph sz="half" idx="2"/>
          </p:nvPr>
        </p:nvSpPr>
        <p:spPr/>
        <p:txBody>
          <a:bodyPr>
            <a:normAutofit fontScale="85000" lnSpcReduction="10000"/>
          </a:bodyPr>
          <a:lstStyle/>
          <a:p>
            <a:pPr marL="0" indent="0">
              <a:buNone/>
            </a:pPr>
            <a:r>
              <a:rPr lang="sv-SE" dirty="0" smtClean="0"/>
              <a:t>[Environmental issues] ... have not yet been given the prominence in the deliberations of the competent organs of the United Nations ... Furthermore, as the problems of (Sic) human environment grow more serious every day ... there is, therefore an indisputable need to create a basis for comprehensive consideration within the United Nations of the problems of (Sic) human environment ...</a:t>
            </a:r>
          </a:p>
          <a:p>
            <a:pPr marL="0" indent="0">
              <a:buNone/>
            </a:pPr>
            <a:r>
              <a:rPr lang="sv-SE" dirty="0" smtClean="0"/>
              <a:t>(Letter from the Permanent Rep of Sweden to the Sec Gen of the UN, May 20 1968) </a:t>
            </a:r>
            <a:endParaRPr lang="en-GB" dirty="0"/>
          </a:p>
        </p:txBody>
      </p:sp>
    </p:spTree>
    <p:extLst>
      <p:ext uri="{BB962C8B-B14F-4D97-AF65-F5344CB8AC3E}">
        <p14:creationId xmlns:p14="http://schemas.microsoft.com/office/powerpoint/2010/main" val="1744827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Background: Aim/Purpose</a:t>
            </a:r>
            <a:endParaRPr lang="en-GB" dirty="0"/>
          </a:p>
        </p:txBody>
      </p:sp>
      <p:sp>
        <p:nvSpPr>
          <p:cNvPr id="3" name="Content Placeholder 2"/>
          <p:cNvSpPr>
            <a:spLocks noGrp="1"/>
          </p:cNvSpPr>
          <p:nvPr>
            <p:ph idx="1"/>
          </p:nvPr>
        </p:nvSpPr>
        <p:spPr/>
        <p:txBody>
          <a:bodyPr>
            <a:normAutofit/>
          </a:bodyPr>
          <a:lstStyle/>
          <a:p>
            <a:r>
              <a:rPr lang="sv-SE" dirty="0" smtClean="0"/>
              <a:t>”to serve as a practical means to encourage and provide guidelines for action by Governments and international organizations designed to protect and improve the human environment.”</a:t>
            </a:r>
          </a:p>
          <a:p>
            <a:r>
              <a:rPr lang="sv-SE" dirty="0" smtClean="0"/>
              <a:t>”to promote and advance guidelines for action by Governments and international organizations to remedy and prevent impairment of the environment, by means of international cooperation, while taking into consideration the particular importance of enabling developing countries to forestall occurrence of such problems”.</a:t>
            </a:r>
          </a:p>
          <a:p>
            <a:pPr marL="0" indent="0">
              <a:buNone/>
            </a:pPr>
            <a:r>
              <a:rPr lang="sv-SE" dirty="0" smtClean="0"/>
              <a:t>Brisman, A. (2011). Stockholm Conference, 1972. In: Chatterjee D. K. (eds) Encyclopedia of Global Justice.</a:t>
            </a:r>
          </a:p>
          <a:p>
            <a:endParaRPr lang="en-GB" dirty="0"/>
          </a:p>
        </p:txBody>
      </p:sp>
    </p:spTree>
    <p:extLst>
      <p:ext uri="{BB962C8B-B14F-4D97-AF65-F5344CB8AC3E}">
        <p14:creationId xmlns:p14="http://schemas.microsoft.com/office/powerpoint/2010/main" val="1683210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Background: The major issues</a:t>
            </a:r>
            <a:endParaRPr lang="en-GB" dirty="0"/>
          </a:p>
        </p:txBody>
      </p:sp>
      <p:sp>
        <p:nvSpPr>
          <p:cNvPr id="3" name="Content Placeholder 2"/>
          <p:cNvSpPr>
            <a:spLocks noGrp="1"/>
          </p:cNvSpPr>
          <p:nvPr>
            <p:ph sz="half" idx="1"/>
          </p:nvPr>
        </p:nvSpPr>
        <p:spPr/>
        <p:txBody>
          <a:bodyPr>
            <a:normAutofit fontScale="92500" lnSpcReduction="10000"/>
          </a:bodyPr>
          <a:lstStyle/>
          <a:p>
            <a:pPr marL="0" indent="0">
              <a:buNone/>
            </a:pPr>
            <a:r>
              <a:rPr lang="sv-SE" dirty="0" smtClean="0"/>
              <a:t>1. Problems &amp; management of human settlements</a:t>
            </a:r>
          </a:p>
          <a:p>
            <a:pPr marL="0" indent="0">
              <a:buNone/>
            </a:pPr>
            <a:r>
              <a:rPr lang="sv-SE" dirty="0" smtClean="0"/>
              <a:t>2. Natural Resources Management</a:t>
            </a:r>
          </a:p>
          <a:p>
            <a:pPr marL="0" indent="0">
              <a:buNone/>
            </a:pPr>
            <a:r>
              <a:rPr lang="sv-SE" dirty="0" smtClean="0"/>
              <a:t>3. Pollution Control Measures</a:t>
            </a:r>
          </a:p>
          <a:p>
            <a:pPr marL="0" indent="0">
              <a:buNone/>
            </a:pPr>
            <a:r>
              <a:rPr lang="sv-SE" dirty="0" smtClean="0"/>
              <a:t>4. Social &amp; cultural aspects of the environment</a:t>
            </a:r>
          </a:p>
          <a:p>
            <a:pPr marL="0" indent="0">
              <a:buNone/>
            </a:pPr>
            <a:r>
              <a:rPr lang="sv-SE" dirty="0" smtClean="0"/>
              <a:t>5. Development &amp; its relation with the environment</a:t>
            </a:r>
          </a:p>
          <a:p>
            <a:pPr marL="0" indent="0">
              <a:buNone/>
            </a:pPr>
            <a:r>
              <a:rPr lang="en-GB" dirty="0" smtClean="0"/>
              <a:t>https://thefactfactor.com/facts/law/civil_law/environmental_laws/stockholm-declaration/871/</a:t>
            </a:r>
            <a:endParaRPr lang="en-GB" dirty="0"/>
          </a:p>
        </p:txBody>
      </p:sp>
      <p:pic>
        <p:nvPicPr>
          <p:cNvPr id="4100" name="Picture 4" descr="In Lagos, finding a home to rent is an impossible mission | Poverty and  Development | Al Jazeera"/>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1825625"/>
            <a:ext cx="6019800" cy="503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216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Stockholm Declaration</a:t>
            </a:r>
            <a:endParaRPr lang="en-GB" dirty="0"/>
          </a:p>
        </p:txBody>
      </p:sp>
      <p:sp>
        <p:nvSpPr>
          <p:cNvPr id="3" name="Content Placeholder 2"/>
          <p:cNvSpPr>
            <a:spLocks noGrp="1"/>
          </p:cNvSpPr>
          <p:nvPr>
            <p:ph sz="half" idx="1"/>
          </p:nvPr>
        </p:nvSpPr>
        <p:spPr/>
        <p:txBody>
          <a:bodyPr>
            <a:normAutofit/>
          </a:bodyPr>
          <a:lstStyle/>
          <a:p>
            <a:pPr marL="0" indent="0">
              <a:buNone/>
            </a:pPr>
            <a:r>
              <a:rPr lang="sv-SE" dirty="0" smtClean="0"/>
              <a:t>Stockholm Declaration - A series of principles for sound management of the environment  </a:t>
            </a:r>
          </a:p>
          <a:p>
            <a:r>
              <a:rPr lang="sv-SE" dirty="0" smtClean="0"/>
              <a:t>26 Principles</a:t>
            </a:r>
          </a:p>
          <a:p>
            <a:r>
              <a:rPr lang="sv-SE" dirty="0" smtClean="0"/>
              <a:t>An Action Plan</a:t>
            </a:r>
          </a:p>
          <a:p>
            <a:endParaRPr lang="en-GB" dirty="0"/>
          </a:p>
        </p:txBody>
      </p:sp>
      <p:pic>
        <p:nvPicPr>
          <p:cNvPr id="5122" name="Picture 2" descr="Declaration of the Conference on the Human Environment of 1972 (Stockholm  Declaration) By: Donald Lamy Per. 3 11/19/ ppt download"/>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73810" y="1690688"/>
            <a:ext cx="5618189" cy="5167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1806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Stockholm Declaration: the principles</a:t>
            </a:r>
            <a:endParaRPr lang="en-GB" dirty="0"/>
          </a:p>
        </p:txBody>
      </p:sp>
      <p:sp>
        <p:nvSpPr>
          <p:cNvPr id="3" name="Content Placeholder 2"/>
          <p:cNvSpPr>
            <a:spLocks noGrp="1"/>
          </p:cNvSpPr>
          <p:nvPr>
            <p:ph sz="half" idx="1"/>
          </p:nvPr>
        </p:nvSpPr>
        <p:spPr/>
        <p:txBody>
          <a:bodyPr>
            <a:normAutofit/>
          </a:bodyPr>
          <a:lstStyle/>
          <a:p>
            <a:pPr marL="514350" indent="-514350">
              <a:buAutoNum type="arabicPeriod"/>
            </a:pPr>
            <a:r>
              <a:rPr lang="sv-SE" dirty="0" smtClean="0"/>
              <a:t>Right to protect the environment</a:t>
            </a:r>
          </a:p>
          <a:p>
            <a:pPr marL="514350" indent="-514350">
              <a:buAutoNum type="arabicPeriod"/>
            </a:pPr>
            <a:r>
              <a:rPr lang="sv-SE" dirty="0" smtClean="0"/>
              <a:t>Management of Natural Resources </a:t>
            </a:r>
          </a:p>
          <a:p>
            <a:pPr marL="514350" indent="-514350">
              <a:buAutoNum type="arabicPeriod"/>
            </a:pPr>
            <a:r>
              <a:rPr lang="sv-SE" dirty="0" smtClean="0"/>
              <a:t>Management of Renewable Resources</a:t>
            </a:r>
          </a:p>
          <a:p>
            <a:pPr marL="514350" indent="-514350">
              <a:buAutoNum type="arabicPeriod"/>
            </a:pPr>
            <a:r>
              <a:rPr lang="sv-SE" dirty="0" smtClean="0"/>
              <a:t>Conservation of Wildlife</a:t>
            </a:r>
          </a:p>
          <a:p>
            <a:pPr marL="514350" indent="-514350">
              <a:buAutoNum type="arabicPeriod"/>
            </a:pPr>
            <a:r>
              <a:rPr lang="sv-SE" dirty="0" smtClean="0"/>
              <a:t>Management of Non Renewable Resources </a:t>
            </a:r>
            <a:endParaRPr lang="en-GB" dirty="0" smtClean="0"/>
          </a:p>
          <a:p>
            <a:endParaRPr lang="en-GB" dirty="0"/>
          </a:p>
        </p:txBody>
      </p:sp>
      <p:pic>
        <p:nvPicPr>
          <p:cNvPr id="9218" name="Picture 2" descr="Deforestation in the world, its current situation, its causes, its ef…"/>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95720" y="2056164"/>
            <a:ext cx="5593080" cy="3890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45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Stockholm Declaration: the principles (continued)</a:t>
            </a:r>
            <a:endParaRPr lang="en-GB" dirty="0"/>
          </a:p>
        </p:txBody>
      </p:sp>
      <p:sp>
        <p:nvSpPr>
          <p:cNvPr id="3" name="Content Placeholder 2"/>
          <p:cNvSpPr>
            <a:spLocks noGrp="1"/>
          </p:cNvSpPr>
          <p:nvPr>
            <p:ph sz="half" idx="1"/>
          </p:nvPr>
        </p:nvSpPr>
        <p:spPr/>
        <p:txBody>
          <a:bodyPr>
            <a:normAutofit/>
          </a:bodyPr>
          <a:lstStyle/>
          <a:p>
            <a:pPr marL="514350" indent="-514350">
              <a:buAutoNum type="arabicPeriod" startAt="6"/>
            </a:pPr>
            <a:r>
              <a:rPr lang="sv-SE" dirty="0" smtClean="0"/>
              <a:t>Pollution </a:t>
            </a:r>
            <a:r>
              <a:rPr lang="sv-SE" dirty="0" smtClean="0"/>
              <a:t>Control</a:t>
            </a:r>
            <a:endParaRPr lang="sv-SE" dirty="0" smtClean="0"/>
          </a:p>
          <a:p>
            <a:pPr marL="514350" indent="-514350">
              <a:buAutoNum type="arabicPeriod" startAt="6"/>
            </a:pPr>
            <a:r>
              <a:rPr lang="sv-SE" dirty="0" smtClean="0"/>
              <a:t>Prevention of Pollution of seas</a:t>
            </a:r>
          </a:p>
          <a:p>
            <a:pPr marL="514350" indent="-514350">
              <a:buAutoNum type="arabicPeriod" startAt="6"/>
            </a:pPr>
            <a:r>
              <a:rPr lang="sv-SE" dirty="0" smtClean="0"/>
              <a:t>Economic &amp; Social Devpt</a:t>
            </a:r>
          </a:p>
          <a:p>
            <a:pPr marL="514350" indent="-514350">
              <a:buAutoNum type="arabicPeriod" startAt="6"/>
            </a:pPr>
            <a:r>
              <a:rPr lang="sv-SE" dirty="0" smtClean="0"/>
              <a:t>Underdevelopment &amp; Natural Disaster</a:t>
            </a:r>
          </a:p>
          <a:p>
            <a:pPr marL="514350" indent="-514350">
              <a:buAutoNum type="arabicPeriod" startAt="6"/>
            </a:pPr>
            <a:r>
              <a:rPr lang="sv-SE" dirty="0" smtClean="0"/>
              <a:t>Stability of prices of primary commodities</a:t>
            </a:r>
          </a:p>
          <a:p>
            <a:pPr marL="0" indent="0">
              <a:buNone/>
            </a:pPr>
            <a:endParaRPr lang="en-GB" dirty="0"/>
          </a:p>
        </p:txBody>
      </p:sp>
      <p:pic>
        <p:nvPicPr>
          <p:cNvPr id="5" name="Picture 2" descr="For Air Pollution, Trash Is a Burning Problem | Climate Central"/>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1825625"/>
            <a:ext cx="6019800" cy="503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1910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Stockholm Declaration: the principles (Continued)</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sv-SE" dirty="0" smtClean="0"/>
              <a:t>11. Environmental Policies</a:t>
            </a:r>
          </a:p>
          <a:p>
            <a:pPr marL="0" indent="0">
              <a:buNone/>
            </a:pPr>
            <a:r>
              <a:rPr lang="sv-SE" dirty="0" smtClean="0"/>
              <a:t>12. Environmental Protection Education</a:t>
            </a:r>
          </a:p>
          <a:p>
            <a:pPr marL="0" indent="0">
              <a:buNone/>
            </a:pPr>
            <a:r>
              <a:rPr lang="sv-SE" dirty="0" smtClean="0"/>
              <a:t>13. Rational Management of Resources</a:t>
            </a:r>
          </a:p>
          <a:p>
            <a:pPr marL="0" indent="0">
              <a:buNone/>
            </a:pPr>
            <a:r>
              <a:rPr lang="sv-SE" dirty="0" smtClean="0"/>
              <a:t>14. Rational Planning</a:t>
            </a:r>
          </a:p>
          <a:p>
            <a:pPr marL="0" indent="0">
              <a:buNone/>
            </a:pPr>
            <a:r>
              <a:rPr lang="sv-SE" dirty="0" smtClean="0"/>
              <a:t>15. Human Settlements</a:t>
            </a:r>
          </a:p>
          <a:p>
            <a:pPr marL="0" indent="0">
              <a:buNone/>
            </a:pPr>
            <a:r>
              <a:rPr lang="sv-SE" dirty="0" smtClean="0"/>
              <a:t>16. Human Population</a:t>
            </a:r>
          </a:p>
          <a:p>
            <a:pPr marL="0" indent="0">
              <a:buNone/>
            </a:pPr>
            <a:r>
              <a:rPr lang="sv-SE" dirty="0" smtClean="0"/>
              <a:t>17. Setting up of environmental pollution control agencies at the national level.</a:t>
            </a:r>
          </a:p>
          <a:p>
            <a:pPr marL="0" indent="0">
              <a:buNone/>
            </a:pPr>
            <a:r>
              <a:rPr lang="sv-SE" dirty="0" smtClean="0"/>
              <a:t>18. Use of Science &amp; Technology</a:t>
            </a:r>
            <a:r>
              <a:rPr lang="sv-SE" dirty="0" smtClean="0"/>
              <a:t>:</a:t>
            </a:r>
            <a:endParaRPr lang="en-GB" dirty="0"/>
          </a:p>
        </p:txBody>
      </p:sp>
    </p:spTree>
    <p:extLst>
      <p:ext uri="{BB962C8B-B14F-4D97-AF65-F5344CB8AC3E}">
        <p14:creationId xmlns:p14="http://schemas.microsoft.com/office/powerpoint/2010/main" val="20118708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4269</TotalTime>
  <Words>1116</Words>
  <Application>Microsoft Office PowerPoint</Application>
  <PresentationFormat>Widescreen</PresentationFormat>
  <Paragraphs>128</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The UN Conference on the Human Environment, Stockholm 1972 (The Stockholm Declaration)</vt:lpstr>
      <vt:lpstr>Structure of the Lecture</vt:lpstr>
      <vt:lpstr>Background: A Swedish Initiative</vt:lpstr>
      <vt:lpstr>Background: Aim/Purpose</vt:lpstr>
      <vt:lpstr>Background: The major issues</vt:lpstr>
      <vt:lpstr>The Stockholm Declaration</vt:lpstr>
      <vt:lpstr>The Stockholm Declaration: the principles</vt:lpstr>
      <vt:lpstr>The Stockholm Declaration: the principles (continued)</vt:lpstr>
      <vt:lpstr>The Stockholm Declaration: the principles (Continued)</vt:lpstr>
      <vt:lpstr>The Stockholm Declaration: the principles (Continued)</vt:lpstr>
      <vt:lpstr>The Action Plan for the Human Environment</vt:lpstr>
      <vt:lpstr>The Action Plan: the specifics</vt:lpstr>
      <vt:lpstr>The Action Plan: the specifics (continued)</vt:lpstr>
      <vt:lpstr>The formation of UNEP</vt:lpstr>
      <vt:lpstr>The 5 Resolutions</vt:lpstr>
      <vt:lpstr>Concluding Remarks: Putting the environment on the global agenda</vt:lpstr>
      <vt:lpstr>Concluding Remarks</vt:lpstr>
      <vt:lpstr>Concluding Remarks: drawing attention to the concerns of developing countries</vt:lpstr>
      <vt:lpstr>The Stockholm Declaration &amp; the Environment Assessment (EA) process</vt:lpstr>
      <vt:lpstr>Concluding Remarks: the political tensions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Nations Conference on the Human Environment, Stockholm</dc:title>
  <dc:creator>ONYANTA AJONYE</dc:creator>
  <cp:lastModifiedBy>ONYANTA AJONYE</cp:lastModifiedBy>
  <cp:revision>81</cp:revision>
  <dcterms:created xsi:type="dcterms:W3CDTF">2022-01-19T13:20:00Z</dcterms:created>
  <dcterms:modified xsi:type="dcterms:W3CDTF">2022-01-22T13:23:19Z</dcterms:modified>
</cp:coreProperties>
</file>