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56" r:id="rId2"/>
    <p:sldId id="257" r:id="rId3"/>
    <p:sldId id="261" r:id="rId4"/>
    <p:sldId id="264" r:id="rId5"/>
    <p:sldId id="263" r:id="rId6"/>
    <p:sldId id="265" r:id="rId7"/>
    <p:sldId id="262" r:id="rId8"/>
    <p:sldId id="267" r:id="rId9"/>
    <p:sldId id="260" r:id="rId10"/>
    <p:sldId id="268" r:id="rId11"/>
    <p:sldId id="259" r:id="rId12"/>
    <p:sldId id="266" r:id="rId13"/>
    <p:sldId id="269" r:id="rId14"/>
    <p:sldId id="25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41" autoAdjust="0"/>
    <p:restoredTop sz="94660"/>
  </p:normalViewPr>
  <p:slideViewPr>
    <p:cSldViewPr snapToGrid="0">
      <p:cViewPr varScale="1">
        <p:scale>
          <a:sx n="70" d="100"/>
          <a:sy n="70" d="100"/>
        </p:scale>
        <p:origin x="4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493203-F904-4C1D-8FD1-3C262D75C5C0}" type="datetimeFigureOut">
              <a:rPr lang="en-GB" smtClean="0"/>
              <a:t>25/01/2022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07244E-7935-4CD5-857A-9575950B944A}" type="slidenum">
              <a:rPr lang="en-GB" smtClean="0"/>
              <a:t>‹#›</a:t>
            </a:fld>
            <a:endParaRPr lang="en-GB"/>
          </a:p>
        </p:txBody>
      </p:sp>
    </p:spTree>
    <p:extLst>
      <p:ext uri="{BB962C8B-B14F-4D97-AF65-F5344CB8AC3E}">
        <p14:creationId xmlns:p14="http://schemas.microsoft.com/office/powerpoint/2010/main" val="514396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D766B7-C6CC-4D25-A280-4D7A806C82B3}" type="datetime1">
              <a:rPr lang="en-GB" smtClean="0"/>
              <a:t>25/01/2022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4248873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54A8460-4EBA-45DC-8E80-18092B910B54}" type="datetime1">
              <a:rPr lang="en-GB" smtClean="0"/>
              <a:t>25/01/2022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69984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C468125-2BA5-46EB-8CEF-B481F9181D4D}" type="datetime1">
              <a:rPr lang="en-GB" smtClean="0"/>
              <a:t>25/01/2022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77867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4D19A2-A4A9-45DA-8671-44E0BA9FA39E}" type="datetime1">
              <a:rPr lang="en-GB" smtClean="0"/>
              <a:t>25/01/2022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82866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C674A8B-1FE7-4979-9AFF-D274C6A7648A}" type="datetime1">
              <a:rPr lang="en-GB" smtClean="0"/>
              <a:t>25/01/2022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677169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AB802EE-03BD-4AF7-8AD4-D0F6B71C6C15}" type="datetime1">
              <a:rPr lang="en-GB" smtClean="0"/>
              <a:t>25/01/2022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266387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9BDADC6-20B3-4067-A91C-DB2868ED93A9}" type="datetime1">
              <a:rPr lang="en-GB" smtClean="0"/>
              <a:t>25/01/2022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180681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7F5319F-69E1-45B9-8B33-D12DC207DC08}" type="datetime1">
              <a:rPr lang="en-GB" smtClean="0"/>
              <a:t>25/01/2022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040406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F8C000-C445-4A01-B1EA-F07D5CEA839B}" type="datetime1">
              <a:rPr lang="en-GB" smtClean="0"/>
              <a:t>25/01/2022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0589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5ED988-A1B2-408C-BF47-CC871C46B504}" type="datetime1">
              <a:rPr lang="en-GB" smtClean="0"/>
              <a:t>25/01/2022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232356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BF9254D-0B80-4342-BF72-779EDB42835F}" type="datetime1">
              <a:rPr lang="en-GB" smtClean="0"/>
              <a:t>25/01/2022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804423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0295BA-2C77-4BE0-B1EB-738498173CD6}" type="datetime1">
              <a:rPr lang="en-GB" smtClean="0"/>
              <a:t>25/01/2022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295936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DEE866-01EA-4C30-A05F-2C563C84D98D}" type="datetime1">
              <a:rPr lang="en-GB" smtClean="0"/>
              <a:t>25/01/2022</a:t>
            </a:fld>
            <a:endParaRPr lang="en-GB"/>
          </a:p>
        </p:txBody>
      </p:sp>
      <p:sp>
        <p:nvSpPr>
          <p:cNvPr id="8" name="Footer Placeholder 7"/>
          <p:cNvSpPr>
            <a:spLocks noGrp="1"/>
          </p:cNvSpPr>
          <p:nvPr>
            <p:ph type="ftr" sz="quarter" idx="11"/>
          </p:nvPr>
        </p:nvSpPr>
        <p:spPr/>
        <p:txBody>
          <a:bodyPr/>
          <a:lstStyle/>
          <a:p>
            <a:r>
              <a:rPr lang="en-US" smtClean="0"/>
              <a:t>The Rio Conference of Environment and Development of 1992</a:t>
            </a:r>
            <a:endParaRPr lang="en-GB"/>
          </a:p>
        </p:txBody>
      </p:sp>
      <p:sp>
        <p:nvSpPr>
          <p:cNvPr id="9" name="Slide Number Placeholder 8"/>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164334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F39E0D8-77E5-4D8A-B217-0B9454FB90F2}" type="datetime1">
              <a:rPr lang="en-GB" smtClean="0"/>
              <a:t>25/01/2022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756078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82AB3FA0-9FA4-442B-837B-3BA7F6B4B8F4}" type="datetime1">
              <a:rPr lang="en-GB" smtClean="0"/>
              <a:t>25/01/2022</a:t>
            </a:fld>
            <a:endParaRPr lang="en-GB"/>
          </a:p>
        </p:txBody>
      </p:sp>
      <p:sp>
        <p:nvSpPr>
          <p:cNvPr id="3" name="Footer Placeholder 2"/>
          <p:cNvSpPr>
            <a:spLocks noGrp="1"/>
          </p:cNvSpPr>
          <p:nvPr>
            <p:ph type="ftr" sz="quarter" idx="11"/>
          </p:nvPr>
        </p:nvSpPr>
        <p:spPr/>
        <p:txBody>
          <a:bodyPr/>
          <a:lstStyle/>
          <a:p>
            <a:r>
              <a:rPr lang="en-US" smtClean="0"/>
              <a:t>The Rio Conference of Environment and Development of 1992</a:t>
            </a:r>
            <a:endParaRPr lang="en-GB"/>
          </a:p>
        </p:txBody>
      </p:sp>
      <p:sp>
        <p:nvSpPr>
          <p:cNvPr id="4" name="Slide Number Placeholder 3"/>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28477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8B7BA1A-4657-40C1-8DBE-2549FED3EDE0}" type="datetime1">
              <a:rPr lang="en-GB" smtClean="0"/>
              <a:t>25/01/2022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160663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3F3F6B8-9C00-427A-B677-46E83CC00402}" type="datetime1">
              <a:rPr lang="en-GB" smtClean="0"/>
              <a:t>25/01/2022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90464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703D8007-EA69-4928-AE54-2F9B479EE015}" type="datetime1">
              <a:rPr lang="en-GB" smtClean="0"/>
              <a:t>25/01/2022</a:t>
            </a:fld>
            <a:endParaRPr lang="en-GB"/>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smtClean="0"/>
              <a:t>The Rio Conference of Environment and Development of 1992</a:t>
            </a:r>
            <a:endParaRPr lang="en-GB"/>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212A87D-C88D-4F72-8ED3-065B40688CD2}" type="slidenum">
              <a:rPr lang="en-GB" smtClean="0"/>
              <a:t>‹#›</a:t>
            </a:fld>
            <a:endParaRPr lang="en-GB"/>
          </a:p>
        </p:txBody>
      </p:sp>
    </p:spTree>
    <p:extLst>
      <p:ext uri="{BB962C8B-B14F-4D97-AF65-F5344CB8AC3E}">
        <p14:creationId xmlns:p14="http://schemas.microsoft.com/office/powerpoint/2010/main" val="107522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4179" y="2451738"/>
            <a:ext cx="2434591" cy="1371600"/>
          </a:xfrm>
          <a:prstGeom prst="rect">
            <a:avLst/>
          </a:prstGeom>
        </p:spPr>
      </p:pic>
      <p:pic>
        <p:nvPicPr>
          <p:cNvPr id="6" name="Picture 5"/>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7075" y="485093"/>
            <a:ext cx="1828800" cy="1828800"/>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57437" y="485093"/>
            <a:ext cx="1946245" cy="1828800"/>
          </a:xfrm>
          <a:prstGeom prst="rect">
            <a:avLst/>
          </a:prstGeom>
        </p:spPr>
      </p:pic>
      <p:sp>
        <p:nvSpPr>
          <p:cNvPr id="2" name="Title 1"/>
          <p:cNvSpPr>
            <a:spLocks noGrp="1"/>
          </p:cNvSpPr>
          <p:nvPr>
            <p:ph type="ctrTitle"/>
          </p:nvPr>
        </p:nvSpPr>
        <p:spPr>
          <a:xfrm>
            <a:off x="754381" y="4107418"/>
            <a:ext cx="10750682" cy="864676"/>
          </a:xfrm>
        </p:spPr>
        <p:txBody>
          <a:bodyPr>
            <a:normAutofit/>
          </a:bodyPr>
          <a:lstStyle/>
          <a:p>
            <a:pPr marL="1597025" indent="-1597025" algn="just"/>
            <a:r>
              <a:rPr lang="en-GB" sz="2500" dirty="0" smtClean="0">
                <a:solidFill>
                  <a:srgbClr val="00B050"/>
                </a:solidFill>
                <a:effectLst>
                  <a:outerShdw blurRad="38100" dist="38100" dir="2700000" algn="tl">
                    <a:srgbClr val="000000">
                      <a:alpha val="43137"/>
                    </a:srgbClr>
                  </a:outerShdw>
                </a:effectLst>
                <a:latin typeface="Candara" panose="020E0502030303020204" pitchFamily="34" charset="0"/>
              </a:rPr>
              <a:t>MODULE 1:	</a:t>
            </a:r>
            <a:r>
              <a:rPr lang="en-GB" sz="2500" b="1" dirty="0" smtClean="0">
                <a:solidFill>
                  <a:srgbClr val="00B050"/>
                </a:solidFill>
                <a:effectLst>
                  <a:outerShdw blurRad="38100" dist="38100" dir="2700000" algn="tl">
                    <a:srgbClr val="000000">
                      <a:alpha val="43137"/>
                    </a:srgbClr>
                  </a:outerShdw>
                </a:effectLst>
                <a:latin typeface="Candara" panose="020E0502030303020204" pitchFamily="34" charset="0"/>
              </a:rPr>
              <a:t>OVERVIEW OF THE ENVIRONMENTAL AND SOCIAL IMPACT ASSESSMENT (ESIA) PROCESS IN NIGERIA AND THE WORLD BANK</a:t>
            </a:r>
            <a:endParaRPr lang="en-GB" sz="2500" dirty="0">
              <a:solidFill>
                <a:srgbClr val="00B050"/>
              </a:solidFill>
              <a:effectLst>
                <a:outerShdw blurRad="38100" dist="38100" dir="2700000" algn="tl">
                  <a:srgbClr val="000000">
                    <a:alpha val="43137"/>
                  </a:srgbClr>
                </a:outerShdw>
              </a:effectLst>
              <a:latin typeface="Candara" panose="020E0502030303020204" pitchFamily="34" charset="0"/>
            </a:endParaRPr>
          </a:p>
        </p:txBody>
      </p:sp>
      <p:sp>
        <p:nvSpPr>
          <p:cNvPr id="4" name="Rectangle 3"/>
          <p:cNvSpPr/>
          <p:nvPr/>
        </p:nvSpPr>
        <p:spPr>
          <a:xfrm>
            <a:off x="1919785" y="347248"/>
            <a:ext cx="8871045" cy="1388072"/>
          </a:xfrm>
          <a:prstGeom prst="rect">
            <a:avLst/>
          </a:prstGeom>
        </p:spPr>
        <p:txBody>
          <a:bodyPr wrap="square">
            <a:spAutoFit/>
          </a:bodyPr>
          <a:lstStyle/>
          <a:p>
            <a:pPr algn="ctr">
              <a:lnSpc>
                <a:spcPct val="115000"/>
              </a:lnSpc>
              <a:spcAft>
                <a:spcPts val="600"/>
              </a:spcAft>
            </a:pP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SUSTAINABLE PROCUREMENT ENVIRONMENT AND SOCIAL STADARDS CENTRE OF EXCELLENCE</a:t>
            </a:r>
            <a:endParaRPr lang="en-GB" sz="2400" b="1" dirty="0" smtClean="0">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endParaRPr>
          </a:p>
          <a:p>
            <a:pPr algn="ctr"/>
            <a:r>
              <a:rPr lang="en-GB" sz="2400" b="1" dirty="0" err="1">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Ahmadu</a:t>
            </a: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 Bello University, Zaria.</a:t>
            </a:r>
            <a:endParaRPr lang="en-GB" sz="2400" b="1" dirty="0">
              <a:effectLst>
                <a:outerShdw blurRad="38100" dist="38100" dir="2700000" algn="tl">
                  <a:srgbClr val="000000">
                    <a:alpha val="43137"/>
                  </a:srgbClr>
                </a:outerShdw>
              </a:effectLst>
              <a:latin typeface="Candara" panose="020E0502030303020204" pitchFamily="34" charset="0"/>
            </a:endParaRPr>
          </a:p>
        </p:txBody>
      </p:sp>
      <p:sp>
        <p:nvSpPr>
          <p:cNvPr id="5" name="Rectangle 4"/>
          <p:cNvSpPr/>
          <p:nvPr/>
        </p:nvSpPr>
        <p:spPr>
          <a:xfrm>
            <a:off x="2828115" y="1873165"/>
            <a:ext cx="7515368" cy="2135456"/>
          </a:xfrm>
          <a:prstGeom prst="rect">
            <a:avLst/>
          </a:prstGeom>
        </p:spPr>
        <p:txBody>
          <a:bodyPr wrap="square">
            <a:spAutoFit/>
          </a:bodyPr>
          <a:lstStyle/>
          <a:p>
            <a:pPr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EXECUTIVE SHORT-TERM COURSES</a:t>
            </a: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IN</a:t>
            </a: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ENVIRONMENTAL </a:t>
            </a:r>
            <a:r>
              <a:rPr lang="en-US" b="1" dirty="0" smtClean="0">
                <a:solidFill>
                  <a:srgbClr val="2F5496"/>
                </a:solidFill>
                <a:latin typeface="Calibri" panose="020F0502020204030204" pitchFamily="34" charset="0"/>
                <a:ea typeface="Times New Roman" panose="02020603050405020304" pitchFamily="18" charset="0"/>
                <a:cs typeface="Times New Roman" panose="02020603050405020304" pitchFamily="18" charset="0"/>
              </a:rPr>
              <a:t>STANDARDS</a:t>
            </a:r>
          </a:p>
          <a:p>
            <a:pPr marL="365760" indent="-365760" algn="ctr">
              <a:lnSpc>
                <a:spcPct val="115000"/>
              </a:lnSpc>
              <a:spcBef>
                <a:spcPts val="200"/>
              </a:spcBef>
              <a:spcAft>
                <a:spcPts val="0"/>
              </a:spcAft>
            </a:pP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24</a:t>
            </a:r>
            <a:r>
              <a:rPr lang="en-US" sz="2000" b="1" baseline="30000"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th</a:t>
            </a: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 to 28</a:t>
            </a:r>
            <a:r>
              <a:rPr lang="en-US" sz="2000" b="1" baseline="30000"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th</a:t>
            </a: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 January, 2022</a:t>
            </a:r>
          </a:p>
          <a:p>
            <a:pPr marL="365760" indent="-365760" algn="ctr">
              <a:lnSpc>
                <a:spcPct val="115000"/>
              </a:lnSpc>
              <a:spcBef>
                <a:spcPts val="200"/>
              </a:spcBef>
              <a:spcAft>
                <a:spcPts val="0"/>
              </a:spcAft>
            </a:pP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A 5- day course for earning a certificate of attendance for ESA Practitioners</a:t>
            </a:r>
            <a:endParaRPr lang="en-GB" dirty="0"/>
          </a:p>
        </p:txBody>
      </p:sp>
      <p:sp>
        <p:nvSpPr>
          <p:cNvPr id="8" name="Rectangle 7"/>
          <p:cNvSpPr/>
          <p:nvPr/>
        </p:nvSpPr>
        <p:spPr>
          <a:xfrm>
            <a:off x="2547979" y="5180858"/>
            <a:ext cx="9462051" cy="1415772"/>
          </a:xfrm>
          <a:prstGeom prst="rect">
            <a:avLst/>
          </a:prstGeom>
        </p:spPr>
        <p:txBody>
          <a:bodyPr wrap="square">
            <a:spAutoFit/>
          </a:bodyPr>
          <a:lstStyle/>
          <a:p>
            <a:pPr marL="1092200" indent="-1092200"/>
            <a:r>
              <a:rPr lang="en-GB" sz="2500" b="1" dirty="0">
                <a:solidFill>
                  <a:srgbClr val="7030A0"/>
                </a:solidFill>
                <a:effectLst>
                  <a:outerShdw blurRad="38100" dist="38100" dir="2700000" algn="tl">
                    <a:srgbClr val="000000">
                      <a:alpha val="43137"/>
                    </a:srgbClr>
                  </a:outerShdw>
                </a:effectLst>
                <a:latin typeface="Candara" panose="020E0502030303020204" pitchFamily="34" charset="0"/>
              </a:rPr>
              <a:t>Topic: </a:t>
            </a:r>
            <a:r>
              <a:rPr lang="en-GB" sz="2500" b="1" dirty="0" smtClean="0">
                <a:solidFill>
                  <a:srgbClr val="7030A0"/>
                </a:solidFill>
                <a:effectLst>
                  <a:outerShdw blurRad="38100" dist="38100" dir="2700000" algn="tl">
                    <a:srgbClr val="000000">
                      <a:alpha val="43137"/>
                    </a:srgbClr>
                  </a:outerShdw>
                </a:effectLst>
                <a:latin typeface="Candara" panose="020E0502030303020204" pitchFamily="34" charset="0"/>
              </a:rPr>
              <a:t>	T</a:t>
            </a:r>
            <a:r>
              <a:rPr lang="en-US" sz="2500" b="1" dirty="0" smtClean="0">
                <a:solidFill>
                  <a:srgbClr val="7030A0"/>
                </a:solidFill>
                <a:effectLst>
                  <a:outerShdw blurRad="38100" dist="38100" dir="2700000" algn="tl">
                    <a:srgbClr val="000000">
                      <a:alpha val="43137"/>
                    </a:srgbClr>
                  </a:outerShdw>
                </a:effectLst>
                <a:latin typeface="Candara" panose="020E0502030303020204" pitchFamily="34" charset="0"/>
              </a:rPr>
              <a:t>he </a:t>
            </a:r>
            <a:r>
              <a:rPr lang="en-US" sz="2500" b="1" dirty="0">
                <a:solidFill>
                  <a:srgbClr val="7030A0"/>
                </a:solidFill>
                <a:effectLst>
                  <a:outerShdw blurRad="38100" dist="38100" dir="2700000" algn="tl">
                    <a:srgbClr val="000000">
                      <a:alpha val="43137"/>
                    </a:srgbClr>
                  </a:outerShdw>
                </a:effectLst>
                <a:latin typeface="Candara" panose="020E0502030303020204" pitchFamily="34" charset="0"/>
              </a:rPr>
              <a:t>National Policy on the Environment (NPE) of 1989, revised 1999 and 2016</a:t>
            </a:r>
            <a:r>
              <a:rPr lang="en-GB" b="1" dirty="0">
                <a:solidFill>
                  <a:srgbClr val="7030A0"/>
                </a:solidFill>
                <a:effectLst>
                  <a:outerShdw blurRad="38100" dist="38100" dir="2700000" algn="tl">
                    <a:srgbClr val="000000">
                      <a:alpha val="43137"/>
                    </a:srgbClr>
                  </a:outerShdw>
                </a:effectLst>
                <a:latin typeface="Candara" panose="020E0502030303020204" pitchFamily="34" charset="0"/>
              </a:rPr>
              <a:t/>
            </a:r>
            <a:br>
              <a:rPr lang="en-GB" b="1" dirty="0">
                <a:solidFill>
                  <a:srgbClr val="7030A0"/>
                </a:solidFill>
                <a:effectLst>
                  <a:outerShdw blurRad="38100" dist="38100" dir="2700000" algn="tl">
                    <a:srgbClr val="000000">
                      <a:alpha val="43137"/>
                    </a:srgbClr>
                  </a:outerShdw>
                </a:effectLst>
                <a:latin typeface="Candara" panose="020E0502030303020204" pitchFamily="34" charset="0"/>
              </a:rPr>
            </a:br>
            <a:r>
              <a:rPr lang="en-GB" b="1" dirty="0">
                <a:solidFill>
                  <a:srgbClr val="7030A0"/>
                </a:solidFill>
                <a:effectLst>
                  <a:outerShdw blurRad="38100" dist="38100" dir="2700000" algn="tl">
                    <a:srgbClr val="000000">
                      <a:alpha val="43137"/>
                    </a:srgbClr>
                  </a:outerShdw>
                </a:effectLst>
                <a:latin typeface="Candara" panose="020E0502030303020204" pitchFamily="34" charset="0"/>
              </a:rPr>
              <a:t/>
            </a:r>
            <a:br>
              <a:rPr lang="en-GB" b="1" dirty="0">
                <a:solidFill>
                  <a:srgbClr val="7030A0"/>
                </a:solidFill>
                <a:effectLst>
                  <a:outerShdw blurRad="38100" dist="38100" dir="2700000" algn="tl">
                    <a:srgbClr val="000000">
                      <a:alpha val="43137"/>
                    </a:srgbClr>
                  </a:outerShdw>
                </a:effectLst>
                <a:latin typeface="Candara" panose="020E0502030303020204" pitchFamily="34" charset="0"/>
              </a:rPr>
            </a:br>
            <a:endParaRPr lang="en-GB" b="1" dirty="0">
              <a:solidFill>
                <a:srgbClr val="7030A0"/>
              </a:solidFill>
              <a:effectLst>
                <a:outerShdw blurRad="38100" dist="38100" dir="2700000" algn="tl">
                  <a:srgbClr val="000000">
                    <a:alpha val="43137"/>
                  </a:srgbClr>
                </a:outerShdw>
              </a:effectLst>
            </a:endParaRPr>
          </a:p>
        </p:txBody>
      </p:sp>
      <p:sp>
        <p:nvSpPr>
          <p:cNvPr id="9" name="Rectangle 8"/>
          <p:cNvSpPr/>
          <p:nvPr/>
        </p:nvSpPr>
        <p:spPr>
          <a:xfrm>
            <a:off x="8211399" y="6165275"/>
            <a:ext cx="2912977" cy="430887"/>
          </a:xfrm>
          <a:prstGeom prst="rect">
            <a:avLst/>
          </a:prstGeom>
        </p:spPr>
        <p:txBody>
          <a:bodyPr wrap="none">
            <a:spAutoFit/>
          </a:bodyPr>
          <a:lstStyle/>
          <a:p>
            <a:r>
              <a:rPr lang="en-GB" sz="2200" b="1" dirty="0">
                <a:latin typeface="Candara" panose="020E0502030303020204" pitchFamily="34" charset="0"/>
              </a:rPr>
              <a:t>Lecturer – Dr B. S. Sani</a:t>
            </a:r>
            <a:endParaRPr lang="en-GB" sz="2200" b="1" dirty="0"/>
          </a:p>
        </p:txBody>
      </p:sp>
    </p:spTree>
    <p:extLst>
      <p:ext uri="{BB962C8B-B14F-4D97-AF65-F5344CB8AC3E}">
        <p14:creationId xmlns:p14="http://schemas.microsoft.com/office/powerpoint/2010/main" val="479978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158"/>
            <a:ext cx="10515600" cy="876821"/>
          </a:xfrm>
        </p:spPr>
        <p:txBody>
          <a:bodyPr>
            <a:normAutofit fontScale="90000"/>
          </a:bodyPr>
          <a:lstStyle/>
          <a:p>
            <a:r>
              <a:rPr lang="en-GB" sz="3000" b="1" dirty="0" smtClean="0">
                <a:latin typeface="Candara" panose="020E0502030303020204" pitchFamily="34" charset="0"/>
              </a:rPr>
              <a:t>The National Policy on environment (NPE), 1989 and 1999</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941979"/>
            <a:ext cx="10515600" cy="5019675"/>
          </a:xfrm>
        </p:spPr>
        <p:txBody>
          <a:bodyPr>
            <a:noAutofit/>
          </a:bodyPr>
          <a:lstStyle/>
          <a:p>
            <a:pPr marL="0" indent="0" algn="just">
              <a:buNone/>
            </a:pPr>
            <a:r>
              <a:rPr lang="en-US" sz="2800" cap="none" dirty="0">
                <a:latin typeface="Candara" panose="020E0502030303020204" pitchFamily="34" charset="0"/>
                <a:cs typeface="Times New Roman" panose="02020603050405020304" pitchFamily="18" charset="0"/>
              </a:rPr>
              <a:t>The first National Policy on the Environment (NPE) </a:t>
            </a:r>
            <a:r>
              <a:rPr lang="en-US" sz="2800" cap="none" dirty="0" smtClean="0">
                <a:latin typeface="Candara" panose="020E0502030303020204" pitchFamily="34" charset="0"/>
                <a:cs typeface="Times New Roman" panose="02020603050405020304" pitchFamily="18" charset="0"/>
              </a:rPr>
              <a:t>was launched </a:t>
            </a:r>
            <a:r>
              <a:rPr lang="en-US" sz="2800" cap="none" dirty="0">
                <a:latin typeface="Candara" panose="020E0502030303020204" pitchFamily="34" charset="0"/>
                <a:cs typeface="Times New Roman" panose="02020603050405020304" pitchFamily="18" charset="0"/>
              </a:rPr>
              <a:t>by </a:t>
            </a:r>
            <a:r>
              <a:rPr lang="en-US" sz="2800" cap="none" dirty="0" smtClean="0">
                <a:latin typeface="Candara" panose="020E0502030303020204" pitchFamily="34" charset="0"/>
                <a:cs typeface="Times New Roman" panose="02020603050405020304" pitchFamily="18" charset="0"/>
              </a:rPr>
              <a:t>the Federal </a:t>
            </a:r>
            <a:r>
              <a:rPr lang="en-US" sz="2800" cap="none" dirty="0">
                <a:latin typeface="Candara" panose="020E0502030303020204" pitchFamily="34" charset="0"/>
                <a:cs typeface="Times New Roman" panose="02020603050405020304" pitchFamily="18" charset="0"/>
              </a:rPr>
              <a:t>Government on 27 November </a:t>
            </a:r>
            <a:r>
              <a:rPr lang="en-US" sz="2800" cap="none" dirty="0" smtClean="0">
                <a:latin typeface="Candara" panose="020E0502030303020204" pitchFamily="34" charset="0"/>
                <a:cs typeface="Times New Roman" panose="02020603050405020304" pitchFamily="18" charset="0"/>
              </a:rPr>
              <a:t>1989. </a:t>
            </a:r>
          </a:p>
          <a:p>
            <a:pPr marL="0" indent="0" algn="just">
              <a:buNone/>
            </a:pPr>
            <a:r>
              <a:rPr lang="en-US" sz="2800" cap="none" dirty="0" smtClean="0">
                <a:latin typeface="Candara" panose="020E0502030303020204" pitchFamily="34" charset="0"/>
                <a:cs typeface="Times New Roman" panose="02020603050405020304" pitchFamily="18" charset="0"/>
              </a:rPr>
              <a:t>It was </a:t>
            </a:r>
            <a:r>
              <a:rPr lang="en-US" sz="2800" cap="none" dirty="0">
                <a:latin typeface="Candara" panose="020E0502030303020204" pitchFamily="34" charset="0"/>
                <a:cs typeface="Times New Roman" panose="02020603050405020304" pitchFamily="18" charset="0"/>
              </a:rPr>
              <a:t>drastically </a:t>
            </a:r>
            <a:r>
              <a:rPr lang="en-US" sz="2800" cap="none" dirty="0" smtClean="0">
                <a:latin typeface="Candara" panose="020E0502030303020204" pitchFamily="34" charset="0"/>
                <a:cs typeface="Times New Roman" panose="02020603050405020304" pitchFamily="18" charset="0"/>
              </a:rPr>
              <a:t>reviewed in 1999, with </a:t>
            </a:r>
            <a:r>
              <a:rPr lang="en-US" sz="2800" cap="none" dirty="0">
                <a:latin typeface="Candara" panose="020E0502030303020204" pitchFamily="34" charset="0"/>
                <a:cs typeface="Times New Roman" panose="02020603050405020304" pitchFamily="18" charset="0"/>
              </a:rPr>
              <a:t>the aim of incorporating new concepts, principles, </a:t>
            </a:r>
            <a:r>
              <a:rPr lang="en-US" sz="2800" cap="none" dirty="0" smtClean="0">
                <a:latin typeface="Candara" panose="020E0502030303020204" pitchFamily="34" charset="0"/>
                <a:cs typeface="Times New Roman" panose="02020603050405020304" pitchFamily="18" charset="0"/>
              </a:rPr>
              <a:t>and changes </a:t>
            </a:r>
            <a:r>
              <a:rPr lang="en-US" sz="2800" cap="none" dirty="0">
                <a:latin typeface="Candara" panose="020E0502030303020204" pitchFamily="34" charset="0"/>
                <a:cs typeface="Times New Roman" panose="02020603050405020304" pitchFamily="18" charset="0"/>
              </a:rPr>
              <a:t>into the environmental governance adopted in the </a:t>
            </a:r>
            <a:r>
              <a:rPr lang="en-US" sz="2800" cap="none" dirty="0" smtClean="0">
                <a:latin typeface="Candara" panose="020E0502030303020204" pitchFamily="34" charset="0"/>
                <a:cs typeface="Times New Roman" panose="02020603050405020304" pitchFamily="18" charset="0"/>
              </a:rPr>
              <a:t>Rio Declaration </a:t>
            </a:r>
            <a:r>
              <a:rPr lang="en-US" sz="2800" cap="none" dirty="0">
                <a:latin typeface="Candara" panose="020E0502030303020204" pitchFamily="34" charset="0"/>
                <a:cs typeface="Times New Roman" panose="02020603050405020304" pitchFamily="18" charset="0"/>
              </a:rPr>
              <a:t>on Environment and Development and the other </a:t>
            </a:r>
            <a:r>
              <a:rPr lang="en-US" sz="2800" cap="none" dirty="0" smtClean="0">
                <a:latin typeface="Candara" panose="020E0502030303020204" pitchFamily="34" charset="0"/>
                <a:cs typeface="Times New Roman" panose="02020603050405020304" pitchFamily="18" charset="0"/>
              </a:rPr>
              <a:t>1992 Rio </a:t>
            </a:r>
            <a:r>
              <a:rPr lang="en-US" sz="2800" cap="none" dirty="0">
                <a:latin typeface="Candara" panose="020E0502030303020204" pitchFamily="34" charset="0"/>
                <a:cs typeface="Times New Roman" panose="02020603050405020304" pitchFamily="18" charset="0"/>
              </a:rPr>
              <a:t>instruments. </a:t>
            </a:r>
            <a:endParaRPr lang="en-US" sz="2800" cap="none" dirty="0" smtClean="0">
              <a:latin typeface="Candara" panose="020E0502030303020204" pitchFamily="34" charset="0"/>
              <a:cs typeface="Times New Roman" panose="02020603050405020304" pitchFamily="18" charset="0"/>
            </a:endParaRPr>
          </a:p>
          <a:p>
            <a:pPr marL="0" indent="0" algn="just">
              <a:buNone/>
            </a:pPr>
            <a:r>
              <a:rPr lang="en-US" sz="2800" cap="none" dirty="0" smtClean="0">
                <a:latin typeface="Candara" panose="020E0502030303020204" pitchFamily="34" charset="0"/>
                <a:cs typeface="Times New Roman" panose="02020603050405020304" pitchFamily="18" charset="0"/>
              </a:rPr>
              <a:t>For instance, paragraph </a:t>
            </a:r>
            <a:r>
              <a:rPr lang="en-US" sz="2800" cap="none" dirty="0">
                <a:latin typeface="Candara" panose="020E0502030303020204" pitchFamily="34" charset="0"/>
                <a:cs typeface="Times New Roman" panose="02020603050405020304" pitchFamily="18" charset="0"/>
              </a:rPr>
              <a:t>2 of the NPE states in general term </a:t>
            </a:r>
            <a:r>
              <a:rPr lang="en-US" sz="2800" cap="none" dirty="0" smtClean="0">
                <a:latin typeface="Candara" panose="020E0502030303020204" pitchFamily="34" charset="0"/>
                <a:cs typeface="Times New Roman" panose="02020603050405020304" pitchFamily="18" charset="0"/>
              </a:rPr>
              <a:t>that the </a:t>
            </a:r>
            <a:r>
              <a:rPr lang="en-US" sz="2800" cap="none" dirty="0">
                <a:latin typeface="Candara" panose="020E0502030303020204" pitchFamily="34" charset="0"/>
                <a:cs typeface="Times New Roman" panose="02020603050405020304" pitchFamily="18" charset="0"/>
              </a:rPr>
              <a:t>goal of the NPE is to achieve sustainable development in Nigeria</a:t>
            </a: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10</a:t>
            </a:fld>
            <a:endParaRPr lang="en-GB"/>
          </a:p>
        </p:txBody>
      </p:sp>
    </p:spTree>
    <p:extLst>
      <p:ext uri="{BB962C8B-B14F-4D97-AF65-F5344CB8AC3E}">
        <p14:creationId xmlns:p14="http://schemas.microsoft.com/office/powerpoint/2010/main" val="475882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898667"/>
            <a:ext cx="10515600" cy="5594208"/>
          </a:xfrm>
        </p:spPr>
        <p:txBody>
          <a:bodyPr>
            <a:noAutofit/>
          </a:bodyPr>
          <a:lstStyle/>
          <a:p>
            <a:pPr marL="0" indent="0" algn="just">
              <a:buNone/>
            </a:pPr>
            <a:r>
              <a:rPr lang="en-US" sz="2600" cap="none" dirty="0">
                <a:latin typeface="Candara" panose="020E0502030303020204" pitchFamily="34" charset="0"/>
                <a:cs typeface="Times New Roman" panose="02020603050405020304" pitchFamily="18" charset="0"/>
              </a:rPr>
              <a:t>The goal of the National Policy on the Environment is to ensure environmental protection and </a:t>
            </a:r>
            <a:r>
              <a:rPr lang="en-US" sz="2600" cap="none" dirty="0" smtClean="0">
                <a:latin typeface="Candara" panose="020E0502030303020204" pitchFamily="34" charset="0"/>
                <a:cs typeface="Times New Roman" panose="02020603050405020304" pitchFamily="18" charset="0"/>
              </a:rPr>
              <a:t>the conservation </a:t>
            </a:r>
            <a:r>
              <a:rPr lang="en-US" sz="2600" cap="none" dirty="0">
                <a:latin typeface="Candara" panose="020E0502030303020204" pitchFamily="34" charset="0"/>
                <a:cs typeface="Times New Roman" panose="02020603050405020304" pitchFamily="18" charset="0"/>
              </a:rPr>
              <a:t>of natural resources for sustainable </a:t>
            </a:r>
            <a:r>
              <a:rPr lang="en-US" sz="2600" cap="none" dirty="0" smtClean="0">
                <a:latin typeface="Candara" panose="020E0502030303020204" pitchFamily="34" charset="0"/>
                <a:cs typeface="Times New Roman" panose="02020603050405020304" pitchFamily="18" charset="0"/>
              </a:rPr>
              <a:t>development. This goal was to be achieved by the following objectives:</a:t>
            </a:r>
            <a:endParaRPr lang="en-US" sz="2600" cap="none" dirty="0">
              <a:latin typeface="Candara" panose="020E0502030303020204" pitchFamily="34" charset="0"/>
              <a:cs typeface="Times New Roman" panose="02020603050405020304" pitchFamily="18" charset="0"/>
            </a:endParaRPr>
          </a:p>
          <a:p>
            <a:pPr marL="457200" indent="-457200" algn="just">
              <a:buNone/>
            </a:pPr>
            <a:r>
              <a:rPr lang="en-US" sz="2600" cap="none" dirty="0" smtClean="0">
                <a:latin typeface="Candara" panose="020E0502030303020204" pitchFamily="34" charset="0"/>
                <a:cs typeface="Times New Roman" panose="02020603050405020304" pitchFamily="18" charset="0"/>
              </a:rPr>
              <a:t>1.	secure </a:t>
            </a:r>
            <a:r>
              <a:rPr lang="en-US" sz="2600" cap="none" dirty="0">
                <a:latin typeface="Candara" panose="020E0502030303020204" pitchFamily="34" charset="0"/>
                <a:cs typeface="Times New Roman" panose="02020603050405020304" pitchFamily="18" charset="0"/>
              </a:rPr>
              <a:t>a quality of environment adequate for good health and well-being;</a:t>
            </a:r>
          </a:p>
          <a:p>
            <a:pPr marL="406400" indent="-406400" algn="just">
              <a:buNone/>
            </a:pPr>
            <a:r>
              <a:rPr lang="en-US" sz="2600" cap="none" dirty="0" smtClean="0">
                <a:latin typeface="Candara" panose="020E0502030303020204" pitchFamily="34" charset="0"/>
                <a:cs typeface="Times New Roman" panose="02020603050405020304" pitchFamily="18" charset="0"/>
              </a:rPr>
              <a:t>2.</a:t>
            </a:r>
            <a:r>
              <a:rPr lang="en-US" sz="2600" cap="none" dirty="0">
                <a:latin typeface="Candara" panose="020E0502030303020204" pitchFamily="34" charset="0"/>
                <a:cs typeface="Times New Roman" panose="02020603050405020304" pitchFamily="18" charset="0"/>
              </a:rPr>
              <a:t>	promoting sustainable use of natural resources and the restoration and maintenance of </a:t>
            </a:r>
            <a:r>
              <a:rPr lang="en-US" sz="2600" cap="none" dirty="0" smtClean="0">
                <a:latin typeface="Candara" panose="020E0502030303020204" pitchFamily="34" charset="0"/>
                <a:cs typeface="Times New Roman" panose="02020603050405020304" pitchFamily="18" charset="0"/>
              </a:rPr>
              <a:t>the biological </a:t>
            </a:r>
            <a:r>
              <a:rPr lang="en-US" sz="2600" cap="none" dirty="0">
                <a:latin typeface="Candara" panose="020E0502030303020204" pitchFamily="34" charset="0"/>
                <a:cs typeface="Times New Roman" panose="02020603050405020304" pitchFamily="18" charset="0"/>
              </a:rPr>
              <a:t>diversity of </a:t>
            </a:r>
            <a:r>
              <a:rPr lang="en-US" sz="2600" cap="none" dirty="0" smtClean="0">
                <a:latin typeface="Candara" panose="020E0502030303020204" pitchFamily="34" charset="0"/>
                <a:cs typeface="Times New Roman" panose="02020603050405020304" pitchFamily="18" charset="0"/>
              </a:rPr>
              <a:t>ecosystems;</a:t>
            </a:r>
          </a:p>
          <a:p>
            <a:pPr marL="406400" indent="-406400" algn="just">
              <a:buNone/>
            </a:pPr>
            <a:r>
              <a:rPr lang="en-US" sz="2600" cap="none" dirty="0" smtClean="0">
                <a:latin typeface="Candara" panose="020E0502030303020204" pitchFamily="34" charset="0"/>
                <a:cs typeface="Times New Roman" panose="02020603050405020304" pitchFamily="18" charset="0"/>
              </a:rPr>
              <a:t>3. promoting </a:t>
            </a:r>
            <a:r>
              <a:rPr lang="en-US" sz="2600" cap="none" dirty="0">
                <a:latin typeface="Candara" panose="020E0502030303020204" pitchFamily="34" charset="0"/>
                <a:cs typeface="Times New Roman" panose="02020603050405020304" pitchFamily="18" charset="0"/>
              </a:rPr>
              <a:t>an understanding of the essential linkages between the environment, social </a:t>
            </a:r>
            <a:r>
              <a:rPr lang="en-US" sz="2600" cap="none" dirty="0" smtClean="0">
                <a:latin typeface="Candara" panose="020E0502030303020204" pitchFamily="34" charset="0"/>
                <a:cs typeface="Times New Roman" panose="02020603050405020304" pitchFamily="18" charset="0"/>
              </a:rPr>
              <a:t>and economic </a:t>
            </a:r>
            <a:r>
              <a:rPr lang="en-US" sz="2600" cap="none" dirty="0">
                <a:latin typeface="Candara" panose="020E0502030303020204" pitchFamily="34" charset="0"/>
                <a:cs typeface="Times New Roman" panose="02020603050405020304" pitchFamily="18" charset="0"/>
              </a:rPr>
              <a:t>development issues</a:t>
            </a:r>
            <a:endParaRPr lang="en-GB" sz="2600" cap="none" dirty="0" smtClean="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11</a:t>
            </a:fld>
            <a:endParaRPr lang="en-GB"/>
          </a:p>
        </p:txBody>
      </p:sp>
      <p:sp>
        <p:nvSpPr>
          <p:cNvPr id="9" name="Title 1"/>
          <p:cNvSpPr>
            <a:spLocks noGrp="1"/>
          </p:cNvSpPr>
          <p:nvPr>
            <p:ph type="title"/>
          </p:nvPr>
        </p:nvSpPr>
        <p:spPr>
          <a:xfrm>
            <a:off x="838200" y="65158"/>
            <a:ext cx="10515600" cy="876821"/>
          </a:xfrm>
        </p:spPr>
        <p:txBody>
          <a:bodyPr>
            <a:normAutofit/>
          </a:bodyPr>
          <a:lstStyle/>
          <a:p>
            <a:r>
              <a:rPr lang="en-GB" sz="3000" b="1" dirty="0" smtClean="0">
                <a:latin typeface="Candara" panose="020E0502030303020204" pitchFamily="34" charset="0"/>
              </a:rPr>
              <a:t>Goal </a:t>
            </a:r>
            <a:r>
              <a:rPr lang="en-GB" sz="3000" b="1" dirty="0" smtClean="0">
                <a:latin typeface="Candara" panose="020E0502030303020204" pitchFamily="34" charset="0"/>
              </a:rPr>
              <a:t>and objectives of The </a:t>
            </a:r>
            <a:r>
              <a:rPr lang="en-GB" sz="3000" b="1" dirty="0" err="1" smtClean="0">
                <a:latin typeface="Candara" panose="020E0502030303020204" pitchFamily="34" charset="0"/>
              </a:rPr>
              <a:t>Npe</a:t>
            </a:r>
            <a:r>
              <a:rPr lang="en-GB" sz="3000" b="1" dirty="0" smtClean="0">
                <a:latin typeface="Candara" panose="020E0502030303020204" pitchFamily="34" charset="0"/>
              </a:rPr>
              <a:t>, 2016</a:t>
            </a:r>
            <a:endParaRPr lang="en-GB" sz="3000" b="1" dirty="0">
              <a:latin typeface="Candara" panose="020E0502030303020204" pitchFamily="34" charset="0"/>
            </a:endParaRPr>
          </a:p>
        </p:txBody>
      </p:sp>
    </p:spTree>
    <p:extLst>
      <p:ext uri="{BB962C8B-B14F-4D97-AF65-F5344CB8AC3E}">
        <p14:creationId xmlns:p14="http://schemas.microsoft.com/office/powerpoint/2010/main" val="1694409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1803399"/>
            <a:ext cx="10515600" cy="4689475"/>
          </a:xfrm>
        </p:spPr>
        <p:txBody>
          <a:bodyPr>
            <a:noAutofit/>
          </a:bodyPr>
          <a:lstStyle/>
          <a:p>
            <a:pPr marL="457200" indent="-457200" algn="just">
              <a:buAutoNum type="arabicPeriod" startAt="4"/>
            </a:pPr>
            <a:r>
              <a:rPr lang="en-GB" sz="2400" cap="none" dirty="0">
                <a:latin typeface="Candara" panose="020E0502030303020204" pitchFamily="34" charset="0"/>
                <a:cs typeface="Times New Roman" panose="02020603050405020304" pitchFamily="18" charset="0"/>
              </a:rPr>
              <a:t>encouraging individual and community participation in environmental improvement </a:t>
            </a:r>
            <a:r>
              <a:rPr lang="en-GB" sz="2400" cap="none" dirty="0" smtClean="0">
                <a:latin typeface="Candara" panose="020E0502030303020204" pitchFamily="34" charset="0"/>
                <a:cs typeface="Times New Roman" panose="02020603050405020304" pitchFamily="18" charset="0"/>
              </a:rPr>
              <a:t>initiative</a:t>
            </a:r>
          </a:p>
          <a:p>
            <a:pPr marL="457200" indent="-457200" algn="just">
              <a:buAutoNum type="arabicPeriod" startAt="4"/>
            </a:pPr>
            <a:r>
              <a:rPr lang="en-US" sz="2400" cap="none" dirty="0">
                <a:latin typeface="Candara" panose="020E0502030303020204" pitchFamily="34" charset="0"/>
                <a:cs typeface="Times New Roman" panose="02020603050405020304" pitchFamily="18" charset="0"/>
              </a:rPr>
              <a:t>raising public awareness and engendering a national culture of environmental preservation; </a:t>
            </a:r>
            <a:r>
              <a:rPr lang="en-US" sz="2400" cap="none" dirty="0" smtClean="0">
                <a:latin typeface="Candara" panose="020E0502030303020204" pitchFamily="34" charset="0"/>
                <a:cs typeface="Times New Roman" panose="02020603050405020304" pitchFamily="18" charset="0"/>
              </a:rPr>
              <a:t>and</a:t>
            </a:r>
          </a:p>
          <a:p>
            <a:pPr marL="457200" indent="-457200" algn="just">
              <a:buAutoNum type="arabicPeriod" startAt="4"/>
            </a:pPr>
            <a:r>
              <a:rPr lang="en-US" sz="2400" cap="none" dirty="0">
                <a:latin typeface="Candara" panose="020E0502030303020204" pitchFamily="34" charset="0"/>
                <a:cs typeface="Times New Roman" panose="02020603050405020304" pitchFamily="18" charset="0"/>
              </a:rPr>
              <a:t>building partnership among all stakeholders, including government at all levels, </a:t>
            </a:r>
            <a:r>
              <a:rPr lang="en-US" sz="2400" cap="none" dirty="0" smtClean="0">
                <a:latin typeface="Candara" panose="020E0502030303020204" pitchFamily="34" charset="0"/>
                <a:cs typeface="Times New Roman" panose="02020603050405020304" pitchFamily="18" charset="0"/>
              </a:rPr>
              <a:t>international institutions </a:t>
            </a:r>
            <a:r>
              <a:rPr lang="en-US" sz="2400" cap="none" dirty="0">
                <a:latin typeface="Candara" panose="020E0502030303020204" pitchFamily="34" charset="0"/>
                <a:cs typeface="Times New Roman" panose="02020603050405020304" pitchFamily="18" charset="0"/>
              </a:rPr>
              <a:t>and governments, non-governmental agencies and communities on </a:t>
            </a:r>
            <a:r>
              <a:rPr lang="en-US" sz="2400" cap="none" dirty="0" smtClean="0">
                <a:latin typeface="Candara" panose="020E0502030303020204" pitchFamily="34" charset="0"/>
                <a:cs typeface="Times New Roman" panose="02020603050405020304" pitchFamily="18" charset="0"/>
              </a:rPr>
              <a:t>environmental matters.</a:t>
            </a:r>
            <a:endParaRPr lang="en-GB" sz="2400" cap="none" dirty="0" smtClean="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12</a:t>
            </a:fld>
            <a:endParaRPr lang="en-GB"/>
          </a:p>
        </p:txBody>
      </p:sp>
      <p:sp>
        <p:nvSpPr>
          <p:cNvPr id="7" name="Title 1"/>
          <p:cNvSpPr>
            <a:spLocks noGrp="1"/>
          </p:cNvSpPr>
          <p:nvPr>
            <p:ph type="title"/>
          </p:nvPr>
        </p:nvSpPr>
        <p:spPr>
          <a:xfrm>
            <a:off x="838200" y="65158"/>
            <a:ext cx="10515600" cy="876821"/>
          </a:xfrm>
        </p:spPr>
        <p:txBody>
          <a:bodyPr>
            <a:normAutofit/>
          </a:bodyPr>
          <a:lstStyle/>
          <a:p>
            <a:r>
              <a:rPr lang="en-GB" sz="3000" b="1" dirty="0" smtClean="0">
                <a:latin typeface="Candara" panose="020E0502030303020204" pitchFamily="34" charset="0"/>
              </a:rPr>
              <a:t>Goal </a:t>
            </a:r>
            <a:r>
              <a:rPr lang="en-GB" sz="3000" b="1" dirty="0" smtClean="0">
                <a:latin typeface="Candara" panose="020E0502030303020204" pitchFamily="34" charset="0"/>
              </a:rPr>
              <a:t>and objectives of The </a:t>
            </a:r>
            <a:r>
              <a:rPr lang="en-GB" sz="3000" b="1" dirty="0" err="1" smtClean="0">
                <a:latin typeface="Candara" panose="020E0502030303020204" pitchFamily="34" charset="0"/>
              </a:rPr>
              <a:t>Npe</a:t>
            </a:r>
            <a:r>
              <a:rPr lang="en-GB" sz="3000" b="1" dirty="0" smtClean="0">
                <a:latin typeface="Candara" panose="020E0502030303020204" pitchFamily="34" charset="0"/>
              </a:rPr>
              <a:t>, 2016</a:t>
            </a:r>
            <a:endParaRPr lang="en-GB" sz="3000" b="1" dirty="0">
              <a:latin typeface="Candara" panose="020E0502030303020204" pitchFamily="34" charset="0"/>
            </a:endParaRPr>
          </a:p>
        </p:txBody>
      </p:sp>
    </p:spTree>
    <p:extLst>
      <p:ext uri="{BB962C8B-B14F-4D97-AF65-F5344CB8AC3E}">
        <p14:creationId xmlns:p14="http://schemas.microsoft.com/office/powerpoint/2010/main" val="2345589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898667"/>
            <a:ext cx="10515600" cy="5594208"/>
          </a:xfrm>
        </p:spPr>
        <p:txBody>
          <a:bodyPr>
            <a:noAutofit/>
          </a:bodyPr>
          <a:lstStyle/>
          <a:p>
            <a:pPr marL="0" indent="0" algn="just">
              <a:buNone/>
            </a:pPr>
            <a:r>
              <a:rPr lang="en-US" sz="2400" cap="none" dirty="0" smtClean="0">
                <a:latin typeface="Candara" panose="020E0502030303020204" pitchFamily="34" charset="0"/>
                <a:cs typeface="Times New Roman" panose="02020603050405020304" pitchFamily="18" charset="0"/>
              </a:rPr>
              <a:t>The NPE is guided by 9 principles that include;</a:t>
            </a:r>
          </a:p>
          <a:p>
            <a:pPr marL="1498600" indent="-1498600" algn="just">
              <a:buNone/>
            </a:pPr>
            <a:r>
              <a:rPr lang="en-US" sz="2400" cap="none" dirty="0">
                <a:latin typeface="Candara" panose="020E0502030303020204" pitchFamily="34" charset="0"/>
                <a:cs typeface="Times New Roman" panose="02020603050405020304" pitchFamily="18" charset="0"/>
              </a:rPr>
              <a:t>Principle 1:	The Public Trust </a:t>
            </a:r>
            <a:r>
              <a:rPr lang="en-US" sz="2400" cap="none" dirty="0" smtClean="0">
                <a:latin typeface="Candara" panose="020E0502030303020204" pitchFamily="34" charset="0"/>
                <a:cs typeface="Times New Roman" panose="02020603050405020304" pitchFamily="18" charset="0"/>
              </a:rPr>
              <a:t>Doctrine</a:t>
            </a:r>
          </a:p>
          <a:p>
            <a:pPr marL="914400" indent="0" algn="just">
              <a:buNone/>
            </a:pPr>
            <a:r>
              <a:rPr lang="en-US" sz="2400" cap="none" dirty="0" smtClean="0">
                <a:latin typeface="Candara" panose="020E0502030303020204" pitchFamily="34" charset="0"/>
                <a:cs typeface="Times New Roman" panose="02020603050405020304" pitchFamily="18" charset="0"/>
              </a:rPr>
              <a:t>“….recognizes </a:t>
            </a:r>
            <a:r>
              <a:rPr lang="en-US" sz="2400" cap="none" dirty="0">
                <a:latin typeface="Candara" panose="020E0502030303020204" pitchFamily="34" charset="0"/>
                <a:cs typeface="Times New Roman" panose="02020603050405020304" pitchFamily="18" charset="0"/>
              </a:rPr>
              <a:t>that the State is a trustee of all natural </a:t>
            </a:r>
            <a:r>
              <a:rPr lang="en-US" sz="2400" cap="none" dirty="0" smtClean="0">
                <a:latin typeface="Candara" panose="020E0502030303020204" pitchFamily="34" charset="0"/>
                <a:cs typeface="Times New Roman" panose="02020603050405020304" pitchFamily="18" charset="0"/>
              </a:rPr>
              <a:t>resource….”</a:t>
            </a:r>
            <a:endParaRPr lang="en-GB" sz="2400" cap="none" dirty="0">
              <a:latin typeface="Candara" panose="020E0502030303020204" pitchFamily="34" charset="0"/>
              <a:cs typeface="Times New Roman" panose="02020603050405020304" pitchFamily="18" charset="0"/>
            </a:endParaRPr>
          </a:p>
          <a:p>
            <a:pPr marL="1498600" indent="-1498600" algn="just">
              <a:buNone/>
            </a:pPr>
            <a:r>
              <a:rPr lang="en-US" sz="2400" cap="none" dirty="0">
                <a:latin typeface="Candara" panose="020E0502030303020204" pitchFamily="34" charset="0"/>
                <a:cs typeface="Times New Roman" panose="02020603050405020304" pitchFamily="18" charset="0"/>
              </a:rPr>
              <a:t>Principle </a:t>
            </a:r>
            <a:r>
              <a:rPr lang="en-US" sz="2400" cap="none" dirty="0" smtClean="0">
                <a:latin typeface="Candara" panose="020E0502030303020204" pitchFamily="34" charset="0"/>
                <a:cs typeface="Times New Roman" panose="02020603050405020304" pitchFamily="18" charset="0"/>
              </a:rPr>
              <a:t>2:</a:t>
            </a:r>
            <a:r>
              <a:rPr lang="en-US" sz="2400" cap="none" dirty="0">
                <a:latin typeface="Candara" panose="020E0502030303020204" pitchFamily="34" charset="0"/>
                <a:cs typeface="Times New Roman" panose="02020603050405020304" pitchFamily="18" charset="0"/>
              </a:rPr>
              <a:t>	</a:t>
            </a:r>
            <a:r>
              <a:rPr lang="en-US" sz="2400" cap="none" dirty="0" smtClean="0">
                <a:latin typeface="Candara" panose="020E0502030303020204" pitchFamily="34" charset="0"/>
                <a:cs typeface="Times New Roman" panose="02020603050405020304" pitchFamily="18" charset="0"/>
              </a:rPr>
              <a:t>Environmental Right</a:t>
            </a:r>
            <a:endParaRPr lang="en-US" sz="2400" cap="none" dirty="0">
              <a:latin typeface="Candara" panose="020E0502030303020204" pitchFamily="34" charset="0"/>
              <a:cs typeface="Times New Roman" panose="02020603050405020304" pitchFamily="18" charset="0"/>
            </a:endParaRPr>
          </a:p>
          <a:p>
            <a:pPr marL="914400" indent="0" algn="just">
              <a:buNone/>
            </a:pPr>
            <a:r>
              <a:rPr lang="en-US" sz="2400" cap="none" dirty="0" smtClean="0">
                <a:latin typeface="Candara" panose="020E0502030303020204" pitchFamily="34" charset="0"/>
                <a:cs typeface="Times New Roman" panose="02020603050405020304" pitchFamily="18" charset="0"/>
              </a:rPr>
              <a:t>“…ensures </a:t>
            </a:r>
            <a:r>
              <a:rPr lang="en-US" sz="2400" cap="none" dirty="0">
                <a:latin typeface="Candara" panose="020E0502030303020204" pitchFamily="34" charset="0"/>
                <a:cs typeface="Times New Roman" panose="02020603050405020304" pitchFamily="18" charset="0"/>
              </a:rPr>
              <a:t>that every Nigerian has a </a:t>
            </a:r>
            <a:r>
              <a:rPr lang="en-US" sz="2400"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right</a:t>
            </a:r>
            <a:r>
              <a:rPr lang="en-US" sz="2400" cap="none" dirty="0">
                <a:latin typeface="Candara" panose="020E0502030303020204" pitchFamily="34" charset="0"/>
                <a:cs typeface="Times New Roman" panose="02020603050405020304" pitchFamily="18" charset="0"/>
              </a:rPr>
              <a:t> to a clean and </a:t>
            </a:r>
            <a:r>
              <a:rPr lang="en-US" sz="2400" cap="none" dirty="0" smtClean="0">
                <a:latin typeface="Candara" panose="020E0502030303020204" pitchFamily="34" charset="0"/>
                <a:cs typeface="Times New Roman" panose="02020603050405020304" pitchFamily="18" charset="0"/>
              </a:rPr>
              <a:t>healthy environment </a:t>
            </a:r>
            <a:r>
              <a:rPr lang="en-US" sz="2400" cap="none" dirty="0">
                <a:latin typeface="Candara" panose="020E0502030303020204" pitchFamily="34" charset="0"/>
                <a:cs typeface="Times New Roman" panose="02020603050405020304" pitchFamily="18" charset="0"/>
              </a:rPr>
              <a:t>and a </a:t>
            </a:r>
            <a:r>
              <a:rPr lang="en-US" sz="2400"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duty</a:t>
            </a:r>
            <a:r>
              <a:rPr lang="en-US" sz="2400" cap="none" dirty="0">
                <a:latin typeface="Candara" panose="020E0502030303020204" pitchFamily="34" charset="0"/>
                <a:cs typeface="Times New Roman" panose="02020603050405020304" pitchFamily="18" charset="0"/>
              </a:rPr>
              <a:t> to safeguard and enhance the </a:t>
            </a:r>
            <a:r>
              <a:rPr lang="en-US" sz="2400" cap="none" dirty="0" smtClean="0">
                <a:latin typeface="Candara" panose="020E0502030303020204" pitchFamily="34" charset="0"/>
                <a:cs typeface="Times New Roman" panose="02020603050405020304" pitchFamily="18" charset="0"/>
              </a:rPr>
              <a:t>environment</a:t>
            </a:r>
            <a:r>
              <a:rPr lang="en-US" sz="2400" cap="none" dirty="0" smtClean="0">
                <a:latin typeface="Candara" panose="020E0502030303020204" pitchFamily="34" charset="0"/>
                <a:cs typeface="Times New Roman" panose="02020603050405020304" pitchFamily="18" charset="0"/>
              </a:rPr>
              <a:t>…”</a:t>
            </a:r>
            <a:endParaRPr lang="en-US" sz="2400" cap="none" dirty="0" smtClean="0">
              <a:latin typeface="Candara" panose="020E0502030303020204" pitchFamily="34" charset="0"/>
              <a:cs typeface="Times New Roman" panose="02020603050405020304" pitchFamily="18" charset="0"/>
            </a:endParaRPr>
          </a:p>
          <a:p>
            <a:pPr marL="1498600" indent="-1498600" algn="just">
              <a:buNone/>
            </a:pPr>
            <a:r>
              <a:rPr lang="en-US" sz="2400" cap="none" dirty="0">
                <a:latin typeface="Candara" panose="020E0502030303020204" pitchFamily="34" charset="0"/>
                <a:cs typeface="Times New Roman" panose="02020603050405020304" pitchFamily="18" charset="0"/>
              </a:rPr>
              <a:t>Principle </a:t>
            </a:r>
            <a:r>
              <a:rPr lang="en-US" sz="2400" cap="none" dirty="0" smtClean="0">
                <a:latin typeface="Candara" panose="020E0502030303020204" pitchFamily="34" charset="0"/>
                <a:cs typeface="Times New Roman" panose="02020603050405020304" pitchFamily="18" charset="0"/>
              </a:rPr>
              <a:t>3:</a:t>
            </a:r>
            <a:r>
              <a:rPr lang="en-US" sz="2400" cap="none" dirty="0">
                <a:latin typeface="Candara" panose="020E0502030303020204" pitchFamily="34" charset="0"/>
                <a:cs typeface="Times New Roman" panose="02020603050405020304" pitchFamily="18" charset="0"/>
              </a:rPr>
              <a:t>	Environmental Offsetting</a:t>
            </a:r>
          </a:p>
          <a:p>
            <a:pPr marL="914400" indent="0" algn="just">
              <a:buNone/>
            </a:pPr>
            <a:r>
              <a:rPr lang="en-US" sz="2400" cap="none" dirty="0" smtClean="0">
                <a:latin typeface="Candara" panose="020E0502030303020204" pitchFamily="34" charset="0"/>
                <a:cs typeface="Times New Roman" panose="02020603050405020304" pitchFamily="18" charset="0"/>
              </a:rPr>
              <a:t>“…cost-effective </a:t>
            </a:r>
            <a:r>
              <a:rPr lang="en-US" sz="2400" cap="none" dirty="0">
                <a:latin typeface="Candara" panose="020E0502030303020204" pitchFamily="34" charset="0"/>
                <a:cs typeface="Times New Roman" panose="02020603050405020304" pitchFamily="18" charset="0"/>
              </a:rPr>
              <a:t>offsetting measures must be undertaken by </a:t>
            </a:r>
            <a:r>
              <a:rPr lang="en-US" sz="2400" cap="none" dirty="0" smtClean="0">
                <a:latin typeface="Candara" panose="020E0502030303020204" pitchFamily="34" charset="0"/>
                <a:cs typeface="Times New Roman" panose="02020603050405020304" pitchFamily="18" charset="0"/>
              </a:rPr>
              <a:t>the proponents </a:t>
            </a:r>
            <a:r>
              <a:rPr lang="en-US" sz="2400" cap="none" dirty="0">
                <a:latin typeface="Candara" panose="020E0502030303020204" pitchFamily="34" charset="0"/>
                <a:cs typeface="Times New Roman" panose="02020603050405020304" pitchFamily="18" charset="0"/>
              </a:rPr>
              <a:t>of an activity to restore as nearly as may be feasible the lost environmental </a:t>
            </a:r>
            <a:r>
              <a:rPr lang="en-US" sz="2400" cap="none" dirty="0" smtClean="0">
                <a:latin typeface="Candara" panose="020E0502030303020204" pitchFamily="34" charset="0"/>
                <a:cs typeface="Times New Roman" panose="02020603050405020304" pitchFamily="18" charset="0"/>
              </a:rPr>
              <a:t>services to </a:t>
            </a:r>
            <a:r>
              <a:rPr lang="en-US" sz="2400" cap="none" dirty="0">
                <a:latin typeface="Candara" panose="020E0502030303020204" pitchFamily="34" charset="0"/>
                <a:cs typeface="Times New Roman" panose="02020603050405020304" pitchFamily="18" charset="0"/>
              </a:rPr>
              <a:t>the </a:t>
            </a:r>
            <a:r>
              <a:rPr lang="en-US" sz="2400" cap="none" dirty="0" smtClean="0">
                <a:latin typeface="Candara" panose="020E0502030303020204" pitchFamily="34" charset="0"/>
                <a:cs typeface="Times New Roman" panose="02020603050405020304" pitchFamily="18" charset="0"/>
              </a:rPr>
              <a:t>community”</a:t>
            </a:r>
            <a:endParaRPr lang="en-GB" sz="2400" cap="none" dirty="0">
              <a:latin typeface="Candara" panose="020E0502030303020204" pitchFamily="34" charset="0"/>
              <a:cs typeface="Times New Roman" panose="02020603050405020304" pitchFamily="18" charset="0"/>
            </a:endParaRPr>
          </a:p>
          <a:p>
            <a:pPr marL="1549400" indent="0" algn="just">
              <a:buNone/>
            </a:pPr>
            <a:endParaRPr lang="en-GB" sz="2400" cap="none" dirty="0">
              <a:latin typeface="Candara" panose="020E0502030303020204" pitchFamily="34" charset="0"/>
              <a:cs typeface="Times New Roman" panose="02020603050405020304" pitchFamily="18" charset="0"/>
            </a:endParaRPr>
          </a:p>
          <a:p>
            <a:pPr marL="1549400" indent="0" algn="just">
              <a:buNone/>
            </a:pPr>
            <a:endParaRPr lang="en-US" sz="2400" cap="none" dirty="0" smtClean="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13</a:t>
            </a:fld>
            <a:endParaRPr lang="en-GB" dirty="0"/>
          </a:p>
        </p:txBody>
      </p:sp>
      <p:sp>
        <p:nvSpPr>
          <p:cNvPr id="9" name="Title 1"/>
          <p:cNvSpPr>
            <a:spLocks noGrp="1"/>
          </p:cNvSpPr>
          <p:nvPr>
            <p:ph type="title"/>
          </p:nvPr>
        </p:nvSpPr>
        <p:spPr>
          <a:xfrm>
            <a:off x="838200" y="65158"/>
            <a:ext cx="10515600" cy="876821"/>
          </a:xfrm>
        </p:spPr>
        <p:txBody>
          <a:bodyPr>
            <a:normAutofit/>
          </a:bodyPr>
          <a:lstStyle/>
          <a:p>
            <a:r>
              <a:rPr lang="en-GB" sz="3000" b="1" dirty="0" smtClean="0">
                <a:latin typeface="Candara" panose="020E0502030303020204" pitchFamily="34" charset="0"/>
              </a:rPr>
              <a:t>Guiding principles of The </a:t>
            </a:r>
            <a:r>
              <a:rPr lang="en-GB" sz="3000" b="1" dirty="0" err="1" smtClean="0">
                <a:latin typeface="Candara" panose="020E0502030303020204" pitchFamily="34" charset="0"/>
              </a:rPr>
              <a:t>Npe</a:t>
            </a:r>
            <a:endParaRPr lang="en-GB" sz="3000" b="1" dirty="0">
              <a:latin typeface="Candara" panose="020E0502030303020204" pitchFamily="34" charset="0"/>
            </a:endParaRPr>
          </a:p>
        </p:txBody>
      </p:sp>
    </p:spTree>
    <p:extLst>
      <p:ext uri="{BB962C8B-B14F-4D97-AF65-F5344CB8AC3E}">
        <p14:creationId xmlns:p14="http://schemas.microsoft.com/office/powerpoint/2010/main" val="3908497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0687" y="3492347"/>
            <a:ext cx="9057540" cy="1596177"/>
          </a:xfrm>
        </p:spPr>
        <p:txBody>
          <a:bodyPr>
            <a:normAutofit/>
          </a:bodyPr>
          <a:lstStyle/>
          <a:p>
            <a:r>
              <a:rPr lang="en-GB" sz="5400" b="1" dirty="0" smtClean="0">
                <a:latin typeface="Candara" panose="020E0502030303020204" pitchFamily="34" charset="0"/>
              </a:rPr>
              <a:t>THANK YOU FOR LISTENING</a:t>
            </a:r>
            <a:endParaRPr lang="en-GB" sz="5400" b="1" dirty="0">
              <a:latin typeface="Candara" panose="020E0502030303020204" pitchFamily="34" charset="0"/>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14</a:t>
            </a:fld>
            <a:endParaRPr lang="en-GB"/>
          </a:p>
        </p:txBody>
      </p:sp>
      <p:sp>
        <p:nvSpPr>
          <p:cNvPr id="6"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7070891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158"/>
            <a:ext cx="10515600" cy="876821"/>
          </a:xfrm>
        </p:spPr>
        <p:txBody>
          <a:bodyPr>
            <a:normAutofit/>
          </a:bodyPr>
          <a:lstStyle/>
          <a:p>
            <a:r>
              <a:rPr lang="en-GB" sz="3000" b="1" dirty="0" smtClean="0">
                <a:latin typeface="Candara" panose="020E0502030303020204" pitchFamily="34" charset="0"/>
              </a:rPr>
              <a:t>HARMFUL INTERDEALINGS  “A WAKE UP CALL”</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898667"/>
            <a:ext cx="10515600" cy="5594208"/>
          </a:xfrm>
        </p:spPr>
        <p:txBody>
          <a:bodyPr>
            <a:noAutofit/>
          </a:bodyPr>
          <a:lstStyle/>
          <a:p>
            <a:pPr marL="457200" indent="-457200" algn="just">
              <a:buFont typeface="Wingdings" panose="05000000000000000000" pitchFamily="2" charset="2"/>
              <a:buChar char="Ø"/>
            </a:pPr>
            <a:r>
              <a:rPr lang="en-GB" sz="2800" cap="none" dirty="0" smtClean="0">
                <a:latin typeface="Candara" panose="020E0502030303020204" pitchFamily="34" charset="0"/>
                <a:ea typeface="Calibri" panose="020F0502020204030204" pitchFamily="34" charset="0"/>
                <a:cs typeface="Times New Roman" panose="02020603050405020304" pitchFamily="18" charset="0"/>
              </a:rPr>
              <a:t>In 1987, about 3,880 tonnes of toxic and hazardous wastes of Italian origin transported in 5-shiploads were dumped in Koko, Delta State. </a:t>
            </a:r>
          </a:p>
          <a:p>
            <a:pPr marL="457200" indent="-457200" algn="just">
              <a:buFont typeface="Wingdings" panose="05000000000000000000" pitchFamily="2" charset="2"/>
              <a:buChar char="Ø"/>
            </a:pPr>
            <a:r>
              <a:rPr lang="en-GB" sz="2800" cap="none" dirty="0" smtClean="0">
                <a:latin typeface="Candara" panose="020E0502030303020204" pitchFamily="34" charset="0"/>
                <a:ea typeface="Calibri" panose="020F0502020204030204" pitchFamily="34" charset="0"/>
                <a:cs typeface="Times New Roman" panose="02020603050405020304" pitchFamily="18" charset="0"/>
              </a:rPr>
              <a:t>This was a turning point for Nigeria as regards the need to have defined environmental protection strategies. </a:t>
            </a:r>
          </a:p>
          <a:p>
            <a:pPr marL="457200" indent="-457200" algn="just">
              <a:buFont typeface="Wingdings" panose="05000000000000000000" pitchFamily="2" charset="2"/>
              <a:buChar char="Ø"/>
            </a:pPr>
            <a:r>
              <a:rPr lang="en-GB" sz="2800" cap="none" dirty="0" smtClean="0">
                <a:latin typeface="Candara" panose="020E0502030303020204" pitchFamily="34" charset="0"/>
                <a:ea typeface="Calibri" panose="020F0502020204030204" pitchFamily="34" charset="0"/>
                <a:cs typeface="Times New Roman" panose="02020603050405020304" pitchFamily="18" charset="0"/>
              </a:rPr>
              <a:t>Consequently, various Acts, policies and Agencies were established to facilitate and coordinate environmental protection exigencies in the country.</a:t>
            </a: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2</a:t>
            </a:fld>
            <a:endParaRPr lang="en-GB"/>
          </a:p>
        </p:txBody>
      </p:sp>
    </p:spTree>
    <p:extLst>
      <p:ext uri="{BB962C8B-B14F-4D97-AF65-F5344CB8AC3E}">
        <p14:creationId xmlns:p14="http://schemas.microsoft.com/office/powerpoint/2010/main" val="3197671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626" y="224904"/>
            <a:ext cx="10515600" cy="876821"/>
          </a:xfrm>
        </p:spPr>
        <p:txBody>
          <a:bodyPr>
            <a:normAutofit fontScale="90000"/>
          </a:bodyPr>
          <a:lstStyle/>
          <a:p>
            <a:r>
              <a:rPr lang="en-GB" sz="3000" b="1" dirty="0" smtClean="0">
                <a:latin typeface="Candara" panose="020E0502030303020204" pitchFamily="34" charset="0"/>
              </a:rPr>
              <a:t>Promulgation of laws and regulations for environmental protection</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762626" y="1346199"/>
            <a:ext cx="10515600" cy="5146675"/>
          </a:xfrm>
        </p:spPr>
        <p:txBody>
          <a:bodyPr>
            <a:noAutofit/>
          </a:bodyPr>
          <a:lstStyle/>
          <a:p>
            <a:pPr marL="0" indent="0" algn="just">
              <a:buNone/>
            </a:pPr>
            <a:r>
              <a:rPr lang="en-US" sz="2400" cap="none" dirty="0" smtClean="0">
                <a:latin typeface="Candara" panose="020E0502030303020204" pitchFamily="34" charset="0"/>
                <a:cs typeface="Times New Roman" panose="02020603050405020304" pitchFamily="18" charset="0"/>
              </a:rPr>
              <a:t>The </a:t>
            </a:r>
            <a:r>
              <a:rPr lang="en-US" sz="2400" cap="none" dirty="0">
                <a:latin typeface="Candara" panose="020E0502030303020204" pitchFamily="34" charset="0"/>
                <a:cs typeface="Times New Roman" panose="02020603050405020304" pitchFamily="18" charset="0"/>
              </a:rPr>
              <a:t>Federal Government of Nigeria has promulgated various laws and Regulations </a:t>
            </a:r>
            <a:r>
              <a:rPr lang="en-US" sz="2400" cap="none" dirty="0" smtClean="0">
                <a:latin typeface="Candara" panose="020E0502030303020204" pitchFamily="34" charset="0"/>
                <a:cs typeface="Times New Roman" panose="02020603050405020304" pitchFamily="18" charset="0"/>
              </a:rPr>
              <a:t>to safeguard </a:t>
            </a:r>
            <a:r>
              <a:rPr lang="en-US" sz="2400" cap="none" dirty="0">
                <a:latin typeface="Candara" panose="020E0502030303020204" pitchFamily="34" charset="0"/>
                <a:cs typeface="Times New Roman" panose="02020603050405020304" pitchFamily="18" charset="0"/>
              </a:rPr>
              <a:t>the Nigerian environment. These include:</a:t>
            </a:r>
          </a:p>
          <a:p>
            <a:pPr marL="463550" indent="-46355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Harmful Wastes (Special Criminal Provisions) Act 1988</a:t>
            </a:r>
          </a:p>
          <a:p>
            <a:pPr marL="463550" indent="-463550" algn="just">
              <a:buFont typeface="Wingdings" panose="05000000000000000000" pitchFamily="2" charset="2"/>
              <a:buChar char="Ø"/>
            </a:pPr>
            <a:r>
              <a:rPr lang="en-US" sz="2400"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Federal </a:t>
            </a:r>
            <a:r>
              <a:rPr lang="en-US" sz="2400"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Environmental Protection Agency Act of 1988 (FEPA Act</a:t>
            </a:r>
            <a:r>
              <a:rPr lang="en-US" sz="2400"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 </a:t>
            </a:r>
            <a:r>
              <a:rPr lang="en-US" sz="2400" cap="none" dirty="0" smtClean="0">
                <a:latin typeface="Candara" panose="020E0502030303020204" pitchFamily="34" charset="0"/>
                <a:cs typeface="Times New Roman" panose="02020603050405020304" pitchFamily="18" charset="0"/>
              </a:rPr>
              <a:t>Regulations made pursuant to this Act are:</a:t>
            </a:r>
          </a:p>
          <a:p>
            <a:pPr marL="804863" indent="-341313" algn="just">
              <a:buFont typeface="Wingdings" panose="05000000000000000000" pitchFamily="2" charset="2"/>
              <a:buChar char="§"/>
            </a:pPr>
            <a:r>
              <a:rPr lang="en-US" sz="2400" cap="none" dirty="0" smtClean="0">
                <a:latin typeface="Candara" panose="020E0502030303020204" pitchFamily="34" charset="0"/>
                <a:cs typeface="Times New Roman" panose="02020603050405020304" pitchFamily="18" charset="0"/>
              </a:rPr>
              <a:t>National </a:t>
            </a:r>
            <a:r>
              <a:rPr lang="en-US" sz="2400" cap="none" dirty="0">
                <a:latin typeface="Candara" panose="020E0502030303020204" pitchFamily="34" charset="0"/>
                <a:cs typeface="Times New Roman" panose="02020603050405020304" pitchFamily="18" charset="0"/>
              </a:rPr>
              <a:t>Environmental Protection (Effluent Limitation) </a:t>
            </a:r>
            <a:r>
              <a:rPr lang="en-US" sz="2400" cap="none" dirty="0" smtClean="0">
                <a:latin typeface="Candara" panose="020E0502030303020204" pitchFamily="34" charset="0"/>
                <a:cs typeface="Times New Roman" panose="02020603050405020304" pitchFamily="18" charset="0"/>
              </a:rPr>
              <a:t>Regulations.</a:t>
            </a:r>
          </a:p>
          <a:p>
            <a:pPr marL="804863" indent="-341313" algn="just">
              <a:buFont typeface="Wingdings" panose="05000000000000000000" pitchFamily="2" charset="2"/>
              <a:buChar char="§"/>
            </a:pPr>
            <a:r>
              <a:rPr lang="en-US" sz="2400" cap="none" dirty="0" smtClean="0">
                <a:latin typeface="Candara" panose="020E0502030303020204" pitchFamily="34" charset="0"/>
                <a:cs typeface="Times New Roman" panose="02020603050405020304" pitchFamily="18" charset="0"/>
              </a:rPr>
              <a:t>National </a:t>
            </a:r>
            <a:r>
              <a:rPr lang="en-US" sz="2400" cap="none" dirty="0">
                <a:latin typeface="Candara" panose="020E0502030303020204" pitchFamily="34" charset="0"/>
                <a:cs typeface="Times New Roman" panose="02020603050405020304" pitchFamily="18" charset="0"/>
              </a:rPr>
              <a:t>Environmental Protection (Pollution Abatement in Industries </a:t>
            </a:r>
            <a:r>
              <a:rPr lang="en-US" sz="2400" cap="none" dirty="0" smtClean="0">
                <a:latin typeface="Candara" panose="020E0502030303020204" pitchFamily="34" charset="0"/>
                <a:cs typeface="Times New Roman" panose="02020603050405020304" pitchFamily="18" charset="0"/>
              </a:rPr>
              <a:t>and Facilities </a:t>
            </a:r>
            <a:r>
              <a:rPr lang="en-US" sz="2400" cap="none" dirty="0">
                <a:latin typeface="Candara" panose="020E0502030303020204" pitchFamily="34" charset="0"/>
                <a:cs typeface="Times New Roman" panose="02020603050405020304" pitchFamily="18" charset="0"/>
              </a:rPr>
              <a:t>Generating Wastes) Regulations; </a:t>
            </a:r>
            <a:r>
              <a:rPr lang="en-US" sz="2400" cap="none" dirty="0" smtClean="0">
                <a:latin typeface="Candara" panose="020E0502030303020204" pitchFamily="34" charset="0"/>
                <a:cs typeface="Times New Roman" panose="02020603050405020304" pitchFamily="18" charset="0"/>
              </a:rPr>
              <a:t>and</a:t>
            </a:r>
          </a:p>
          <a:p>
            <a:pPr marL="804863" indent="-341313" algn="just">
              <a:buFont typeface="Wingdings" panose="05000000000000000000" pitchFamily="2" charset="2"/>
              <a:buChar char="§"/>
            </a:pPr>
            <a:r>
              <a:rPr lang="en-US" sz="2400" cap="none" dirty="0" smtClean="0">
                <a:latin typeface="Candara" panose="020E0502030303020204" pitchFamily="34" charset="0"/>
                <a:cs typeface="Times New Roman" panose="02020603050405020304" pitchFamily="18" charset="0"/>
              </a:rPr>
              <a:t>National </a:t>
            </a:r>
            <a:r>
              <a:rPr lang="en-US" sz="2400" cap="none" dirty="0">
                <a:latin typeface="Candara" panose="020E0502030303020204" pitchFamily="34" charset="0"/>
                <a:cs typeface="Times New Roman" panose="02020603050405020304" pitchFamily="18" charset="0"/>
              </a:rPr>
              <a:t>Environmental Protection (Management of Solid and </a:t>
            </a:r>
            <a:r>
              <a:rPr lang="en-US" sz="2400" cap="none" dirty="0" smtClean="0">
                <a:latin typeface="Candara" panose="020E0502030303020204" pitchFamily="34" charset="0"/>
                <a:cs typeface="Times New Roman" panose="02020603050405020304" pitchFamily="18" charset="0"/>
              </a:rPr>
              <a:t>Hazardous Wastes</a:t>
            </a:r>
            <a:r>
              <a:rPr lang="en-US" sz="2400" cap="none" dirty="0">
                <a:latin typeface="Candara" panose="020E0502030303020204" pitchFamily="34" charset="0"/>
                <a:cs typeface="Times New Roman" panose="02020603050405020304" pitchFamily="18" charset="0"/>
              </a:rPr>
              <a:t>) Regulations</a:t>
            </a:r>
            <a:r>
              <a:rPr lang="en-US" sz="2400" cap="none" dirty="0" smtClean="0">
                <a:latin typeface="Candara" panose="020E0502030303020204" pitchFamily="34" charset="0"/>
                <a:cs typeface="Times New Roman" panose="02020603050405020304" pitchFamily="18" charset="0"/>
              </a:rPr>
              <a:t>.</a:t>
            </a:r>
            <a:endParaRPr lang="en-US" sz="24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3</a:t>
            </a:fld>
            <a:endParaRPr lang="en-GB"/>
          </a:p>
        </p:txBody>
      </p:sp>
    </p:spTree>
    <p:extLst>
      <p:ext uri="{BB962C8B-B14F-4D97-AF65-F5344CB8AC3E}">
        <p14:creationId xmlns:p14="http://schemas.microsoft.com/office/powerpoint/2010/main" val="2117624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762626" y="1422400"/>
            <a:ext cx="10515600" cy="4412492"/>
          </a:xfrm>
        </p:spPr>
        <p:txBody>
          <a:bodyPr>
            <a:noAutofit/>
          </a:bodyPr>
          <a:lstStyle/>
          <a:p>
            <a:pPr marL="463550" indent="-463550" algn="just">
              <a:buFont typeface="Wingdings" panose="05000000000000000000" pitchFamily="2" charset="2"/>
              <a:buChar char="Ø"/>
            </a:pPr>
            <a:r>
              <a:rPr lang="en-US" sz="2800" cap="none" dirty="0" smtClean="0">
                <a:latin typeface="Candara" panose="020E0502030303020204" pitchFamily="34" charset="0"/>
                <a:cs typeface="Times New Roman" panose="02020603050405020304" pitchFamily="18" charset="0"/>
              </a:rPr>
              <a:t>River Basin Development Authorities Act 1987</a:t>
            </a:r>
          </a:p>
          <a:p>
            <a:pPr marL="463550" indent="-463550" algn="just">
              <a:buFont typeface="Wingdings" panose="05000000000000000000" pitchFamily="2" charset="2"/>
              <a:buChar char="Ø"/>
            </a:pPr>
            <a:r>
              <a:rPr lang="en-US" sz="2800" cap="none" dirty="0" smtClean="0">
                <a:latin typeface="Candara" panose="020E0502030303020204" pitchFamily="34" charset="0"/>
                <a:cs typeface="Times New Roman" panose="02020603050405020304" pitchFamily="18" charset="0"/>
              </a:rPr>
              <a:t>Natural </a:t>
            </a:r>
            <a:r>
              <a:rPr lang="en-US" sz="2800" cap="none" dirty="0" smtClean="0">
                <a:latin typeface="Candara" panose="020E0502030303020204" pitchFamily="34" charset="0"/>
                <a:cs typeface="Times New Roman" panose="02020603050405020304" pitchFamily="18" charset="0"/>
              </a:rPr>
              <a:t>Resources </a:t>
            </a:r>
            <a:r>
              <a:rPr lang="en-US" sz="2800" cap="none" dirty="0" smtClean="0">
                <a:latin typeface="Candara" panose="020E0502030303020204" pitchFamily="34" charset="0"/>
                <a:cs typeface="Times New Roman" panose="02020603050405020304" pitchFamily="18" charset="0"/>
              </a:rPr>
              <a:t>Conservation Act 1989</a:t>
            </a:r>
          </a:p>
          <a:p>
            <a:pPr marL="463550" indent="-463550" algn="just">
              <a:buFont typeface="Wingdings" panose="05000000000000000000" pitchFamily="2" charset="2"/>
              <a:buChar char="Ø"/>
            </a:pPr>
            <a:r>
              <a:rPr lang="en-US" sz="2800" cap="none" dirty="0" smtClean="0">
                <a:latin typeface="Candara" panose="020E0502030303020204" pitchFamily="34" charset="0"/>
                <a:cs typeface="Times New Roman" panose="02020603050405020304" pitchFamily="18" charset="0"/>
              </a:rPr>
              <a:t>National Parks Act 1991</a:t>
            </a:r>
          </a:p>
          <a:p>
            <a:pPr marL="463550" indent="-463550" algn="just">
              <a:buFont typeface="Wingdings" panose="05000000000000000000" pitchFamily="2" charset="2"/>
              <a:buChar char="Ø"/>
            </a:pPr>
            <a:r>
              <a:rPr lang="en-US" sz="2800" cap="none" dirty="0" smtClean="0">
                <a:latin typeface="Candara" panose="020E0502030303020204" pitchFamily="34" charset="0"/>
                <a:cs typeface="Times New Roman" panose="02020603050405020304" pitchFamily="18" charset="0"/>
              </a:rPr>
              <a:t>Sea Fisheries (Licensing) Regulations 1992</a:t>
            </a:r>
          </a:p>
          <a:p>
            <a:pPr marL="463550" indent="-463550" algn="just">
              <a:buFont typeface="Wingdings" panose="05000000000000000000" pitchFamily="2" charset="2"/>
              <a:buChar char="Ø"/>
            </a:pPr>
            <a:r>
              <a:rPr lang="en-US" sz="2800" cap="none" dirty="0" smtClean="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Environmental </a:t>
            </a:r>
            <a:r>
              <a:rPr lang="en-US" sz="2800"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Impact Assessment Act of 1992 </a:t>
            </a:r>
            <a:r>
              <a:rPr lang="en-US" sz="2800" cap="none" dirty="0">
                <a:latin typeface="Candara" panose="020E0502030303020204" pitchFamily="34" charset="0"/>
                <a:cs typeface="Times New Roman" panose="02020603050405020304" pitchFamily="18" charset="0"/>
              </a:rPr>
              <a:t>(EIA Act</a:t>
            </a:r>
            <a:r>
              <a:rPr lang="en-US" sz="2800" cap="none" dirty="0" smtClean="0">
                <a:latin typeface="Candara" panose="020E0502030303020204" pitchFamily="34" charset="0"/>
                <a:cs typeface="Times New Roman" panose="02020603050405020304" pitchFamily="18" charset="0"/>
              </a:rPr>
              <a:t>).</a:t>
            </a:r>
          </a:p>
          <a:p>
            <a:pPr marL="463550" indent="-463550" algn="just">
              <a:buFont typeface="Wingdings" panose="05000000000000000000" pitchFamily="2" charset="2"/>
              <a:buChar char="Ø"/>
            </a:pPr>
            <a:r>
              <a:rPr lang="en-US" sz="2800"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Environmental Standards Regulation Agency (NESREA) Act 2007</a:t>
            </a:r>
            <a:r>
              <a:rPr lang="en-US" sz="2800" cap="none" dirty="0">
                <a:latin typeface="Candara" panose="020E0502030303020204" pitchFamily="34" charset="0"/>
                <a:cs typeface="Times New Roman" panose="02020603050405020304" pitchFamily="18" charset="0"/>
              </a:rPr>
              <a:t>. This repealed the FEPA Act</a:t>
            </a:r>
          </a:p>
          <a:p>
            <a:pPr marL="463550" indent="-463550" algn="just">
              <a:buFont typeface="Wingdings" panose="05000000000000000000" pitchFamily="2" charset="2"/>
              <a:buChar char="Ø"/>
            </a:pPr>
            <a:endParaRPr lang="en-US" sz="2800" cap="none" dirty="0" smtClean="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4</a:t>
            </a:fld>
            <a:endParaRPr lang="en-GB"/>
          </a:p>
        </p:txBody>
      </p:sp>
      <p:sp>
        <p:nvSpPr>
          <p:cNvPr id="7" name="Title 1"/>
          <p:cNvSpPr>
            <a:spLocks noGrp="1"/>
          </p:cNvSpPr>
          <p:nvPr>
            <p:ph type="title"/>
          </p:nvPr>
        </p:nvSpPr>
        <p:spPr>
          <a:xfrm>
            <a:off x="793750" y="216587"/>
            <a:ext cx="10515600" cy="876821"/>
          </a:xfrm>
        </p:spPr>
        <p:txBody>
          <a:bodyPr>
            <a:normAutofit fontScale="90000"/>
          </a:bodyPr>
          <a:lstStyle/>
          <a:p>
            <a:r>
              <a:rPr lang="en-GB" sz="3000" b="1" dirty="0" smtClean="0">
                <a:latin typeface="Candara" panose="020E0502030303020204" pitchFamily="34" charset="0"/>
              </a:rPr>
              <a:t>Promulgation of laws and regulations for environmental protection</a:t>
            </a:r>
            <a:endParaRPr lang="en-GB" sz="3000" b="1" dirty="0">
              <a:latin typeface="Candara" panose="020E0502030303020204" pitchFamily="34" charset="0"/>
            </a:endParaRPr>
          </a:p>
        </p:txBody>
      </p:sp>
    </p:spTree>
    <p:extLst>
      <p:ext uri="{BB962C8B-B14F-4D97-AF65-F5344CB8AC3E}">
        <p14:creationId xmlns:p14="http://schemas.microsoft.com/office/powerpoint/2010/main" val="17972458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158"/>
            <a:ext cx="10515600" cy="876821"/>
          </a:xfrm>
        </p:spPr>
        <p:txBody>
          <a:bodyPr>
            <a:normAutofit fontScale="90000"/>
          </a:bodyPr>
          <a:lstStyle/>
          <a:p>
            <a:r>
              <a:rPr lang="en-GB" sz="3000" b="1" dirty="0" smtClean="0">
                <a:latin typeface="Candara" panose="020E0502030303020204" pitchFamily="34" charset="0"/>
              </a:rPr>
              <a:t>The Federal environmental protection agency (FEPA) act</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898667"/>
            <a:ext cx="10515600" cy="5594208"/>
          </a:xfrm>
        </p:spPr>
        <p:txBody>
          <a:bodyPr>
            <a:noAutofit/>
          </a:bodyPr>
          <a:lstStyle/>
          <a:p>
            <a:pPr marL="0" indent="0" algn="just">
              <a:buNone/>
            </a:pPr>
            <a:r>
              <a:rPr lang="en-US" sz="2800" cap="none" dirty="0" smtClean="0">
                <a:latin typeface="Candara" panose="020E0502030303020204" pitchFamily="34" charset="0"/>
                <a:cs typeface="Times New Roman" panose="02020603050405020304" pitchFamily="18" charset="0"/>
              </a:rPr>
              <a:t>The FEPA Act has four parts:</a:t>
            </a:r>
            <a:endParaRPr lang="en-US" sz="2800" cap="none" dirty="0">
              <a:latin typeface="Candara" panose="020E0502030303020204" pitchFamily="34" charset="0"/>
              <a:cs typeface="Times New Roman" panose="02020603050405020304" pitchFamily="18" charset="0"/>
            </a:endParaRPr>
          </a:p>
          <a:p>
            <a:pPr marL="463550" indent="-463550" algn="just">
              <a:buFont typeface="+mj-lt"/>
              <a:buAutoNum type="arabicPeriod"/>
            </a:pPr>
            <a:r>
              <a:rPr lang="en-US" sz="2800" cap="none" dirty="0">
                <a:latin typeface="Candara" panose="020E0502030303020204" pitchFamily="34" charset="0"/>
                <a:cs typeface="Times New Roman" panose="02020603050405020304" pitchFamily="18" charset="0"/>
              </a:rPr>
              <a:t>Establishment, membership, functions and powers of the Federal Environmental Protection </a:t>
            </a:r>
            <a:r>
              <a:rPr lang="en-US" sz="2800" cap="none" dirty="0" smtClean="0">
                <a:latin typeface="Candara" panose="020E0502030303020204" pitchFamily="34" charset="0"/>
                <a:cs typeface="Times New Roman" panose="02020603050405020304" pitchFamily="18" charset="0"/>
              </a:rPr>
              <a:t>Agency</a:t>
            </a:r>
          </a:p>
          <a:p>
            <a:pPr marL="457200" indent="0" algn="just">
              <a:buNone/>
            </a:pPr>
            <a:r>
              <a:rPr lang="en-GB" sz="2800" cap="none" dirty="0" smtClean="0">
                <a:latin typeface="Candara" panose="020E0502030303020204" pitchFamily="34" charset="0"/>
                <a:cs typeface="Times New Roman" panose="02020603050405020304" pitchFamily="18" charset="0"/>
              </a:rPr>
              <a:t>Among </a:t>
            </a:r>
            <a:r>
              <a:rPr lang="en-GB" sz="2800" cap="none" dirty="0">
                <a:latin typeface="Candara" panose="020E0502030303020204" pitchFamily="34" charset="0"/>
                <a:cs typeface="Times New Roman" panose="02020603050405020304" pitchFamily="18" charset="0"/>
              </a:rPr>
              <a:t>the functions of the agency is </a:t>
            </a:r>
            <a:r>
              <a:rPr lang="en-GB" sz="2800" b="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to </a:t>
            </a:r>
            <a:r>
              <a:rPr lang="en-US" sz="2800" b="1" cap="none" dirty="0">
                <a:solidFill>
                  <a:srgbClr val="FF0000"/>
                </a:solidFill>
                <a:effectLst>
                  <a:outerShdw blurRad="38100" dist="38100" dir="2700000" algn="tl">
                    <a:srgbClr val="000000">
                      <a:alpha val="43137"/>
                    </a:srgbClr>
                  </a:outerShdw>
                </a:effectLst>
                <a:latin typeface="Candara" panose="020E0502030303020204" pitchFamily="34" charset="0"/>
                <a:cs typeface="Times New Roman" panose="02020603050405020304" pitchFamily="18" charset="0"/>
              </a:rPr>
              <a:t>prepare a comprehensive national policy for the protection of the environment and conservation of natural resources</a:t>
            </a:r>
            <a:r>
              <a:rPr lang="en-US" sz="2800" cap="none" dirty="0">
                <a:latin typeface="Candara" panose="020E0502030303020204" pitchFamily="34" charset="0"/>
                <a:cs typeface="Times New Roman" panose="02020603050405020304" pitchFamily="18" charset="0"/>
              </a:rPr>
              <a:t>, including procedure for environmental impact assessment  for all development </a:t>
            </a:r>
            <a:r>
              <a:rPr lang="en-US" sz="2800" cap="none" dirty="0" smtClean="0">
                <a:latin typeface="Candara" panose="020E0502030303020204" pitchFamily="34" charset="0"/>
                <a:cs typeface="Times New Roman" panose="02020603050405020304" pitchFamily="18" charset="0"/>
              </a:rPr>
              <a:t>projects</a:t>
            </a:r>
            <a:endParaRPr lang="en-GB" sz="2800" cap="none" dirty="0">
              <a:latin typeface="Candara" panose="020E0502030303020204" pitchFamily="34"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5</a:t>
            </a:fld>
            <a:endParaRPr lang="en-GB"/>
          </a:p>
        </p:txBody>
      </p:sp>
    </p:spTree>
    <p:extLst>
      <p:ext uri="{BB962C8B-B14F-4D97-AF65-F5344CB8AC3E}">
        <p14:creationId xmlns:p14="http://schemas.microsoft.com/office/powerpoint/2010/main" val="150903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158"/>
            <a:ext cx="10515600" cy="876821"/>
          </a:xfrm>
        </p:spPr>
        <p:txBody>
          <a:bodyPr>
            <a:normAutofit/>
          </a:bodyPr>
          <a:lstStyle/>
          <a:p>
            <a:r>
              <a:rPr lang="en-GB" sz="3000" b="1" dirty="0" smtClean="0">
                <a:latin typeface="Candara" panose="020E0502030303020204" pitchFamily="34" charset="0"/>
              </a:rPr>
              <a:t>The </a:t>
            </a:r>
            <a:r>
              <a:rPr lang="en-GB" sz="3000" b="1" dirty="0" err="1" smtClean="0">
                <a:latin typeface="Candara" panose="020E0502030303020204" pitchFamily="34" charset="0"/>
              </a:rPr>
              <a:t>Fepa</a:t>
            </a:r>
            <a:r>
              <a:rPr lang="en-GB" sz="3000" b="1" dirty="0" smtClean="0">
                <a:latin typeface="Candara" panose="020E0502030303020204" pitchFamily="34" charset="0"/>
              </a:rPr>
              <a:t> act</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898667"/>
            <a:ext cx="10972800" cy="5594208"/>
          </a:xfrm>
        </p:spPr>
        <p:txBody>
          <a:bodyPr>
            <a:noAutofit/>
          </a:bodyPr>
          <a:lstStyle/>
          <a:p>
            <a:pPr marL="463550" indent="-463550" algn="just">
              <a:buFont typeface="+mj-lt"/>
              <a:buAutoNum type="arabicPeriod" startAt="2"/>
            </a:pPr>
            <a:r>
              <a:rPr lang="en-US" sz="2400" cap="none" dirty="0">
                <a:latin typeface="Candara" panose="020E0502030303020204" pitchFamily="34" charset="0"/>
                <a:cs typeface="Times New Roman" panose="02020603050405020304" pitchFamily="18" charset="0"/>
              </a:rPr>
              <a:t>National environmental standards</a:t>
            </a:r>
          </a:p>
          <a:p>
            <a:pPr marL="914400" indent="-463550" algn="just">
              <a:lnSpc>
                <a:spcPct val="100000"/>
              </a:lnSpc>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 Water quality</a:t>
            </a:r>
            <a:r>
              <a:rPr lang="en-US" sz="2400" cap="none" dirty="0" smtClean="0">
                <a:latin typeface="Candara" panose="020E0502030303020204" pitchFamily="34" charset="0"/>
                <a:cs typeface="Times New Roman" panose="02020603050405020304" pitchFamily="18" charset="0"/>
              </a:rPr>
              <a:t>. [</a:t>
            </a:r>
            <a:r>
              <a:rPr lang="en-US" sz="2400" cap="none" dirty="0">
                <a:latin typeface="Candara" panose="020E0502030303020204" pitchFamily="34" charset="0"/>
                <a:cs typeface="Times New Roman" panose="02020603050405020304" pitchFamily="18" charset="0"/>
              </a:rPr>
              <a:t>Federal water quality </a:t>
            </a:r>
            <a:r>
              <a:rPr lang="en-US" sz="2400" cap="none" dirty="0" smtClean="0">
                <a:latin typeface="Candara" panose="020E0502030303020204" pitchFamily="34" charset="0"/>
                <a:cs typeface="Times New Roman" panose="02020603050405020304" pitchFamily="18" charset="0"/>
              </a:rPr>
              <a:t>standards; </a:t>
            </a:r>
            <a:r>
              <a:rPr lang="en-US" sz="2400" cap="none" dirty="0">
                <a:latin typeface="Candara" panose="020E0502030303020204" pitchFamily="34" charset="0"/>
                <a:cs typeface="Times New Roman" panose="02020603050405020304" pitchFamily="18" charset="0"/>
              </a:rPr>
              <a:t>Effluent </a:t>
            </a:r>
            <a:r>
              <a:rPr lang="en-US" sz="2400" cap="none" dirty="0" smtClean="0">
                <a:latin typeface="Candara" panose="020E0502030303020204" pitchFamily="34" charset="0"/>
                <a:cs typeface="Times New Roman" panose="02020603050405020304" pitchFamily="18" charset="0"/>
              </a:rPr>
              <a:t>limitations]</a:t>
            </a:r>
            <a:endParaRPr lang="en-US" sz="2400" cap="none" dirty="0">
              <a:latin typeface="Candara" panose="020E0502030303020204" pitchFamily="34" charset="0"/>
              <a:cs typeface="Times New Roman" panose="02020603050405020304" pitchFamily="18" charset="0"/>
            </a:endParaRPr>
          </a:p>
          <a:p>
            <a:pPr marL="914400" indent="-463550" algn="just">
              <a:lnSpc>
                <a:spcPct val="100000"/>
              </a:lnSpc>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Air quality and atmospheric </a:t>
            </a:r>
            <a:r>
              <a:rPr lang="en-US" sz="2400" cap="none" dirty="0" smtClean="0">
                <a:latin typeface="Candara" panose="020E0502030303020204" pitchFamily="34" charset="0"/>
                <a:cs typeface="Times New Roman" panose="02020603050405020304" pitchFamily="18" charset="0"/>
              </a:rPr>
              <a:t>protection   [ozone layer protection]</a:t>
            </a:r>
            <a:endParaRPr lang="en-US" sz="2400" cap="none" dirty="0">
              <a:latin typeface="Candara" panose="020E0502030303020204" pitchFamily="34" charset="0"/>
              <a:cs typeface="Times New Roman" panose="02020603050405020304" pitchFamily="18" charset="0"/>
            </a:endParaRPr>
          </a:p>
          <a:p>
            <a:pPr marL="914400" indent="-463550" algn="just">
              <a:lnSpc>
                <a:spcPct val="100000"/>
              </a:lnSpc>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Noise  [noise control]</a:t>
            </a:r>
            <a:endParaRPr lang="en-US" sz="2400" cap="none" dirty="0">
              <a:latin typeface="Candara" panose="020E0502030303020204" pitchFamily="34" charset="0"/>
              <a:cs typeface="Times New Roman" panose="02020603050405020304" pitchFamily="18" charset="0"/>
            </a:endParaRPr>
          </a:p>
          <a:p>
            <a:pPr marL="914400" indent="-463550" algn="just">
              <a:lnSpc>
                <a:spcPct val="100000"/>
              </a:lnSpc>
              <a:buFont typeface="Wingdings" panose="05000000000000000000" pitchFamily="2" charset="2"/>
              <a:buChar char="Ø"/>
            </a:pPr>
            <a:r>
              <a:rPr lang="en-GB" sz="2400" cap="none" dirty="0">
                <a:latin typeface="Candara" panose="020E0502030303020204" pitchFamily="34" charset="0"/>
                <a:cs typeface="Times New Roman" panose="02020603050405020304" pitchFamily="18" charset="0"/>
              </a:rPr>
              <a:t>Hazardous substances  [Discharge of hazardous </a:t>
            </a:r>
            <a:r>
              <a:rPr lang="en-GB" sz="2400" cap="none" dirty="0" smtClean="0">
                <a:latin typeface="Candara" panose="020E0502030303020204" pitchFamily="34" charset="0"/>
                <a:cs typeface="Times New Roman" panose="02020603050405020304" pitchFamily="18" charset="0"/>
              </a:rPr>
              <a:t>substances; spiller’s liability, removal methods </a:t>
            </a:r>
            <a:r>
              <a:rPr lang="en-GB" sz="2400" cap="none" dirty="0" err="1" smtClean="0">
                <a:latin typeface="Candara" panose="020E0502030303020204" pitchFamily="34" charset="0"/>
                <a:cs typeface="Times New Roman" panose="02020603050405020304" pitchFamily="18" charset="0"/>
              </a:rPr>
              <a:t>etc</a:t>
            </a:r>
            <a:r>
              <a:rPr lang="en-GB" sz="2400" cap="none" dirty="0" smtClean="0">
                <a:latin typeface="Candara" panose="020E0502030303020204" pitchFamily="34" charset="0"/>
                <a:cs typeface="Times New Roman" panose="02020603050405020304" pitchFamily="18" charset="0"/>
              </a:rPr>
              <a:t>]</a:t>
            </a:r>
            <a:endParaRPr lang="en-US" sz="2400" cap="none" dirty="0">
              <a:latin typeface="Candara" panose="020E0502030303020204" pitchFamily="34" charset="0"/>
              <a:cs typeface="Times New Roman" panose="02020603050405020304" pitchFamily="18" charset="0"/>
            </a:endParaRPr>
          </a:p>
          <a:p>
            <a:pPr marL="463550" indent="-463550" algn="just">
              <a:buFont typeface="+mj-lt"/>
              <a:buAutoNum type="arabicPeriod" startAt="3"/>
            </a:pPr>
            <a:r>
              <a:rPr lang="en-US" sz="2400" cap="none" dirty="0" smtClean="0">
                <a:latin typeface="Candara" panose="020E0502030303020204" pitchFamily="34" charset="0"/>
                <a:cs typeface="Times New Roman" panose="02020603050405020304" pitchFamily="18" charset="0"/>
              </a:rPr>
              <a:t>Establishment </a:t>
            </a:r>
            <a:r>
              <a:rPr lang="en-US" sz="2400" cap="none" dirty="0">
                <a:latin typeface="Candara" panose="020E0502030303020204" pitchFamily="34" charset="0"/>
                <a:cs typeface="Times New Roman" panose="02020603050405020304" pitchFamily="18" charset="0"/>
              </a:rPr>
              <a:t>of State and local government environmental protection bodies</a:t>
            </a:r>
          </a:p>
          <a:p>
            <a:pPr marL="463550" indent="-463550" algn="just">
              <a:buFont typeface="+mj-lt"/>
              <a:buAutoNum type="arabicPeriod" startAt="3"/>
            </a:pPr>
            <a:r>
              <a:rPr lang="en-US" sz="2400" cap="none" dirty="0" smtClean="0">
                <a:latin typeface="Candara" panose="020E0502030303020204" pitchFamily="34" charset="0"/>
                <a:cs typeface="Times New Roman" panose="02020603050405020304" pitchFamily="18" charset="0"/>
              </a:rPr>
              <a:t>Supplementary </a:t>
            </a:r>
            <a:r>
              <a:rPr lang="en-US" sz="2400" cap="none" dirty="0">
                <a:latin typeface="Candara" panose="020E0502030303020204" pitchFamily="34" charset="0"/>
                <a:cs typeface="Times New Roman" panose="02020603050405020304" pitchFamily="18" charset="0"/>
              </a:rPr>
              <a:t>and </a:t>
            </a:r>
            <a:r>
              <a:rPr lang="en-US" sz="2400" cap="none" dirty="0" smtClean="0">
                <a:latin typeface="Candara" panose="020E0502030303020204" pitchFamily="34" charset="0"/>
                <a:cs typeface="Times New Roman" panose="02020603050405020304" pitchFamily="18" charset="0"/>
              </a:rPr>
              <a:t>miscellaneous</a:t>
            </a:r>
          </a:p>
          <a:p>
            <a:pPr marL="914400" indent="-45720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Enforcement powers [inspection, search, seize and arrest </a:t>
            </a:r>
            <a:r>
              <a:rPr lang="en-US" sz="2400" cap="none" dirty="0" err="1" smtClean="0">
                <a:latin typeface="Candara" panose="020E0502030303020204" pitchFamily="34" charset="0"/>
                <a:cs typeface="Times New Roman" panose="02020603050405020304" pitchFamily="18" charset="0"/>
              </a:rPr>
              <a:t>etc</a:t>
            </a:r>
            <a:r>
              <a:rPr lang="en-US" sz="2400" cap="none" dirty="0" smtClean="0">
                <a:latin typeface="Candara" panose="020E0502030303020204" pitchFamily="34" charset="0"/>
                <a:cs typeface="Times New Roman" panose="02020603050405020304" pitchFamily="18" charset="0"/>
              </a:rPr>
              <a:t>]</a:t>
            </a:r>
          </a:p>
          <a:p>
            <a:pPr marL="914400" indent="-457200" algn="just">
              <a:buFont typeface="Wingdings" panose="05000000000000000000" pitchFamily="2" charset="2"/>
              <a:buChar char="Ø"/>
            </a:pPr>
            <a:r>
              <a:rPr lang="en-US" sz="2400" cap="none" dirty="0">
                <a:latin typeface="Candara" panose="020E0502030303020204" pitchFamily="34" charset="0"/>
                <a:cs typeface="Times New Roman" panose="02020603050405020304" pitchFamily="18" charset="0"/>
              </a:rPr>
              <a:t>General penalties and legal </a:t>
            </a:r>
            <a:r>
              <a:rPr lang="en-US" sz="2400" cap="none" dirty="0" smtClean="0">
                <a:latin typeface="Candara" panose="020E0502030303020204" pitchFamily="34" charset="0"/>
                <a:cs typeface="Times New Roman" panose="02020603050405020304" pitchFamily="18" charset="0"/>
              </a:rPr>
              <a:t>proceedings</a:t>
            </a:r>
          </a:p>
          <a:p>
            <a:pPr marL="914400" indent="-457200" algn="just">
              <a:buFont typeface="Wingdings" panose="05000000000000000000" pitchFamily="2" charset="2"/>
              <a:buChar char="Ø"/>
            </a:pPr>
            <a:r>
              <a:rPr lang="en-US" sz="2400" cap="none" dirty="0" smtClean="0">
                <a:latin typeface="Candara" panose="020E0502030303020204" pitchFamily="34" charset="0"/>
                <a:cs typeface="Times New Roman" panose="02020603050405020304" pitchFamily="18" charset="0"/>
              </a:rPr>
              <a:t>Miscellaneous</a:t>
            </a: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6</a:t>
            </a:fld>
            <a:endParaRPr lang="en-GB"/>
          </a:p>
        </p:txBody>
      </p:sp>
    </p:spTree>
    <p:extLst>
      <p:ext uri="{BB962C8B-B14F-4D97-AF65-F5344CB8AC3E}">
        <p14:creationId xmlns:p14="http://schemas.microsoft.com/office/powerpoint/2010/main" val="34525522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4475"/>
            <a:ext cx="10515600" cy="876821"/>
          </a:xfrm>
        </p:spPr>
        <p:txBody>
          <a:bodyPr>
            <a:normAutofit/>
          </a:bodyPr>
          <a:lstStyle/>
          <a:p>
            <a:r>
              <a:rPr lang="en-GB" sz="3000" b="1" dirty="0" smtClean="0">
                <a:latin typeface="Candara" panose="020E0502030303020204" pitchFamily="34" charset="0"/>
              </a:rPr>
              <a:t>Creation of federal ministry of environment</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121296"/>
            <a:ext cx="10515600" cy="5144116"/>
          </a:xfrm>
        </p:spPr>
        <p:txBody>
          <a:bodyPr>
            <a:noAutofit/>
          </a:bodyPr>
          <a:lstStyle/>
          <a:p>
            <a:pPr marL="0" indent="0" algn="just">
              <a:buNone/>
            </a:pPr>
            <a:r>
              <a:rPr lang="en-US" sz="2800" cap="none" dirty="0" smtClean="0">
                <a:latin typeface="Candara" panose="020E0502030303020204" pitchFamily="34" charset="0"/>
                <a:cs typeface="Times New Roman" panose="02020603050405020304" pitchFamily="18" charset="0"/>
              </a:rPr>
              <a:t>With the creation of </a:t>
            </a:r>
            <a:r>
              <a:rPr lang="en-US" sz="2800" cap="none" dirty="0">
                <a:latin typeface="Candara" panose="020E0502030303020204" pitchFamily="34" charset="0"/>
                <a:cs typeface="Times New Roman" panose="02020603050405020304" pitchFamily="18" charset="0"/>
              </a:rPr>
              <a:t>the Federal Ministry of Environment (FME) i</a:t>
            </a:r>
            <a:r>
              <a:rPr lang="en-US" sz="2800" cap="none" dirty="0" smtClean="0">
                <a:latin typeface="Candara" panose="020E0502030303020204" pitchFamily="34" charset="0"/>
                <a:cs typeface="Times New Roman" panose="02020603050405020304" pitchFamily="18" charset="0"/>
              </a:rPr>
              <a:t>n 1999</a:t>
            </a:r>
            <a:r>
              <a:rPr lang="en-US" sz="2800" cap="none" dirty="0">
                <a:latin typeface="Candara" panose="020E0502030303020204" pitchFamily="34" charset="0"/>
                <a:cs typeface="Times New Roman" panose="02020603050405020304" pitchFamily="18" charset="0"/>
              </a:rPr>
              <a:t>, FEPA was absorbed and the ministry became the highest policy making body responsible for addressing environmental issues in </a:t>
            </a:r>
            <a:r>
              <a:rPr lang="en-US" sz="2800" cap="none" dirty="0" smtClean="0">
                <a:latin typeface="Candara" panose="020E0502030303020204" pitchFamily="34" charset="0"/>
                <a:cs typeface="Times New Roman" panose="02020603050405020304" pitchFamily="18" charset="0"/>
              </a:rPr>
              <a:t>Nigeria. </a:t>
            </a:r>
          </a:p>
          <a:p>
            <a:pPr marL="0" indent="0" algn="just">
              <a:buNone/>
            </a:pPr>
            <a:r>
              <a:rPr lang="en-US" sz="2800" cap="none" dirty="0">
                <a:latin typeface="Candara" panose="020E0502030303020204" pitchFamily="34" charset="0"/>
                <a:cs typeface="Times New Roman" panose="02020603050405020304" pitchFamily="18" charset="0"/>
              </a:rPr>
              <a:t>The Vision of the Ministry is “To ensure that Nigeria develops in harmony with the environment”, while the Mission is “To ensure environmental protection and natural resources conservation for sustainable development”.</a:t>
            </a: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7</a:t>
            </a:fld>
            <a:endParaRPr lang="en-GB"/>
          </a:p>
        </p:txBody>
      </p:sp>
    </p:spTree>
    <p:extLst>
      <p:ext uri="{BB962C8B-B14F-4D97-AF65-F5344CB8AC3E}">
        <p14:creationId xmlns:p14="http://schemas.microsoft.com/office/powerpoint/2010/main" val="3335653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4475"/>
            <a:ext cx="10515600" cy="876821"/>
          </a:xfrm>
        </p:spPr>
        <p:txBody>
          <a:bodyPr>
            <a:normAutofit/>
          </a:bodyPr>
          <a:lstStyle/>
          <a:p>
            <a:r>
              <a:rPr lang="en-GB" sz="3000" b="1" dirty="0" smtClean="0">
                <a:latin typeface="Candara" panose="020E0502030303020204" pitchFamily="34" charset="0"/>
              </a:rPr>
              <a:t>Creation of </a:t>
            </a:r>
            <a:r>
              <a:rPr lang="en-GB" sz="3000" b="1" dirty="0" err="1" smtClean="0">
                <a:latin typeface="Candara" panose="020E0502030303020204" pitchFamily="34" charset="0"/>
              </a:rPr>
              <a:t>fME</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121296"/>
            <a:ext cx="10515600" cy="5144116"/>
          </a:xfrm>
        </p:spPr>
        <p:txBody>
          <a:bodyPr>
            <a:noAutofit/>
          </a:bodyPr>
          <a:lstStyle/>
          <a:p>
            <a:pPr marL="0" indent="0" algn="just">
              <a:buNone/>
            </a:pPr>
            <a:r>
              <a:rPr lang="en-US" sz="2800" cap="none" dirty="0" smtClean="0">
                <a:latin typeface="Candara" panose="020E0502030303020204" pitchFamily="34" charset="0"/>
                <a:cs typeface="Times New Roman" panose="02020603050405020304" pitchFamily="18" charset="0"/>
              </a:rPr>
              <a:t>The </a:t>
            </a:r>
            <a:r>
              <a:rPr lang="en-US" sz="2800" cap="none" dirty="0">
                <a:latin typeface="Candara" panose="020E0502030303020204" pitchFamily="34" charset="0"/>
                <a:cs typeface="Times New Roman" panose="02020603050405020304" pitchFamily="18" charset="0"/>
              </a:rPr>
              <a:t>main function of the Ministry revolves around the following key environmental issues, especially, in the area of policy awareness, enforcement and intervention:</a:t>
            </a:r>
          </a:p>
          <a:p>
            <a:pPr marL="457200" indent="-457200" algn="just">
              <a:buFont typeface="Wingdings" panose="05000000000000000000" pitchFamily="2" charset="2"/>
              <a:buChar char="Ø"/>
            </a:pPr>
            <a:r>
              <a:rPr lang="en-US" sz="2800" cap="none" dirty="0" smtClean="0">
                <a:latin typeface="Candara" panose="020E0502030303020204" pitchFamily="34" charset="0"/>
                <a:cs typeface="Times New Roman" panose="02020603050405020304" pitchFamily="18" charset="0"/>
              </a:rPr>
              <a:t>Desertification </a:t>
            </a:r>
            <a:r>
              <a:rPr lang="en-US" sz="2800" cap="none" dirty="0">
                <a:latin typeface="Candara" panose="020E0502030303020204" pitchFamily="34" charset="0"/>
                <a:cs typeface="Times New Roman" panose="02020603050405020304" pitchFamily="18" charset="0"/>
              </a:rPr>
              <a:t>and Deforestation;</a:t>
            </a:r>
          </a:p>
          <a:p>
            <a:pPr marL="457200" indent="-457200" algn="just">
              <a:buFont typeface="Wingdings" panose="05000000000000000000" pitchFamily="2" charset="2"/>
              <a:buChar char="Ø"/>
            </a:pPr>
            <a:r>
              <a:rPr lang="en-US" sz="2800" cap="none" dirty="0">
                <a:latin typeface="Candara" panose="020E0502030303020204" pitchFamily="34" charset="0"/>
                <a:cs typeface="Times New Roman" panose="02020603050405020304" pitchFamily="18" charset="0"/>
              </a:rPr>
              <a:t>Pollution and Waste Management;</a:t>
            </a:r>
          </a:p>
          <a:p>
            <a:pPr marL="457200" indent="-457200" algn="just">
              <a:buFont typeface="Wingdings" panose="05000000000000000000" pitchFamily="2" charset="2"/>
              <a:buChar char="Ø"/>
            </a:pPr>
            <a:r>
              <a:rPr lang="en-US" sz="2800" cap="none" dirty="0">
                <a:latin typeface="Candara" panose="020E0502030303020204" pitchFamily="34" charset="0"/>
                <a:cs typeface="Times New Roman" panose="02020603050405020304" pitchFamily="18" charset="0"/>
              </a:rPr>
              <a:t>Climate change and clean Energy;</a:t>
            </a:r>
          </a:p>
          <a:p>
            <a:pPr marL="457200" indent="-457200" algn="just">
              <a:buFont typeface="Wingdings" panose="05000000000000000000" pitchFamily="2" charset="2"/>
              <a:buChar char="Ø"/>
            </a:pPr>
            <a:r>
              <a:rPr lang="en-US" sz="2800" cap="none" dirty="0">
                <a:latin typeface="Candara" panose="020E0502030303020204" pitchFamily="34" charset="0"/>
                <a:cs typeface="Times New Roman" panose="02020603050405020304" pitchFamily="18" charset="0"/>
              </a:rPr>
              <a:t>Flood, Erosion and Coastal Management (Shoreline Protection); and</a:t>
            </a:r>
          </a:p>
          <a:p>
            <a:pPr marL="457200" indent="-457200" algn="just">
              <a:buFont typeface="Wingdings" panose="05000000000000000000" pitchFamily="2" charset="2"/>
              <a:buChar char="Ø"/>
            </a:pPr>
            <a:r>
              <a:rPr lang="en-US" sz="2800" cap="none" dirty="0">
                <a:latin typeface="Candara" panose="020E0502030303020204" pitchFamily="34" charset="0"/>
                <a:cs typeface="Times New Roman" panose="02020603050405020304" pitchFamily="18" charset="0"/>
              </a:rPr>
              <a:t>Environmental Standards &amp; Regulations</a:t>
            </a:r>
            <a:endParaRPr lang="en-US" sz="2800" cap="none" dirty="0" smtClean="0">
              <a:latin typeface="Candara" panose="020E0502030303020204" pitchFamily="34" charset="0"/>
              <a:cs typeface="Times New Roman" panose="02020603050405020304" pitchFamily="18" charset="0"/>
            </a:endParaRPr>
          </a:p>
          <a:p>
            <a:pPr marL="0" indent="0" algn="just">
              <a:buNone/>
            </a:pPr>
            <a:endParaRPr lang="en-US" sz="28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8</a:t>
            </a:fld>
            <a:endParaRPr lang="en-GB"/>
          </a:p>
        </p:txBody>
      </p:sp>
    </p:spTree>
    <p:extLst>
      <p:ext uri="{BB962C8B-B14F-4D97-AF65-F5344CB8AC3E}">
        <p14:creationId xmlns:p14="http://schemas.microsoft.com/office/powerpoint/2010/main" val="34335558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158"/>
            <a:ext cx="10515600" cy="876821"/>
          </a:xfrm>
        </p:spPr>
        <p:txBody>
          <a:bodyPr>
            <a:normAutofit/>
          </a:bodyPr>
          <a:lstStyle/>
          <a:p>
            <a:r>
              <a:rPr lang="en-GB" sz="3000" b="1" dirty="0" smtClean="0">
                <a:latin typeface="Candara" panose="020E0502030303020204" pitchFamily="34" charset="0"/>
              </a:rPr>
              <a:t>The National Policy </a:t>
            </a:r>
            <a:r>
              <a:rPr lang="en-GB" sz="3000" b="1" dirty="0">
                <a:latin typeface="Candara" panose="020E0502030303020204" pitchFamily="34" charset="0"/>
              </a:rPr>
              <a:t>on environment (NPE)</a:t>
            </a:r>
          </a:p>
        </p:txBody>
      </p:sp>
      <p:sp>
        <p:nvSpPr>
          <p:cNvPr id="3" name="Content Placeholder 2"/>
          <p:cNvSpPr>
            <a:spLocks noGrp="1"/>
          </p:cNvSpPr>
          <p:nvPr>
            <p:ph sz="quarter" idx="13"/>
          </p:nvPr>
        </p:nvSpPr>
        <p:spPr>
          <a:xfrm>
            <a:off x="838200" y="941979"/>
            <a:ext cx="10515600" cy="5019675"/>
          </a:xfrm>
        </p:spPr>
        <p:txBody>
          <a:bodyPr>
            <a:noAutofit/>
          </a:bodyPr>
          <a:lstStyle/>
          <a:p>
            <a:pPr marL="0" indent="0" algn="just">
              <a:buNone/>
            </a:pPr>
            <a:r>
              <a:rPr lang="en-US" sz="2800" cap="none" dirty="0">
                <a:latin typeface="Candara" panose="020E0502030303020204" pitchFamily="34" charset="0"/>
                <a:cs typeface="Times New Roman" panose="02020603050405020304" pitchFamily="18" charset="0"/>
              </a:rPr>
              <a:t>The national policy on conservation and sustainable use of land </a:t>
            </a:r>
            <a:r>
              <a:rPr lang="en-US" sz="2800" cap="none" dirty="0" smtClean="0">
                <a:latin typeface="Candara" panose="020E0502030303020204" pitchFamily="34" charset="0"/>
                <a:cs typeface="Times New Roman" panose="02020603050405020304" pitchFamily="18" charset="0"/>
              </a:rPr>
              <a:t>is an </a:t>
            </a:r>
            <a:r>
              <a:rPr lang="en-US" sz="2800" cap="none" dirty="0">
                <a:latin typeface="Candara" panose="020E0502030303020204" pitchFamily="34" charset="0"/>
                <a:cs typeface="Times New Roman" panose="02020603050405020304" pitchFamily="18" charset="0"/>
              </a:rPr>
              <a:t>integral part of the national policy on environment. The policy was first </a:t>
            </a:r>
            <a:r>
              <a:rPr lang="en-US" sz="2800" cap="none" dirty="0" smtClean="0">
                <a:latin typeface="Candara" panose="020E0502030303020204" pitchFamily="34" charset="0"/>
                <a:cs typeface="Times New Roman" panose="02020603050405020304" pitchFamily="18" charset="0"/>
              </a:rPr>
              <a:t>developed in </a:t>
            </a:r>
            <a:r>
              <a:rPr lang="en-US" sz="2800" cap="none" dirty="0">
                <a:latin typeface="Candara" panose="020E0502030303020204" pitchFamily="34" charset="0"/>
                <a:cs typeface="Times New Roman" panose="02020603050405020304" pitchFamily="18" charset="0"/>
              </a:rPr>
              <a:t>1989 following the promulgation of the Federal Environmental Protection </a:t>
            </a:r>
            <a:r>
              <a:rPr lang="en-US" sz="2800" cap="none" dirty="0" smtClean="0">
                <a:latin typeface="Candara" panose="020E0502030303020204" pitchFamily="34" charset="0"/>
                <a:cs typeface="Times New Roman" panose="02020603050405020304" pitchFamily="18" charset="0"/>
              </a:rPr>
              <a:t>Agency (</a:t>
            </a:r>
            <a:r>
              <a:rPr lang="en-US" sz="2800" cap="none" dirty="0">
                <a:latin typeface="Candara" panose="020E0502030303020204" pitchFamily="34" charset="0"/>
                <a:cs typeface="Times New Roman" panose="02020603050405020304" pitchFamily="18" charset="0"/>
              </a:rPr>
              <a:t>FEPA) </a:t>
            </a:r>
            <a:r>
              <a:rPr lang="en-US" sz="2800" cap="none" dirty="0" smtClean="0">
                <a:latin typeface="Candara" panose="020E0502030303020204" pitchFamily="34" charset="0"/>
                <a:cs typeface="Times New Roman" panose="02020603050405020304" pitchFamily="18" charset="0"/>
              </a:rPr>
              <a:t>decree </a:t>
            </a:r>
            <a:r>
              <a:rPr lang="en-US" sz="2800" cap="none" dirty="0">
                <a:latin typeface="Candara" panose="020E0502030303020204" pitchFamily="34" charset="0"/>
                <a:cs typeface="Times New Roman" panose="02020603050405020304" pitchFamily="18" charset="0"/>
              </a:rPr>
              <a:t>no 58 of 1988 </a:t>
            </a:r>
            <a:r>
              <a:rPr lang="en-US" sz="2800" cap="none" dirty="0" smtClean="0">
                <a:latin typeface="Candara" panose="020E0502030303020204" pitchFamily="34" charset="0"/>
                <a:cs typeface="Times New Roman" panose="02020603050405020304" pitchFamily="18" charset="0"/>
              </a:rPr>
              <a:t>amended in 1992 and </a:t>
            </a:r>
            <a:r>
              <a:rPr lang="en-US" sz="2800" cap="none" dirty="0">
                <a:latin typeface="Candara" panose="020E0502030303020204" pitchFamily="34" charset="0"/>
                <a:cs typeface="Times New Roman" panose="02020603050405020304" pitchFamily="18" charset="0"/>
              </a:rPr>
              <a:t>revised in 1999. </a:t>
            </a:r>
            <a:endParaRPr lang="en-US" sz="2800" cap="none" dirty="0" smtClean="0">
              <a:latin typeface="Candara" panose="020E0502030303020204" pitchFamily="34" charset="0"/>
              <a:cs typeface="Times New Roman" panose="02020603050405020304" pitchFamily="18" charset="0"/>
            </a:endParaRPr>
          </a:p>
          <a:p>
            <a:pPr marL="0" indent="0" algn="just">
              <a:buNone/>
            </a:pPr>
            <a:r>
              <a:rPr lang="en-US" sz="2800" cap="none" dirty="0">
                <a:latin typeface="Candara" panose="020E0502030303020204" pitchFamily="34" charset="0"/>
                <a:cs typeface="Times New Roman" panose="02020603050405020304" pitchFamily="18" charset="0"/>
              </a:rPr>
              <a:t>The decree provides the </a:t>
            </a:r>
            <a:r>
              <a:rPr lang="en-US" sz="2800" cap="none" dirty="0" smtClean="0">
                <a:latin typeface="Candara" panose="020E0502030303020204" pitchFamily="34" charset="0"/>
                <a:cs typeface="Times New Roman" panose="02020603050405020304" pitchFamily="18" charset="0"/>
              </a:rPr>
              <a:t>legal framework </a:t>
            </a:r>
            <a:r>
              <a:rPr lang="en-US" sz="2800" cap="none" dirty="0">
                <a:latin typeface="Candara" panose="020E0502030303020204" pitchFamily="34" charset="0"/>
                <a:cs typeface="Times New Roman" panose="02020603050405020304" pitchFamily="18" charset="0"/>
              </a:rPr>
              <a:t>for the implementation of the policies on environmental protection, </a:t>
            </a:r>
            <a:r>
              <a:rPr lang="en-US" sz="2800" cap="none" dirty="0" smtClean="0">
                <a:latin typeface="Candara" panose="020E0502030303020204" pitchFamily="34" charset="0"/>
                <a:cs typeface="Times New Roman" panose="02020603050405020304" pitchFamily="18" charset="0"/>
              </a:rPr>
              <a:t>natural resources </a:t>
            </a:r>
            <a:r>
              <a:rPr lang="en-US" sz="2800" cap="none" dirty="0">
                <a:latin typeface="Candara" panose="020E0502030303020204" pitchFamily="34" charset="0"/>
                <a:cs typeface="Times New Roman" panose="02020603050405020304" pitchFamily="18" charset="0"/>
              </a:rPr>
              <a:t>conservation and sustainable </a:t>
            </a:r>
            <a:r>
              <a:rPr lang="en-US" sz="2800" cap="none" dirty="0" smtClean="0">
                <a:latin typeface="Candara" panose="020E0502030303020204" pitchFamily="34" charset="0"/>
                <a:cs typeface="Times New Roman" panose="02020603050405020304" pitchFamily="18" charset="0"/>
              </a:rPr>
              <a:t>development</a:t>
            </a:r>
          </a:p>
          <a:p>
            <a:pPr marL="0" indent="0" algn="just">
              <a:buNone/>
            </a:pPr>
            <a:endParaRPr lang="en-US" sz="2800" cap="none" dirty="0">
              <a:latin typeface="Candara" panose="020E050203030302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a:t>The National Policy on the Environment (NPE) of 1989, revised 1999 and 2016</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9</a:t>
            </a:fld>
            <a:endParaRPr lang="en-GB"/>
          </a:p>
        </p:txBody>
      </p:sp>
    </p:spTree>
    <p:extLst>
      <p:ext uri="{BB962C8B-B14F-4D97-AF65-F5344CB8AC3E}">
        <p14:creationId xmlns:p14="http://schemas.microsoft.com/office/powerpoint/2010/main" val="3720833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 Rio Conference</Template>
  <TotalTime>1977</TotalTime>
  <Words>1068</Words>
  <Application>Microsoft Office PowerPoint</Application>
  <PresentationFormat>Widescreen</PresentationFormat>
  <Paragraphs>105</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Calibri Light</vt:lpstr>
      <vt:lpstr>Candara</vt:lpstr>
      <vt:lpstr>Times New Roman</vt:lpstr>
      <vt:lpstr>Tw Cen MT</vt:lpstr>
      <vt:lpstr>Wingdings</vt:lpstr>
      <vt:lpstr>Droplet</vt:lpstr>
      <vt:lpstr>MODULE 1: OVERVIEW OF THE ENVIRONMENTAL AND SOCIAL IMPACT ASSESSMENT (ESIA) PROCESS IN NIGERIA AND THE WORLD BANK</vt:lpstr>
      <vt:lpstr>HARMFUL INTERDEALINGS  “A WAKE UP CALL”</vt:lpstr>
      <vt:lpstr>Promulgation of laws and regulations for environmental protection</vt:lpstr>
      <vt:lpstr>Promulgation of laws and regulations for environmental protection</vt:lpstr>
      <vt:lpstr>The Federal environmental protection agency (FEPA) act</vt:lpstr>
      <vt:lpstr>The Fepa act</vt:lpstr>
      <vt:lpstr>Creation of federal ministry of environment</vt:lpstr>
      <vt:lpstr>Creation of fME</vt:lpstr>
      <vt:lpstr>The National Policy on environment (NPE)</vt:lpstr>
      <vt:lpstr>The National Policy on environment (NPE), 1989 and 1999</vt:lpstr>
      <vt:lpstr>Goal and objectives of The Npe, 2016</vt:lpstr>
      <vt:lpstr>Goal and objectives of The Npe, 2016</vt:lpstr>
      <vt:lpstr>Guiding principles of The Npe</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OVERVIEW OF THE ENVIRONMENTAL AND SOCIAL IMPACT ASSESSMENT (ESIA) PROCESS IN NIGERIA AND THE WORLD BANK</dc:title>
  <dc:creator>Badrudeen</dc:creator>
  <cp:lastModifiedBy>Badrudeen</cp:lastModifiedBy>
  <cp:revision>25</cp:revision>
  <dcterms:created xsi:type="dcterms:W3CDTF">2022-01-24T20:07:34Z</dcterms:created>
  <dcterms:modified xsi:type="dcterms:W3CDTF">2022-01-26T08:52:36Z</dcterms:modified>
</cp:coreProperties>
</file>