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4" r:id="rId4"/>
    <p:sldId id="257" r:id="rId5"/>
    <p:sldId id="258" r:id="rId6"/>
    <p:sldId id="259" r:id="rId7"/>
    <p:sldId id="260" r:id="rId8"/>
    <p:sldId id="261" r:id="rId9"/>
    <p:sldId id="262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8693D-BFDC-4222-80D2-9C87CF058139}" type="datetimeFigureOut">
              <a:rPr lang="en-US" smtClean="0"/>
              <a:t>1/18/2022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09F14-F077-44CD-B7DE-0ED0F9D3C4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841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8693D-BFDC-4222-80D2-9C87CF058139}" type="datetimeFigureOut">
              <a:rPr lang="en-US" smtClean="0"/>
              <a:t>1/18/2022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09F14-F077-44CD-B7DE-0ED0F9D3C4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718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8693D-BFDC-4222-80D2-9C87CF058139}" type="datetimeFigureOut">
              <a:rPr lang="en-US" smtClean="0"/>
              <a:t>1/18/2022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09F14-F077-44CD-B7DE-0ED0F9D3C4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019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8693D-BFDC-4222-80D2-9C87CF058139}" type="datetimeFigureOut">
              <a:rPr lang="en-US" smtClean="0"/>
              <a:t>1/18/2022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09F14-F077-44CD-B7DE-0ED0F9D3C4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389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8693D-BFDC-4222-80D2-9C87CF058139}" type="datetimeFigureOut">
              <a:rPr lang="en-US" smtClean="0"/>
              <a:t>1/18/2022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09F14-F077-44CD-B7DE-0ED0F9D3C4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390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8693D-BFDC-4222-80D2-9C87CF058139}" type="datetimeFigureOut">
              <a:rPr lang="en-US" smtClean="0"/>
              <a:t>1/18/2022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09F14-F077-44CD-B7DE-0ED0F9D3C4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987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8693D-BFDC-4222-80D2-9C87CF058139}" type="datetimeFigureOut">
              <a:rPr lang="en-US" smtClean="0"/>
              <a:t>1/18/2022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09F14-F077-44CD-B7DE-0ED0F9D3C4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490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8693D-BFDC-4222-80D2-9C87CF058139}" type="datetimeFigureOut">
              <a:rPr lang="en-US" smtClean="0"/>
              <a:t>1/18/2022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09F14-F077-44CD-B7DE-0ED0F9D3C4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385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8693D-BFDC-4222-80D2-9C87CF058139}" type="datetimeFigureOut">
              <a:rPr lang="en-US" smtClean="0"/>
              <a:t>1/18/2022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09F14-F077-44CD-B7DE-0ED0F9D3C4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744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8693D-BFDC-4222-80D2-9C87CF058139}" type="datetimeFigureOut">
              <a:rPr lang="en-US" smtClean="0"/>
              <a:t>1/18/2022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09F14-F077-44CD-B7DE-0ED0F9D3C4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8459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8693D-BFDC-4222-80D2-9C87CF058139}" type="datetimeFigureOut">
              <a:rPr lang="en-US" smtClean="0"/>
              <a:t>1/18/2022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09F14-F077-44CD-B7DE-0ED0F9D3C4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0100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98693D-BFDC-4222-80D2-9C87CF058139}" type="datetimeFigureOut">
              <a:rPr lang="en-US" smtClean="0"/>
              <a:t>1/18/2022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D09F14-F077-44CD-B7DE-0ED0F9D3C4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976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National Effluents Limitations Regulation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</a:t>
            </a:r>
          </a:p>
          <a:p>
            <a:r>
              <a:rPr lang="en-US" dirty="0" smtClean="0"/>
              <a:t>Prof. Wisdom Sohunago </a:t>
            </a:r>
            <a:r>
              <a:rPr lang="en-US" dirty="0" err="1" smtClean="0"/>
              <a:t>Japhet</a:t>
            </a:r>
            <a:endParaRPr lang="en-US" dirty="0" smtClean="0"/>
          </a:p>
          <a:p>
            <a:r>
              <a:rPr lang="en-US" dirty="0" smtClean="0"/>
              <a:t>PhD (Ecology) NENU CHINA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33243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Regulatory authorities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•	National Environmental Standards and Regulations Enforcement Agency (NESREA).</a:t>
            </a:r>
          </a:p>
          <a:p>
            <a:r>
              <a:rPr lang="en-US" dirty="0" smtClean="0"/>
              <a:t>•	National Oil Spill Detection and Response Agency.</a:t>
            </a:r>
          </a:p>
          <a:p>
            <a:r>
              <a:rPr lang="en-US" dirty="0" smtClean="0"/>
              <a:t>•	Federal Ministry of Environment.</a:t>
            </a:r>
          </a:p>
          <a:p>
            <a:r>
              <a:rPr lang="en-US" dirty="0" smtClean="0"/>
              <a:t>•	Directorate of Petroleum Resources (DPR).</a:t>
            </a:r>
          </a:p>
          <a:p>
            <a:r>
              <a:rPr lang="en-US" dirty="0" smtClean="0"/>
              <a:t>•	Nigerian Nuclear Regulatory Authority.</a:t>
            </a:r>
          </a:p>
          <a:p>
            <a:r>
              <a:rPr lang="en-US" dirty="0" smtClean="0"/>
              <a:t>•	Federal Ministry of Water Resources</a:t>
            </a:r>
          </a:p>
          <a:p>
            <a:r>
              <a:rPr lang="en-US" dirty="0" smtClean="0"/>
              <a:t>•	National Oil spill Detection and Response Agency (NOSDRA)</a:t>
            </a:r>
          </a:p>
          <a:p>
            <a:r>
              <a:rPr lang="en-US" dirty="0" smtClean="0"/>
              <a:t>•	National Biosafety Management Agency</a:t>
            </a:r>
          </a:p>
          <a:p>
            <a:r>
              <a:rPr lang="en-US" dirty="0" smtClean="0"/>
              <a:t>•	Department of Climate Change</a:t>
            </a:r>
          </a:p>
          <a:p>
            <a:r>
              <a:rPr lang="en-US" dirty="0" smtClean="0"/>
              <a:t>•	Energy Commission of Nigeria</a:t>
            </a:r>
          </a:p>
          <a:p>
            <a:r>
              <a:rPr lang="en-US" dirty="0" smtClean="0"/>
              <a:t>•	Erosion, Floods and Coastal Zone Management</a:t>
            </a:r>
          </a:p>
          <a:p>
            <a:r>
              <a:rPr lang="en-US" dirty="0" smtClean="0"/>
              <a:t>•	Department of Planning, Research and Statistics</a:t>
            </a:r>
          </a:p>
          <a:p>
            <a:r>
              <a:rPr lang="en-US" dirty="0" smtClean="0"/>
              <a:t>•	Drought and Desertification Agency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86069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Consists of a set of guidelines for the discharge/treatment of effluents emanating from industries.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There are three schedules in this instrument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3008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en-US" dirty="0" smtClean="0"/>
              <a:t>The First Schedule  describes the important waste water parameters for 23  industrial classifications such as Aluminum industry, Sugar Cane; Fertilizers, Cement, inorganic Chemicals, Leather Tanning, Petroleum refining, </a:t>
            </a:r>
            <a:r>
              <a:rPr lang="en-US" dirty="0" err="1" smtClean="0"/>
              <a:t>e.t.c</a:t>
            </a:r>
            <a:r>
              <a:rPr lang="en-US" dirty="0" smtClean="0"/>
              <a:t>. </a:t>
            </a:r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The Second Schedule provides Effluent limitation guidelines in Nigeria for all categories of industries</a:t>
            </a:r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The third Schedule provides National , Effluent Limitations and Gaseous Emissions Guidelines in Nigeria for Specific Industries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83687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Installation of anti‐pollution equipment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en-US" dirty="0" smtClean="0"/>
              <a:t>(1) Every industry shall install anti‐pollution equipment for the detoxification of effluent and chemical discharges emanating from the industry.</a:t>
            </a:r>
          </a:p>
          <a:p>
            <a:pPr marL="0" indent="0" algn="just">
              <a:buNone/>
            </a:pPr>
            <a:r>
              <a:rPr lang="en-US" dirty="0" smtClean="0"/>
              <a:t>  </a:t>
            </a:r>
          </a:p>
          <a:p>
            <a:pPr marL="0" indent="0" algn="just">
              <a:buNone/>
            </a:pPr>
            <a:r>
              <a:rPr lang="en-US" dirty="0" smtClean="0"/>
              <a:t>(2) An installation made pursuant to paragraph (1) of this regulation shall be based on the Best Available Technology (BAT),the Best Practical Technology (BPT) or the Uniform Effluent Standards (UES). 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47892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Waste water parameters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(1) The selected waste water parameters for the industries specified in column 1 of the First Schedule to these</a:t>
            </a:r>
          </a:p>
          <a:p>
            <a:r>
              <a:rPr lang="en-US" dirty="0" smtClean="0"/>
              <a:t>Regulations are set out in columns 2 and 3 respectively of the Schedule.  </a:t>
            </a:r>
          </a:p>
          <a:p>
            <a:r>
              <a:rPr lang="en-US" dirty="0" smtClean="0"/>
              <a:t>(2) The parameters shall be continuously monitored to ensure compliance with these Regulations.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61213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Treatment of effluent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(1) An industry which discharges effluent shall treat the effluent to a uniform level as specified in the Second</a:t>
            </a:r>
          </a:p>
          <a:p>
            <a:r>
              <a:rPr lang="en-US" dirty="0" smtClean="0"/>
              <a:t>Schedule to these Regulations to ensure assimilation by the receiving water into which the effluent is discharged.  </a:t>
            </a:r>
          </a:p>
          <a:p>
            <a:r>
              <a:rPr lang="en-US" dirty="0" smtClean="0"/>
              <a:t>[Second Schedule.]</a:t>
            </a:r>
          </a:p>
          <a:p>
            <a:r>
              <a:rPr lang="en-US" dirty="0" smtClean="0"/>
              <a:t>(2) The nearest office of the Federal Environmental Protection Agency shall be furnished from time to time with</a:t>
            </a:r>
          </a:p>
          <a:p>
            <a:r>
              <a:rPr lang="en-US" dirty="0" smtClean="0"/>
              <a:t>the composition of any effluent treated as specified in paragraph (1) of this regulation.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1618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Additional sectorial </a:t>
            </a:r>
            <a:r>
              <a:rPr lang="en-US" dirty="0" smtClean="0"/>
              <a:t>effluent limitation treatment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industry specified in column 1 of the Third Schedule to these Regulations shall be subject to the additional</a:t>
            </a:r>
          </a:p>
          <a:p>
            <a:endParaRPr lang="en-US" dirty="0" smtClean="0"/>
          </a:p>
          <a:p>
            <a:r>
              <a:rPr lang="en-US" dirty="0" err="1" smtClean="0"/>
              <a:t>sectoral</a:t>
            </a:r>
            <a:r>
              <a:rPr lang="en-US" dirty="0" smtClean="0"/>
              <a:t> effluent limitations set out in columns 2 and 3 respectively of the Schedule.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94302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Penalty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person who contravenes a provision of these Regulations is guilty of an offence and liable on conviction to the</a:t>
            </a:r>
          </a:p>
          <a:p>
            <a:endParaRPr lang="en-US" dirty="0" smtClean="0"/>
          </a:p>
          <a:p>
            <a:r>
              <a:rPr lang="en-US" dirty="0" smtClean="0"/>
              <a:t>penalty specified in section 36 or 37 of the Federal Environmental Protection Agency Act.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7126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Short title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These Regulations may be cited as the National Environmental (Effluent Limitation) Regulations.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18213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406</Words>
  <Application>Microsoft Office PowerPoint</Application>
  <PresentationFormat>On-screen Show (4:3)</PresentationFormat>
  <Paragraphs>50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The National Effluents Limitations Regulation</vt:lpstr>
      <vt:lpstr>PowerPoint Presentation</vt:lpstr>
      <vt:lpstr>PowerPoint Presentation</vt:lpstr>
      <vt:lpstr>Installation of anti‐pollution equipment </vt:lpstr>
      <vt:lpstr>Waste water parameters </vt:lpstr>
      <vt:lpstr>Treatment of effluent </vt:lpstr>
      <vt:lpstr>Additional sectorial effluent limitation treatment </vt:lpstr>
      <vt:lpstr>Penalty </vt:lpstr>
      <vt:lpstr>Short title </vt:lpstr>
      <vt:lpstr>Regulatory authorities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National Effluents Limitations Regulation</dc:title>
  <dc:creator>HP USER</dc:creator>
  <cp:lastModifiedBy>HP USER</cp:lastModifiedBy>
  <cp:revision>7</cp:revision>
  <dcterms:created xsi:type="dcterms:W3CDTF">2022-01-18T14:46:44Z</dcterms:created>
  <dcterms:modified xsi:type="dcterms:W3CDTF">2022-01-18T15:43:12Z</dcterms:modified>
</cp:coreProperties>
</file>