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1" r:id="rId23"/>
    <p:sldId id="280" r:id="rId24"/>
    <p:sldId id="28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398E57D-052E-4D60-A23E-F70F64280A69}" type="datetime1">
              <a:rPr lang="en-GB" smtClean="0">
                <a:solidFill>
                  <a:prstClr val="black">
                    <a:tint val="75000"/>
                  </a:prstClr>
                </a:solidFill>
              </a:rPr>
              <a:pPr/>
              <a:t>25/01/2022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17314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0A47B5-E734-4DBD-AFDD-B265277B64C4}" type="datetime1">
              <a:rPr lang="en-GB" smtClean="0">
                <a:solidFill>
                  <a:prstClr val="black">
                    <a:tint val="75000"/>
                  </a:prstClr>
                </a:solidFill>
              </a:rPr>
              <a:pPr/>
              <a:t>25/01/2022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27246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188B28D-E510-4814-AFB9-6FCD0FFF9492}" type="datetime1">
              <a:rPr lang="en-GB" smtClean="0">
                <a:solidFill>
                  <a:prstClr val="black">
                    <a:tint val="75000"/>
                  </a:prstClr>
                </a:solidFill>
              </a:rPr>
              <a:pPr/>
              <a:t>25/01/2022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17590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7D3492-A2AF-4084-8A6D-CAB41C5760AF}" type="datetime1">
              <a:rPr lang="en-GB" smtClean="0">
                <a:solidFill>
                  <a:prstClr val="black">
                    <a:tint val="75000"/>
                  </a:prstClr>
                </a:solidFill>
              </a:rPr>
              <a:pPr/>
              <a:t>25/01/2022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18419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7"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1D7FC7D-FF26-40E7-B59E-B66261CD5BD7}" type="datetime1">
              <a:rPr lang="en-GB" smtClean="0">
                <a:solidFill>
                  <a:prstClr val="black">
                    <a:tint val="75000"/>
                  </a:prstClr>
                </a:solidFill>
              </a:rPr>
              <a:pPr/>
              <a:t>25/01/2022</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10773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78EEEA0-92FD-4A94-806A-8FDF0AFC8A3E}" type="datetime1">
              <a:rPr lang="en-GB" smtClean="0">
                <a:solidFill>
                  <a:prstClr val="black">
                    <a:tint val="75000"/>
                  </a:prstClr>
                </a:solidFill>
              </a:rPr>
              <a:pPr/>
              <a:t>25/01/2022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19705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84466B3-A3AF-40C3-AFC6-93F8BD42D47B}" type="datetime1">
              <a:rPr lang="en-GB" smtClean="0">
                <a:solidFill>
                  <a:prstClr val="black">
                    <a:tint val="75000"/>
                  </a:prstClr>
                </a:solidFill>
              </a:rPr>
              <a:pPr/>
              <a:t>25/01/2022</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21069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90F9BA5-9A6A-4CB5-A163-56919F402518}" type="datetime1">
              <a:rPr lang="en-GB" smtClean="0">
                <a:solidFill>
                  <a:prstClr val="black">
                    <a:tint val="75000"/>
                  </a:prstClr>
                </a:solidFill>
              </a:rPr>
              <a:pPr/>
              <a:t>25/01/2022</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50710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840E10-A174-4F21-9C3B-C5FA74734997}" type="datetime1">
              <a:rPr lang="en-GB" smtClean="0">
                <a:solidFill>
                  <a:prstClr val="black">
                    <a:tint val="75000"/>
                  </a:prstClr>
                </a:solidFill>
              </a:rPr>
              <a:pPr/>
              <a:t>25/01/2022</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84074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E94A2B7-712D-4DD8-B31A-E06F5F9F66E6}" type="datetime1">
              <a:rPr lang="en-GB" smtClean="0">
                <a:solidFill>
                  <a:prstClr val="black">
                    <a:tint val="75000"/>
                  </a:prstClr>
                </a:solidFill>
              </a:rPr>
              <a:pPr/>
              <a:t>25/01/2022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8331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ACD047D-72EC-41C9-968B-E88F4C973FBB}" type="datetime1">
              <a:rPr lang="en-GB" smtClean="0">
                <a:solidFill>
                  <a:prstClr val="black">
                    <a:tint val="75000"/>
                  </a:prstClr>
                </a:solidFill>
              </a:rPr>
              <a:pPr/>
              <a:t>25/01/2022</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03055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20B321-7ED7-405C-9C08-1B6C7BE1E596}" type="datetime1">
              <a:rPr lang="en-GB" smtClean="0">
                <a:solidFill>
                  <a:prstClr val="black">
                    <a:tint val="75000"/>
                  </a:prstClr>
                </a:solidFill>
              </a:rPr>
              <a:pPr/>
              <a:t>25/01/2022</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The Rio Conference of Environment and Development of 1992</a:t>
            </a:r>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12A87D-C88D-4F72-8ED3-065B40688C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431463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36" y="2451738"/>
            <a:ext cx="1825943" cy="1371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306" y="485093"/>
            <a:ext cx="1371600" cy="1828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3079" y="485093"/>
            <a:ext cx="1459684" cy="1828800"/>
          </a:xfrm>
          <a:prstGeom prst="rect">
            <a:avLst/>
          </a:prstGeom>
        </p:spPr>
      </p:pic>
      <p:sp>
        <p:nvSpPr>
          <p:cNvPr id="2" name="Title 1"/>
          <p:cNvSpPr>
            <a:spLocks noGrp="1"/>
          </p:cNvSpPr>
          <p:nvPr>
            <p:ph type="ctrTitle"/>
          </p:nvPr>
        </p:nvSpPr>
        <p:spPr>
          <a:xfrm>
            <a:off x="565786" y="4107418"/>
            <a:ext cx="8063012" cy="864676"/>
          </a:xfrm>
        </p:spPr>
        <p:txBody>
          <a:bodyPr>
            <a:normAutofit fontScale="90000"/>
          </a:bodyPr>
          <a:lstStyle/>
          <a:p>
            <a:pPr marL="1597025" indent="-1597025" algn="just"/>
            <a:r>
              <a:rPr lang="en-GB" sz="2500" dirty="0" smtClean="0">
                <a:latin typeface="Candara" panose="020E0502030303020204" pitchFamily="34" charset="0"/>
              </a:rPr>
              <a:t>MODULE 1:	</a:t>
            </a:r>
            <a:r>
              <a:rPr lang="en-GB" sz="2500" b="1" dirty="0" smtClean="0">
                <a:latin typeface="Candara" panose="020E0502030303020204" pitchFamily="34" charset="0"/>
              </a:rPr>
              <a:t>OVERVIEW OF THE ENVIRONMENTAL AND SOCIAL IMPACT ASSESSMENT (ESIA) PROCESS IN NIGERIA AND THE WORLD BANK</a:t>
            </a:r>
            <a:endParaRPr lang="en-GB" sz="2500" dirty="0">
              <a:latin typeface="Candara" panose="020E0502030303020204" pitchFamily="34" charset="0"/>
            </a:endParaRPr>
          </a:p>
        </p:txBody>
      </p:sp>
      <p:sp>
        <p:nvSpPr>
          <p:cNvPr id="4" name="Rectangle 3"/>
          <p:cNvSpPr/>
          <p:nvPr/>
        </p:nvSpPr>
        <p:spPr>
          <a:xfrm>
            <a:off x="1439840" y="347248"/>
            <a:ext cx="6653284" cy="1388072"/>
          </a:xfrm>
          <a:prstGeom prst="rect">
            <a:avLst/>
          </a:prstGeom>
        </p:spPr>
        <p:txBody>
          <a:bodyPr wrap="square">
            <a:spAutoFit/>
          </a:bodyPr>
          <a:lstStyle/>
          <a:p>
            <a:pPr algn="ctr">
              <a:lnSpc>
                <a:spcPct val="115000"/>
              </a:lnSpc>
              <a:spcAft>
                <a:spcPts val="600"/>
              </a:spcAft>
            </a:pP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SUSTAINABLE PROCUREMENT ENVIRONMENT AND SOCIAL STADARDS CENTRE OF EXCELLENCE</a:t>
            </a:r>
            <a:endParaRPr lang="en-GB" sz="2400" b="1" dirty="0">
              <a:solidFill>
                <a:prstClr val="black"/>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endParaRPr>
          </a:p>
          <a:p>
            <a:pPr algn="ctr"/>
            <a:r>
              <a:rPr lang="en-GB" sz="2400" b="1" dirty="0" err="1">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Ahmadu</a:t>
            </a: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 Bello University, Zaria.</a:t>
            </a:r>
            <a:endParaRPr lang="en-GB" sz="2400" b="1" dirty="0">
              <a:solidFill>
                <a:prstClr val="black"/>
              </a:solidFill>
              <a:effectLst>
                <a:outerShdw blurRad="38100" dist="38100" dir="2700000" algn="tl">
                  <a:srgbClr val="000000">
                    <a:alpha val="43137"/>
                  </a:srgbClr>
                </a:outerShdw>
              </a:effectLst>
              <a:latin typeface="Candara" panose="020E0502030303020204" pitchFamily="34" charset="0"/>
            </a:endParaRPr>
          </a:p>
        </p:txBody>
      </p:sp>
      <p:sp>
        <p:nvSpPr>
          <p:cNvPr id="5" name="Rectangle 4"/>
          <p:cNvSpPr/>
          <p:nvPr/>
        </p:nvSpPr>
        <p:spPr>
          <a:xfrm>
            <a:off x="2281159" y="2451739"/>
            <a:ext cx="5636526" cy="1653273"/>
          </a:xfrm>
          <a:prstGeom prst="rect">
            <a:avLst/>
          </a:prstGeom>
        </p:spPr>
        <p:txBody>
          <a:bodyPr wrap="square">
            <a:spAutoFit/>
          </a:bodyPr>
          <a:lstStyle/>
          <a:p>
            <a:pPr algn="ctr">
              <a:lnSpc>
                <a:spcPct val="115000"/>
              </a:lnSpc>
              <a:spcBef>
                <a:spcPts val="200"/>
              </a:spcBef>
            </a:pPr>
            <a:r>
              <a:rPr lang="en-US" b="1" dirty="0">
                <a:solidFill>
                  <a:srgbClr val="2F5496"/>
                </a:solidFill>
                <a:ea typeface="Times New Roman" panose="02020603050405020304" pitchFamily="18" charset="0"/>
                <a:cs typeface="Times New Roman" panose="02020603050405020304" pitchFamily="18" charset="0"/>
              </a:rPr>
              <a:t>EXECUTIVE SHORT-TERM COURSES</a:t>
            </a:r>
            <a:endParaRPr lang="en-GB" sz="2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pPr>
            <a:r>
              <a:rPr lang="en-US" b="1" dirty="0">
                <a:solidFill>
                  <a:srgbClr val="2F5496"/>
                </a:solidFill>
                <a:ea typeface="Times New Roman" panose="02020603050405020304" pitchFamily="18" charset="0"/>
                <a:cs typeface="Times New Roman" panose="02020603050405020304" pitchFamily="18" charset="0"/>
              </a:rPr>
              <a:t>IN</a:t>
            </a:r>
            <a:endParaRPr lang="en-GB" sz="2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pPr>
            <a:r>
              <a:rPr lang="en-US" b="1" dirty="0">
                <a:solidFill>
                  <a:srgbClr val="2F5496"/>
                </a:solidFill>
                <a:ea typeface="Times New Roman" panose="02020603050405020304" pitchFamily="18" charset="0"/>
                <a:cs typeface="Times New Roman" panose="02020603050405020304" pitchFamily="18" charset="0"/>
              </a:rPr>
              <a:t>ENVIRONMENTAL STANDARDS</a:t>
            </a:r>
            <a:endParaRPr lang="en-GB" sz="2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b="1" dirty="0">
                <a:solidFill>
                  <a:prstClr val="black"/>
                </a:solidFill>
                <a:ea typeface="Calibri" panose="020F0502020204030204" pitchFamily="34" charset="0"/>
                <a:cs typeface="Times New Roman" panose="02020603050405020304" pitchFamily="18" charset="0"/>
              </a:rPr>
              <a:t>A 5- day course for earning a certificate of attendance for ESA Practitioners</a:t>
            </a:r>
            <a:endParaRPr lang="en-GB" dirty="0">
              <a:solidFill>
                <a:prstClr val="black"/>
              </a:solidFill>
            </a:endParaRPr>
          </a:p>
        </p:txBody>
      </p:sp>
      <p:sp>
        <p:nvSpPr>
          <p:cNvPr id="8" name="Rectangle 7"/>
          <p:cNvSpPr/>
          <p:nvPr/>
        </p:nvSpPr>
        <p:spPr>
          <a:xfrm>
            <a:off x="1910985" y="5180860"/>
            <a:ext cx="7096538" cy="1031051"/>
          </a:xfrm>
          <a:prstGeom prst="rect">
            <a:avLst/>
          </a:prstGeom>
        </p:spPr>
        <p:txBody>
          <a:bodyPr wrap="square">
            <a:spAutoFit/>
          </a:bodyPr>
          <a:lstStyle/>
          <a:p>
            <a:pPr algn="just"/>
            <a:r>
              <a:rPr lang="en-GB" sz="2500" dirty="0">
                <a:solidFill>
                  <a:prstClr val="black"/>
                </a:solidFill>
                <a:latin typeface="Candara" panose="020E0502030303020204" pitchFamily="34" charset="0"/>
              </a:rPr>
              <a:t>Topic</a:t>
            </a:r>
            <a:r>
              <a:rPr lang="en-GB" sz="2500" dirty="0" smtClean="0">
                <a:solidFill>
                  <a:prstClr val="black"/>
                </a:solidFill>
                <a:latin typeface="Candara" panose="020E0502030303020204" pitchFamily="34" charset="0"/>
              </a:rPr>
              <a:t>: </a:t>
            </a:r>
            <a:r>
              <a:rPr lang="en-GB" sz="2500" b="1" dirty="0" smtClean="0">
                <a:solidFill>
                  <a:prstClr val="black"/>
                </a:solidFill>
                <a:latin typeface="Candara" panose="020E0502030303020204" pitchFamily="34" charset="0"/>
              </a:rPr>
              <a:t>The Sustainable Development Goal of 2015</a:t>
            </a:r>
            <a:r>
              <a:rPr lang="en-GB" sz="2500" dirty="0" smtClean="0">
                <a:solidFill>
                  <a:prstClr val="black"/>
                </a:solidFill>
                <a:latin typeface="Candara" panose="020E0502030303020204" pitchFamily="34" charset="0"/>
              </a:rPr>
              <a:t> </a:t>
            </a:r>
            <a:r>
              <a:rPr lang="en-GB" dirty="0">
                <a:solidFill>
                  <a:prstClr val="black"/>
                </a:solidFill>
                <a:latin typeface="Candara" panose="020E0502030303020204" pitchFamily="34" charset="0"/>
              </a:rPr>
              <a:t/>
            </a:r>
            <a:br>
              <a:rPr lang="en-GB" dirty="0">
                <a:solidFill>
                  <a:prstClr val="black"/>
                </a:solidFill>
                <a:latin typeface="Candara" panose="020E0502030303020204" pitchFamily="34" charset="0"/>
              </a:rPr>
            </a:br>
            <a:r>
              <a:rPr lang="en-GB" dirty="0">
                <a:solidFill>
                  <a:prstClr val="black"/>
                </a:solidFill>
                <a:latin typeface="Candara" panose="020E0502030303020204" pitchFamily="34" charset="0"/>
              </a:rPr>
              <a:t/>
            </a:r>
            <a:br>
              <a:rPr lang="en-GB" dirty="0">
                <a:solidFill>
                  <a:prstClr val="black"/>
                </a:solidFill>
                <a:latin typeface="Candara" panose="020E0502030303020204" pitchFamily="34" charset="0"/>
              </a:rPr>
            </a:br>
            <a:endParaRPr lang="en-GB" dirty="0">
              <a:solidFill>
                <a:prstClr val="black"/>
              </a:solidFill>
            </a:endParaRPr>
          </a:p>
        </p:txBody>
      </p:sp>
      <p:sp>
        <p:nvSpPr>
          <p:cNvPr id="9" name="Rectangle 8"/>
          <p:cNvSpPr/>
          <p:nvPr/>
        </p:nvSpPr>
        <p:spPr>
          <a:xfrm>
            <a:off x="4939351" y="5984669"/>
            <a:ext cx="3078087" cy="430887"/>
          </a:xfrm>
          <a:prstGeom prst="rect">
            <a:avLst/>
          </a:prstGeom>
        </p:spPr>
        <p:txBody>
          <a:bodyPr wrap="none">
            <a:spAutoFit/>
          </a:bodyPr>
          <a:lstStyle/>
          <a:p>
            <a:r>
              <a:rPr lang="en-GB" sz="2200" b="1" dirty="0">
                <a:solidFill>
                  <a:prstClr val="black"/>
                </a:solidFill>
                <a:latin typeface="Candara" panose="020E0502030303020204" pitchFamily="34" charset="0"/>
              </a:rPr>
              <a:t>Lecturer – Dr </a:t>
            </a:r>
            <a:r>
              <a:rPr lang="en-GB" sz="2200" b="1" dirty="0" smtClean="0">
                <a:solidFill>
                  <a:prstClr val="black"/>
                </a:solidFill>
                <a:latin typeface="Candara" panose="020E0502030303020204" pitchFamily="34" charset="0"/>
              </a:rPr>
              <a:t>I. Mukhtar</a:t>
            </a:r>
            <a:endParaRPr lang="en-GB" sz="2200" b="1" dirty="0">
              <a:solidFill>
                <a:prstClr val="black"/>
              </a:solidFill>
            </a:endParaRPr>
          </a:p>
        </p:txBody>
      </p:sp>
    </p:spTree>
    <p:extLst>
      <p:ext uri="{BB962C8B-B14F-4D97-AF65-F5344CB8AC3E}">
        <p14:creationId xmlns:p14="http://schemas.microsoft.com/office/powerpoint/2010/main" val="40799087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latin typeface="Arial" panose="020B0604020202020204" pitchFamily="34" charset="0"/>
                <a:cs typeface="Arial" panose="020B0604020202020204" pitchFamily="34" charset="0"/>
              </a:rPr>
              <a:t>Goal 5: Achieve gender equality and empower all women and girls</a:t>
            </a:r>
          </a:p>
        </p:txBody>
      </p:sp>
      <p:sp>
        <p:nvSpPr>
          <p:cNvPr id="3" name="Content Placeholder 2"/>
          <p:cNvSpPr>
            <a:spLocks noGrp="1"/>
          </p:cNvSpPr>
          <p:nvPr>
            <p:ph idx="1"/>
          </p:nvPr>
        </p:nvSpPr>
        <p:spPr/>
        <p:txBody>
          <a:bodyPr>
            <a:normAutofit/>
          </a:bodyPr>
          <a:lstStyle/>
          <a:p>
            <a:pPr algn="just"/>
            <a:r>
              <a:rPr lang="en-US" sz="3200" dirty="0"/>
              <a:t>Gender inequality persists worldwide, depriving women and girls of their basic </a:t>
            </a:r>
            <a:r>
              <a:rPr lang="en-US" sz="3200" dirty="0" smtClean="0"/>
              <a:t>rights and </a:t>
            </a:r>
            <a:r>
              <a:rPr lang="en-US" sz="3200" dirty="0"/>
              <a:t>opportunities. Achieving gender equality and the empowerment of women and </a:t>
            </a:r>
            <a:r>
              <a:rPr lang="en-US" sz="3200" dirty="0" smtClean="0"/>
              <a:t>girls will </a:t>
            </a:r>
            <a:r>
              <a:rPr lang="en-US" sz="3200" dirty="0"/>
              <a:t>require more vigorous efforts, including legal frameworks, to counter deeply </a:t>
            </a:r>
            <a:r>
              <a:rPr lang="en-US" sz="3200" dirty="0" smtClean="0"/>
              <a:t>rooted gender-based </a:t>
            </a:r>
            <a:r>
              <a:rPr lang="en-US" sz="3200" dirty="0"/>
              <a:t>discrimination often resulting from patriarchal attitudes and related </a:t>
            </a:r>
            <a:r>
              <a:rPr lang="en-US" sz="3200" dirty="0" smtClean="0"/>
              <a:t>social norms</a:t>
            </a:r>
            <a:r>
              <a:rPr lang="en-US" sz="3200" dirty="0"/>
              <a:t>.</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434039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886700" cy="1325563"/>
          </a:xfrm>
        </p:spPr>
        <p:txBody>
          <a:bodyPr>
            <a:normAutofit/>
          </a:bodyPr>
          <a:lstStyle/>
          <a:p>
            <a:pPr algn="ctr"/>
            <a:r>
              <a:rPr lang="en-US" sz="3200" b="1" dirty="0"/>
              <a:t>Goal 6:  Ensure availability and sustainable management of water and sanitation for all</a:t>
            </a:r>
          </a:p>
        </p:txBody>
      </p:sp>
      <p:sp>
        <p:nvSpPr>
          <p:cNvPr id="3" name="Content Placeholder 2"/>
          <p:cNvSpPr>
            <a:spLocks noGrp="1"/>
          </p:cNvSpPr>
          <p:nvPr>
            <p:ph idx="1"/>
          </p:nvPr>
        </p:nvSpPr>
        <p:spPr/>
        <p:txBody>
          <a:bodyPr/>
          <a:lstStyle/>
          <a:p>
            <a:r>
              <a:rPr lang="en-US" dirty="0"/>
              <a:t>Goal 6 aims to tackle challenges related to drinking water, sanitation and hygiene </a:t>
            </a:r>
            <a:r>
              <a:rPr lang="en-US" dirty="0" smtClean="0"/>
              <a:t>for populations</a:t>
            </a:r>
            <a:r>
              <a:rPr lang="en-US" dirty="0"/>
              <a:t>, as well as to water-related ecosystems. Without quality, sustainable </a:t>
            </a:r>
            <a:r>
              <a:rPr lang="en-US" dirty="0" smtClean="0"/>
              <a:t>water resources </a:t>
            </a:r>
            <a:r>
              <a:rPr lang="en-US" dirty="0"/>
              <a:t>and sanitation, progress in many other areas across the SDGs, including </a:t>
            </a:r>
            <a:r>
              <a:rPr lang="en-US" dirty="0" smtClean="0"/>
              <a:t>health, education </a:t>
            </a:r>
            <a:r>
              <a:rPr lang="en-US" dirty="0"/>
              <a:t>and poverty reduction, will also be held back.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099879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t>Goal 7: Ensure access to affordable, reliable, sustainable and modern energy for all</a:t>
            </a:r>
          </a:p>
        </p:txBody>
      </p:sp>
      <p:sp>
        <p:nvSpPr>
          <p:cNvPr id="3" name="Content Placeholder 2"/>
          <p:cNvSpPr>
            <a:spLocks noGrp="1"/>
          </p:cNvSpPr>
          <p:nvPr>
            <p:ph idx="1"/>
          </p:nvPr>
        </p:nvSpPr>
        <p:spPr/>
        <p:txBody>
          <a:bodyPr/>
          <a:lstStyle/>
          <a:p>
            <a:r>
              <a:rPr lang="en-US" dirty="0"/>
              <a:t>Universal access to affordable, reliable and sustainable energy services requires </a:t>
            </a:r>
            <a:r>
              <a:rPr lang="en-US" dirty="0" smtClean="0"/>
              <a:t>expanding access </a:t>
            </a:r>
            <a:r>
              <a:rPr lang="en-US" dirty="0"/>
              <a:t>to electricity and clean cooking fuels and technologies, as well as </a:t>
            </a:r>
            <a:r>
              <a:rPr lang="en-US" dirty="0" smtClean="0"/>
              <a:t>improving energy </a:t>
            </a:r>
            <a:r>
              <a:rPr lang="en-US" dirty="0"/>
              <a:t>efficiency and increasing the use of renewable energy. To achieve this Goal, </a:t>
            </a:r>
            <a:r>
              <a:rPr lang="en-US" dirty="0" smtClean="0"/>
              <a:t>bolder financing </a:t>
            </a:r>
            <a:r>
              <a:rPr lang="en-US" dirty="0"/>
              <a:t>and policies will be needed, along with the willingness of countries to </a:t>
            </a:r>
            <a:r>
              <a:rPr lang="en-US" dirty="0" smtClean="0"/>
              <a:t>embrace new </a:t>
            </a:r>
            <a:r>
              <a:rPr lang="en-US" dirty="0"/>
              <a:t>technologies on a much more ambitious scale.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903250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b="1" dirty="0"/>
              <a:t>Goal 8:  Promote sustained, inclusive and sustainable economic growth, full </a:t>
            </a:r>
            <a:br>
              <a:rPr lang="en-US" sz="2800" b="1" dirty="0"/>
            </a:br>
            <a:r>
              <a:rPr lang="en-US" sz="2800" b="1" dirty="0"/>
              <a:t>and productive employment and decent work for all</a:t>
            </a:r>
          </a:p>
        </p:txBody>
      </p:sp>
      <p:sp>
        <p:nvSpPr>
          <p:cNvPr id="3" name="Content Placeholder 2"/>
          <p:cNvSpPr>
            <a:spLocks noGrp="1"/>
          </p:cNvSpPr>
          <p:nvPr>
            <p:ph idx="1"/>
          </p:nvPr>
        </p:nvSpPr>
        <p:spPr/>
        <p:txBody>
          <a:bodyPr/>
          <a:lstStyle/>
          <a:p>
            <a:r>
              <a:rPr lang="en-US" dirty="0"/>
              <a:t>Economic growth is a principal driver of sustainable development. When this growth </a:t>
            </a:r>
            <a:r>
              <a:rPr lang="en-US" dirty="0" smtClean="0"/>
              <a:t>is sustained </a:t>
            </a:r>
            <a:r>
              <a:rPr lang="en-US" dirty="0"/>
              <a:t>and inclusive, more people can escape poverty as opportunities for full </a:t>
            </a:r>
            <a:r>
              <a:rPr lang="en-US" dirty="0" smtClean="0"/>
              <a:t>and productive </a:t>
            </a:r>
            <a:r>
              <a:rPr lang="en-US" dirty="0"/>
              <a:t>employment expand. To allow future generations to benefit from </a:t>
            </a:r>
            <a:r>
              <a:rPr lang="en-US" dirty="0" smtClean="0"/>
              <a:t>today’s economic </a:t>
            </a:r>
            <a:r>
              <a:rPr lang="en-US" dirty="0"/>
              <a:t>growth, such growth should be environmentally sound and not the result </a:t>
            </a:r>
            <a:r>
              <a:rPr lang="en-US" dirty="0" smtClean="0"/>
              <a:t>of unsustainable </a:t>
            </a:r>
            <a:r>
              <a:rPr lang="en-US" dirty="0"/>
              <a:t>exploitation of resources.</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2087521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t>Goal 9:  Build resilient infrastructure, promote inclusive and sustainable</a:t>
            </a:r>
            <a:br>
              <a:rPr lang="en-US" sz="3200" b="1" dirty="0"/>
            </a:br>
            <a:r>
              <a:rPr lang="en-US" sz="3200" b="1" dirty="0"/>
              <a:t>industrialization and foster innovation</a:t>
            </a:r>
          </a:p>
        </p:txBody>
      </p:sp>
      <p:sp>
        <p:nvSpPr>
          <p:cNvPr id="3" name="Content Placeholder 2"/>
          <p:cNvSpPr>
            <a:spLocks noGrp="1"/>
          </p:cNvSpPr>
          <p:nvPr>
            <p:ph idx="1"/>
          </p:nvPr>
        </p:nvSpPr>
        <p:spPr/>
        <p:txBody>
          <a:bodyPr/>
          <a:lstStyle/>
          <a:p>
            <a:r>
              <a:rPr lang="en-US" dirty="0"/>
              <a:t>Infrastructure, industrialization and innovation are three drivers of economic </a:t>
            </a:r>
            <a:r>
              <a:rPr lang="en-US" dirty="0" smtClean="0"/>
              <a:t>growth. When </a:t>
            </a:r>
            <a:r>
              <a:rPr lang="en-US" dirty="0"/>
              <a:t>inclusivity, resilience and sustainability are factored into the implementation </a:t>
            </a:r>
            <a:r>
              <a:rPr lang="en-US" dirty="0" smtClean="0"/>
              <a:t>of these </a:t>
            </a:r>
            <a:r>
              <a:rPr lang="en-US" dirty="0"/>
              <a:t>driving forces, economic growth can support sustainable development.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2402627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t>Goal 10: Reduce inequality within and among countries </a:t>
            </a:r>
          </a:p>
        </p:txBody>
      </p:sp>
      <p:sp>
        <p:nvSpPr>
          <p:cNvPr id="3" name="Content Placeholder 2"/>
          <p:cNvSpPr>
            <a:spLocks noGrp="1"/>
          </p:cNvSpPr>
          <p:nvPr>
            <p:ph idx="1"/>
          </p:nvPr>
        </p:nvSpPr>
        <p:spPr/>
        <p:txBody>
          <a:bodyPr/>
          <a:lstStyle/>
          <a:p>
            <a:r>
              <a:rPr lang="en-US" dirty="0"/>
              <a:t>Goal 10 calls for reducing inequality within and among countries, ensuring safe, </a:t>
            </a:r>
            <a:r>
              <a:rPr lang="en-US" dirty="0" smtClean="0"/>
              <a:t> orderly </a:t>
            </a:r>
            <a:r>
              <a:rPr lang="en-US" dirty="0"/>
              <a:t>and regular migration, and strengthening the voices of developing countries </a:t>
            </a:r>
            <a:r>
              <a:rPr lang="en-US" dirty="0" smtClean="0"/>
              <a:t> in </a:t>
            </a:r>
            <a:r>
              <a:rPr lang="en-US" dirty="0"/>
              <a:t>international economic and financial decision-making.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578486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t>Goal 11: Make cities and human settlements inclusive, safe, resilient and sustainable</a:t>
            </a:r>
          </a:p>
        </p:txBody>
      </p:sp>
      <p:sp>
        <p:nvSpPr>
          <p:cNvPr id="3" name="Content Placeholder 2"/>
          <p:cNvSpPr>
            <a:spLocks noGrp="1"/>
          </p:cNvSpPr>
          <p:nvPr>
            <p:ph idx="1"/>
          </p:nvPr>
        </p:nvSpPr>
        <p:spPr/>
        <p:txBody>
          <a:bodyPr>
            <a:normAutofit/>
          </a:bodyPr>
          <a:lstStyle/>
          <a:p>
            <a:r>
              <a:rPr lang="en-US" dirty="0"/>
              <a:t>The pace of urban growth has been unprecedented. More than half the world’s </a:t>
            </a:r>
            <a:r>
              <a:rPr lang="en-US" dirty="0" smtClean="0"/>
              <a:t>population, or </a:t>
            </a:r>
            <a:r>
              <a:rPr lang="en-US" dirty="0"/>
              <a:t>nearly 4 billion people, lived in cities in 2015. However, while cities are </a:t>
            </a:r>
            <a:r>
              <a:rPr lang="en-US" dirty="0" smtClean="0"/>
              <a:t>incubators of </a:t>
            </a:r>
            <a:r>
              <a:rPr lang="en-US" dirty="0"/>
              <a:t>innovation and help foster increased employment and economic growth, </a:t>
            </a:r>
            <a:r>
              <a:rPr lang="en-US" dirty="0" smtClean="0"/>
              <a:t>rapid urbanization </a:t>
            </a:r>
            <a:r>
              <a:rPr lang="en-US" dirty="0"/>
              <a:t>has brought with it enormous challenges, including inadequate </a:t>
            </a:r>
            <a:r>
              <a:rPr lang="en-US" dirty="0" smtClean="0"/>
              <a:t>housing, increased </a:t>
            </a:r>
            <a:r>
              <a:rPr lang="en-US" dirty="0"/>
              <a:t>air pollution, and lack of access to basic services and infrastructure.</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23799023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t>Goal 12:  Ensure sustainable consumption and production patterns</a:t>
            </a:r>
          </a:p>
        </p:txBody>
      </p:sp>
      <p:sp>
        <p:nvSpPr>
          <p:cNvPr id="3" name="Content Placeholder 2"/>
          <p:cNvSpPr>
            <a:spLocks noGrp="1"/>
          </p:cNvSpPr>
          <p:nvPr>
            <p:ph idx="1"/>
          </p:nvPr>
        </p:nvSpPr>
        <p:spPr/>
        <p:txBody>
          <a:bodyPr/>
          <a:lstStyle/>
          <a:p>
            <a:r>
              <a:rPr lang="en-US" dirty="0"/>
              <a:t>Sustainable consumption and production patterns enable efficient resource use </a:t>
            </a:r>
            <a:r>
              <a:rPr lang="en-US" dirty="0" smtClean="0"/>
              <a:t>and can </a:t>
            </a:r>
            <a:r>
              <a:rPr lang="en-US" dirty="0"/>
              <a:t>reduce the impact of economic activities on the environment. To that end, this </a:t>
            </a:r>
            <a:r>
              <a:rPr lang="en-US" dirty="0" smtClean="0"/>
              <a:t>Goal focuses </a:t>
            </a:r>
            <a:r>
              <a:rPr lang="en-US" dirty="0"/>
              <a:t>on decoupling economic growth from resource use, and ensuring that </a:t>
            </a:r>
            <a:r>
              <a:rPr lang="en-US" dirty="0" smtClean="0"/>
              <a:t>hazardous chemicals </a:t>
            </a:r>
            <a:r>
              <a:rPr lang="en-US" dirty="0"/>
              <a:t>and wastes are managed in a way that minimizes their impact on human </a:t>
            </a:r>
            <a:r>
              <a:rPr lang="en-US" dirty="0" smtClean="0"/>
              <a:t>lives and </a:t>
            </a:r>
            <a:r>
              <a:rPr lang="en-US" dirty="0"/>
              <a:t>the environment.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661307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t>Goal 13: Take urgent action to combat climate change and its impacts</a:t>
            </a:r>
          </a:p>
        </p:txBody>
      </p:sp>
      <p:sp>
        <p:nvSpPr>
          <p:cNvPr id="3" name="Content Placeholder 2"/>
          <p:cNvSpPr>
            <a:spLocks noGrp="1"/>
          </p:cNvSpPr>
          <p:nvPr>
            <p:ph idx="1"/>
          </p:nvPr>
        </p:nvSpPr>
        <p:spPr/>
        <p:txBody>
          <a:bodyPr>
            <a:normAutofit/>
          </a:bodyPr>
          <a:lstStyle/>
          <a:p>
            <a:r>
              <a:rPr lang="en-US" dirty="0"/>
              <a:t>Planetary warming continued in 2016, setting a record of about 1.1 degrees Celsius </a:t>
            </a:r>
            <a:r>
              <a:rPr lang="en-US" dirty="0" smtClean="0"/>
              <a:t>above the </a:t>
            </a:r>
            <a:r>
              <a:rPr lang="en-US" dirty="0"/>
              <a:t>pre-industrial period. The extent of global sea ice fell to 4.14 million square </a:t>
            </a:r>
            <a:r>
              <a:rPr lang="en-US" dirty="0" err="1" smtClean="0"/>
              <a:t>kilometres</a:t>
            </a:r>
            <a:r>
              <a:rPr lang="en-US" dirty="0" smtClean="0"/>
              <a:t> in </a:t>
            </a:r>
            <a:r>
              <a:rPr lang="en-US" dirty="0"/>
              <a:t>2016, the second lowest on record. Mitigating climate change and its impacts </a:t>
            </a:r>
            <a:r>
              <a:rPr lang="en-US" dirty="0" smtClean="0"/>
              <a:t>will require </a:t>
            </a:r>
            <a:r>
              <a:rPr lang="en-US" dirty="0"/>
              <a:t>building on the momentum achieved by the Paris Agreement on Climate </a:t>
            </a:r>
            <a:r>
              <a:rPr lang="en-US" dirty="0" smtClean="0"/>
              <a:t>Change. Stronger </a:t>
            </a:r>
            <a:r>
              <a:rPr lang="en-US" dirty="0"/>
              <a:t>efforts are also needed to build resilience and limit climate-related hazards </a:t>
            </a:r>
            <a:r>
              <a:rPr lang="en-US" dirty="0" smtClean="0"/>
              <a:t>and natural </a:t>
            </a:r>
            <a:r>
              <a:rPr lang="en-US" dirty="0"/>
              <a:t>disasters.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697007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t>Goal 14:  Conserve and sustainably use the oceans, seas and marine resources </a:t>
            </a:r>
            <a:br>
              <a:rPr lang="en-US" sz="3200" b="1" dirty="0"/>
            </a:br>
            <a:r>
              <a:rPr lang="en-US" sz="3200" b="1" dirty="0"/>
              <a:t>for sustainable development</a:t>
            </a:r>
          </a:p>
        </p:txBody>
      </p:sp>
      <p:sp>
        <p:nvSpPr>
          <p:cNvPr id="3" name="Content Placeholder 2"/>
          <p:cNvSpPr>
            <a:spLocks noGrp="1"/>
          </p:cNvSpPr>
          <p:nvPr>
            <p:ph idx="1"/>
          </p:nvPr>
        </p:nvSpPr>
        <p:spPr/>
        <p:txBody>
          <a:bodyPr/>
          <a:lstStyle/>
          <a:p>
            <a:r>
              <a:rPr lang="en-US" dirty="0"/>
              <a:t>Oceans cover almost three quarters of the planet, comprising the largest ecosystem </a:t>
            </a:r>
            <a:r>
              <a:rPr lang="en-US" dirty="0" smtClean="0"/>
              <a:t>on earth</a:t>
            </a:r>
            <a:r>
              <a:rPr lang="en-US" dirty="0"/>
              <a:t>. The increasingly adverse impacts of climate change (including ocean acidification</a:t>
            </a:r>
            <a:r>
              <a:rPr lang="en-US" dirty="0" smtClean="0"/>
              <a:t>), overfishing </a:t>
            </a:r>
            <a:r>
              <a:rPr lang="en-US" dirty="0"/>
              <a:t>and marine pollution are jeopardizing recent gains in protecting portions of </a:t>
            </a:r>
            <a:r>
              <a:rPr lang="en-US" dirty="0" smtClean="0"/>
              <a:t>the world’s </a:t>
            </a:r>
            <a:r>
              <a:rPr lang="en-US" dirty="0"/>
              <a:t>oceans.</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268304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028950" y="7696200"/>
            <a:ext cx="3086100" cy="838200"/>
          </a:xfrm>
        </p:spPr>
        <p:txBody>
          <a:bodyPr/>
          <a:lstStyle/>
          <a:p>
            <a:endParaRPr lang="en-GB" dirty="0">
              <a:solidFill>
                <a:prstClr val="black">
                  <a:tint val="75000"/>
                </a:prst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838200"/>
            <a:ext cx="4495800" cy="5053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59529" y="228601"/>
            <a:ext cx="6955671" cy="523220"/>
          </a:xfrm>
          <a:prstGeom prst="rect">
            <a:avLst/>
          </a:prstGeom>
        </p:spPr>
        <p:txBody>
          <a:bodyPr wrap="square">
            <a:spAutoFit/>
          </a:bodyPr>
          <a:lstStyle/>
          <a:p>
            <a:r>
              <a:rPr lang="en-US" sz="2400" b="1" dirty="0" smtClean="0"/>
              <a:t>Goal 1</a:t>
            </a:r>
            <a:r>
              <a:rPr lang="en-US" sz="2800" b="1" dirty="0" smtClean="0"/>
              <a:t>: </a:t>
            </a:r>
            <a:r>
              <a:rPr lang="en-US" sz="2800" dirty="0" smtClean="0"/>
              <a:t>End poverty in all its forms everywhere</a:t>
            </a:r>
            <a:endParaRPr lang="en-US" sz="2800" dirty="0"/>
          </a:p>
        </p:txBody>
      </p:sp>
    </p:spTree>
    <p:extLst>
      <p:ext uri="{BB962C8B-B14F-4D97-AF65-F5344CB8AC3E}">
        <p14:creationId xmlns:p14="http://schemas.microsoft.com/office/powerpoint/2010/main" val="20741123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28600"/>
            <a:ext cx="7886700" cy="1600200"/>
          </a:xfrm>
        </p:spPr>
        <p:txBody>
          <a:bodyPr>
            <a:noAutofit/>
          </a:bodyPr>
          <a:lstStyle/>
          <a:p>
            <a:pPr algn="ctr"/>
            <a:r>
              <a:rPr lang="en-US" sz="2400" b="1" dirty="0"/>
              <a:t>Goal 15:  Protect, restore and promote sustainable use of terrestrial ecosystems,</a:t>
            </a:r>
            <a:br>
              <a:rPr lang="en-US" sz="2400" b="1" dirty="0"/>
            </a:br>
            <a:r>
              <a:rPr lang="en-US" sz="2400" b="1" dirty="0"/>
              <a:t>sustainably manage forests, combat desertification, and halt and reverse </a:t>
            </a:r>
            <a:br>
              <a:rPr lang="en-US" sz="2400" b="1" dirty="0"/>
            </a:br>
            <a:r>
              <a:rPr lang="en-US" sz="2400" b="1" dirty="0"/>
              <a:t>land degradation and halt biodiversity loss</a:t>
            </a:r>
          </a:p>
        </p:txBody>
      </p:sp>
      <p:sp>
        <p:nvSpPr>
          <p:cNvPr id="3" name="Content Placeholder 2"/>
          <p:cNvSpPr>
            <a:spLocks noGrp="1"/>
          </p:cNvSpPr>
          <p:nvPr>
            <p:ph idx="1"/>
          </p:nvPr>
        </p:nvSpPr>
        <p:spPr/>
        <p:txBody>
          <a:bodyPr/>
          <a:lstStyle/>
          <a:p>
            <a:pPr algn="just"/>
            <a:r>
              <a:rPr lang="en-US" dirty="0"/>
              <a:t>Protected and restored ecosystems and the biodiversity they support can help </a:t>
            </a:r>
            <a:r>
              <a:rPr lang="en-US" dirty="0" smtClean="0"/>
              <a:t>mitigate climate </a:t>
            </a:r>
            <a:r>
              <a:rPr lang="en-US" dirty="0"/>
              <a:t>change and provide increased resilience in the face of mounting human </a:t>
            </a:r>
            <a:r>
              <a:rPr lang="en-US" dirty="0" smtClean="0"/>
              <a:t>pressures and </a:t>
            </a:r>
            <a:r>
              <a:rPr lang="en-US" dirty="0"/>
              <a:t>natural disasters. Healthy ecosystems also produce multiple benefits for </a:t>
            </a:r>
            <a:r>
              <a:rPr lang="en-US" dirty="0" smtClean="0"/>
              <a:t>communities that </a:t>
            </a:r>
            <a:r>
              <a:rPr lang="en-US" dirty="0"/>
              <a:t>rely on them. Goal 15 focuses on preserving and sustainably using the </a:t>
            </a:r>
            <a:r>
              <a:rPr lang="en-US" dirty="0" smtClean="0"/>
              <a:t>earth’s terrestrial </a:t>
            </a:r>
            <a:r>
              <a:rPr lang="en-US" dirty="0"/>
              <a:t>species and ecosystems.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061444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000" b="1" dirty="0"/>
              <a:t>Goal 16:  Promote peaceful and inclusive societies for sustainable development,</a:t>
            </a:r>
            <a:br>
              <a:rPr lang="en-US" sz="2000" b="1" dirty="0"/>
            </a:br>
            <a:r>
              <a:rPr lang="en-US" sz="2000" b="1" dirty="0"/>
              <a:t>provide access to justice for all and build effective, accountable and inclusive</a:t>
            </a:r>
            <a:br>
              <a:rPr lang="en-US" sz="2000" b="1" dirty="0"/>
            </a:br>
            <a:r>
              <a:rPr lang="en-US" sz="2000" b="1" dirty="0"/>
              <a:t>institutions at all levels</a:t>
            </a:r>
          </a:p>
        </p:txBody>
      </p:sp>
      <p:sp>
        <p:nvSpPr>
          <p:cNvPr id="3" name="Content Placeholder 2"/>
          <p:cNvSpPr>
            <a:spLocks noGrp="1"/>
          </p:cNvSpPr>
          <p:nvPr>
            <p:ph idx="1"/>
          </p:nvPr>
        </p:nvSpPr>
        <p:spPr/>
        <p:txBody>
          <a:bodyPr/>
          <a:lstStyle/>
          <a:p>
            <a:pPr algn="just"/>
            <a:r>
              <a:rPr lang="en-US" dirty="0"/>
              <a:t>Peace, justice and effective, accountable and inclusive institutions are at the core </a:t>
            </a:r>
            <a:r>
              <a:rPr lang="en-US" dirty="0" smtClean="0"/>
              <a:t>of sustainable </a:t>
            </a:r>
            <a:r>
              <a:rPr lang="en-US" dirty="0"/>
              <a:t>development. Progress in promoting peaceful and inclusive societies </a:t>
            </a:r>
            <a:r>
              <a:rPr lang="en-US" dirty="0" smtClean="0"/>
              <a:t>remains uneven </a:t>
            </a:r>
            <a:r>
              <a:rPr lang="en-US" dirty="0"/>
              <a:t>across and within countries. Violent conflicts have increased in recent years, </a:t>
            </a:r>
            <a:r>
              <a:rPr lang="en-US" dirty="0" smtClean="0"/>
              <a:t>and a </a:t>
            </a:r>
            <a:r>
              <a:rPr lang="en-US" dirty="0"/>
              <a:t>number of high-intensity armed conflicts are causing large numbers of civilian </a:t>
            </a:r>
            <a:r>
              <a:rPr lang="en-US" dirty="0" smtClean="0"/>
              <a:t>casualties and </a:t>
            </a:r>
            <a:r>
              <a:rPr lang="en-US" dirty="0"/>
              <a:t>driving millions of people from their homes.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27056652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a:t>Goal 17:  Strengthen the means of implementation and revitalize the Global Partnership</a:t>
            </a:r>
            <a:br>
              <a:rPr lang="en-US" sz="2800" b="1" dirty="0"/>
            </a:br>
            <a:r>
              <a:rPr lang="en-US" sz="2800" b="1" dirty="0"/>
              <a:t>for Sustainable Development</a:t>
            </a:r>
          </a:p>
        </p:txBody>
      </p:sp>
      <p:sp>
        <p:nvSpPr>
          <p:cNvPr id="3" name="Content Placeholder 2"/>
          <p:cNvSpPr>
            <a:spLocks noGrp="1"/>
          </p:cNvSpPr>
          <p:nvPr>
            <p:ph idx="1"/>
          </p:nvPr>
        </p:nvSpPr>
        <p:spPr>
          <a:xfrm>
            <a:off x="685800" y="1828800"/>
            <a:ext cx="7886700" cy="4351338"/>
          </a:xfrm>
        </p:spPr>
        <p:txBody>
          <a:bodyPr>
            <a:normAutofit/>
          </a:bodyPr>
          <a:lstStyle/>
          <a:p>
            <a:pPr algn="just"/>
            <a:r>
              <a:rPr lang="en-US" dirty="0"/>
              <a:t>A stronger commitment to partnership and cooperation is needed to achieve the </a:t>
            </a:r>
            <a:r>
              <a:rPr lang="en-US" dirty="0" smtClean="0"/>
              <a:t>SDGs. Attaining </a:t>
            </a:r>
            <a:r>
              <a:rPr lang="en-US" dirty="0"/>
              <a:t>the Goals will require coherent policies, an enabling environment for </a:t>
            </a:r>
            <a:r>
              <a:rPr lang="en-US" dirty="0" smtClean="0"/>
              <a:t>sustainable development </a:t>
            </a:r>
            <a:r>
              <a:rPr lang="en-US" dirty="0"/>
              <a:t>at all levels and by all actors, and a reinvigorated Global Partnership </a:t>
            </a:r>
            <a:r>
              <a:rPr lang="en-US" dirty="0" smtClean="0"/>
              <a:t>for Sustainable </a:t>
            </a:r>
            <a:r>
              <a:rPr lang="en-US" dirty="0"/>
              <a:t>Development. Meeting the means of implementation targets is key to </a:t>
            </a:r>
            <a:r>
              <a:rPr lang="en-US" dirty="0" smtClean="0"/>
              <a:t>realizing the </a:t>
            </a:r>
            <a:r>
              <a:rPr lang="en-US" dirty="0"/>
              <a:t>2030 Agenda, as is the full implementation of the Addis Ababa Action </a:t>
            </a:r>
            <a:r>
              <a:rPr lang="en-US" dirty="0" smtClean="0"/>
              <a:t>Agenda. Incremental </a:t>
            </a:r>
            <a:r>
              <a:rPr lang="en-US" dirty="0"/>
              <a:t>progress has been made in these areas, but more is needed.</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479022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CONCLUSION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algn="just"/>
            <a:r>
              <a:rPr lang="en-US" dirty="0">
                <a:solidFill>
                  <a:srgbClr val="231F20"/>
                </a:solidFill>
                <a:latin typeface="Arial" panose="020B0604020202020204" pitchFamily="34" charset="0"/>
                <a:cs typeface="Arial" panose="020B0604020202020204" pitchFamily="34" charset="0"/>
              </a:rPr>
              <a:t>The 2030 Agenda for Sustainable Development aims to improve </a:t>
            </a:r>
            <a:r>
              <a:rPr lang="en-US" dirty="0" smtClean="0">
                <a:solidFill>
                  <a:srgbClr val="231F20"/>
                </a:solidFill>
                <a:latin typeface="Arial" panose="020B0604020202020204" pitchFamily="34" charset="0"/>
                <a:cs typeface="Arial" panose="020B0604020202020204" pitchFamily="34" charset="0"/>
              </a:rPr>
              <a:t>the lives </a:t>
            </a:r>
            <a:r>
              <a:rPr lang="en-US" dirty="0">
                <a:solidFill>
                  <a:srgbClr val="231F20"/>
                </a:solidFill>
                <a:latin typeface="Arial" panose="020B0604020202020204" pitchFamily="34" charset="0"/>
                <a:cs typeface="Arial" panose="020B0604020202020204" pitchFamily="34" charset="0"/>
              </a:rPr>
              <a:t>and future prospects of everyone, everywhere. Along with </a:t>
            </a:r>
            <a:r>
              <a:rPr lang="en-US" dirty="0" smtClean="0">
                <a:solidFill>
                  <a:srgbClr val="231F20"/>
                </a:solidFill>
                <a:latin typeface="Arial" panose="020B0604020202020204" pitchFamily="34" charset="0"/>
                <a:cs typeface="Arial" panose="020B0604020202020204" pitchFamily="34" charset="0"/>
              </a:rPr>
              <a:t>the “Sustaining </a:t>
            </a:r>
            <a:r>
              <a:rPr lang="en-US" dirty="0">
                <a:solidFill>
                  <a:srgbClr val="231F20"/>
                </a:solidFill>
                <a:latin typeface="Arial" panose="020B0604020202020204" pitchFamily="34" charset="0"/>
                <a:cs typeface="Arial" panose="020B0604020202020204" pitchFamily="34" charset="0"/>
              </a:rPr>
              <a:t>Peace” resolutions adopted by the General </a:t>
            </a:r>
            <a:r>
              <a:rPr lang="en-US" dirty="0" smtClean="0">
                <a:solidFill>
                  <a:srgbClr val="231F20"/>
                </a:solidFill>
                <a:latin typeface="Arial" panose="020B0604020202020204" pitchFamily="34" charset="0"/>
                <a:cs typeface="Arial" panose="020B0604020202020204" pitchFamily="34" charset="0"/>
              </a:rPr>
              <a:t>Assembly and </a:t>
            </a:r>
            <a:r>
              <a:rPr lang="en-US" dirty="0">
                <a:solidFill>
                  <a:srgbClr val="231F20"/>
                </a:solidFill>
                <a:latin typeface="Arial" panose="020B0604020202020204" pitchFamily="34" charset="0"/>
                <a:cs typeface="Arial" panose="020B0604020202020204" pitchFamily="34" charset="0"/>
              </a:rPr>
              <a:t>Security Council, the world now has, in its hands, </a:t>
            </a:r>
            <a:r>
              <a:rPr lang="en-US" dirty="0" smtClean="0">
                <a:solidFill>
                  <a:srgbClr val="231F20"/>
                </a:solidFill>
                <a:latin typeface="Arial" panose="020B0604020202020204" pitchFamily="34" charset="0"/>
                <a:cs typeface="Arial" panose="020B0604020202020204" pitchFamily="34" charset="0"/>
              </a:rPr>
              <a:t>roadmaps for </a:t>
            </a:r>
            <a:r>
              <a:rPr lang="en-US" dirty="0">
                <a:solidFill>
                  <a:srgbClr val="231F20"/>
                </a:solidFill>
                <a:latin typeface="Arial" panose="020B0604020202020204" pitchFamily="34" charset="0"/>
                <a:cs typeface="Arial" panose="020B0604020202020204" pitchFamily="34" charset="0"/>
              </a:rPr>
              <a:t>reducing vulnerability, increasing resilience and averting </a:t>
            </a:r>
            <a:r>
              <a:rPr lang="en-US" dirty="0" smtClean="0">
                <a:solidFill>
                  <a:srgbClr val="231F20"/>
                </a:solidFill>
                <a:latin typeface="Arial" panose="020B0604020202020204" pitchFamily="34" charset="0"/>
                <a:cs typeface="Arial" panose="020B0604020202020204" pitchFamily="34" charset="0"/>
              </a:rPr>
              <a:t>armed conflict</a:t>
            </a:r>
            <a:r>
              <a:rPr lang="en-US" dirty="0">
                <a:solidFill>
                  <a:srgbClr val="231F20"/>
                </a:solidFill>
                <a:latin typeface="Arial" panose="020B0604020202020204" pitchFamily="34" charset="0"/>
                <a:cs typeface="Arial" panose="020B0604020202020204" pitchFamily="34" charset="0"/>
              </a:rPr>
              <a:t>. Indeed, sustainable and inclusive development is both a </a:t>
            </a:r>
            <a:r>
              <a:rPr lang="en-US" dirty="0" smtClean="0">
                <a:solidFill>
                  <a:srgbClr val="231F20"/>
                </a:solidFill>
                <a:latin typeface="Arial" panose="020B0604020202020204" pitchFamily="34" charset="0"/>
                <a:cs typeface="Arial" panose="020B0604020202020204" pitchFamily="34" charset="0"/>
              </a:rPr>
              <a:t>goal in </a:t>
            </a:r>
            <a:r>
              <a:rPr lang="en-US" dirty="0">
                <a:solidFill>
                  <a:srgbClr val="231F20"/>
                </a:solidFill>
                <a:latin typeface="Arial" panose="020B0604020202020204" pitchFamily="34" charset="0"/>
                <a:cs typeface="Arial" panose="020B0604020202020204" pitchFamily="34" charset="0"/>
              </a:rPr>
              <a:t>its own right and the world’s best form of prevention.</a:t>
            </a:r>
            <a:endParaRPr lang="en-US"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5400275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179318"/>
            <a:ext cx="7886700" cy="45719"/>
          </a:xfrm>
        </p:spPr>
        <p:txBody>
          <a:bodyPr>
            <a:normAutofit fontScale="90000"/>
          </a:bodyPr>
          <a:lstStyle/>
          <a:p>
            <a:endParaRPr lang="en-US" dirty="0"/>
          </a:p>
        </p:txBody>
      </p:sp>
      <p:sp>
        <p:nvSpPr>
          <p:cNvPr id="3" name="Content Placeholder 2"/>
          <p:cNvSpPr>
            <a:spLocks noGrp="1"/>
          </p:cNvSpPr>
          <p:nvPr>
            <p:ph idx="1"/>
          </p:nvPr>
        </p:nvSpPr>
        <p:spPr>
          <a:xfrm>
            <a:off x="628650" y="1600200"/>
            <a:ext cx="7886700" cy="4576763"/>
          </a:xfrm>
        </p:spPr>
        <p:txBody>
          <a:bodyPr>
            <a:noAutofit/>
          </a:bodyPr>
          <a:lstStyle/>
          <a:p>
            <a:pPr algn="just"/>
            <a:r>
              <a:rPr lang="en-US" sz="3600" dirty="0">
                <a:solidFill>
                  <a:srgbClr val="231F20"/>
                </a:solidFill>
                <a:latin typeface="Arial" panose="020B0604020202020204" pitchFamily="34" charset="0"/>
                <a:cs typeface="Arial" panose="020B0604020202020204" pitchFamily="34" charset="0"/>
              </a:rPr>
              <a:t>Our challenge now is to mobilize action that will bring </a:t>
            </a:r>
            <a:r>
              <a:rPr lang="en-US" sz="3600" dirty="0" smtClean="0">
                <a:solidFill>
                  <a:srgbClr val="231F20"/>
                </a:solidFill>
                <a:latin typeface="Arial" panose="020B0604020202020204" pitchFamily="34" charset="0"/>
                <a:cs typeface="Arial" panose="020B0604020202020204" pitchFamily="34" charset="0"/>
              </a:rPr>
              <a:t>these agendas </a:t>
            </a:r>
            <a:r>
              <a:rPr lang="en-US" sz="3600" dirty="0">
                <a:solidFill>
                  <a:srgbClr val="231F20"/>
                </a:solidFill>
                <a:latin typeface="Arial" panose="020B0604020202020204" pitchFamily="34" charset="0"/>
                <a:cs typeface="Arial" panose="020B0604020202020204" pitchFamily="34" charset="0"/>
              </a:rPr>
              <a:t>meaningfully and tangibly to </a:t>
            </a:r>
            <a:r>
              <a:rPr lang="en-US" sz="3600" dirty="0" smtClean="0">
                <a:solidFill>
                  <a:srgbClr val="231F20"/>
                </a:solidFill>
                <a:latin typeface="Arial" panose="020B0604020202020204" pitchFamily="34" charset="0"/>
                <a:cs typeface="Arial" panose="020B0604020202020204" pitchFamily="34" charset="0"/>
              </a:rPr>
              <a:t>life. Together</a:t>
            </a:r>
            <a:r>
              <a:rPr lang="en-US" sz="3600" dirty="0">
                <a:solidFill>
                  <a:srgbClr val="231F20"/>
                </a:solidFill>
                <a:latin typeface="Arial" panose="020B0604020202020204" pitchFamily="34" charset="0"/>
                <a:cs typeface="Arial" panose="020B0604020202020204" pitchFamily="34" charset="0"/>
              </a:rPr>
              <a:t>, we can make the full, transformative ambition of </a:t>
            </a:r>
            <a:r>
              <a:rPr lang="en-US" sz="3600" dirty="0" smtClean="0">
                <a:solidFill>
                  <a:srgbClr val="231F20"/>
                </a:solidFill>
                <a:latin typeface="Arial" panose="020B0604020202020204" pitchFamily="34" charset="0"/>
                <a:cs typeface="Arial" panose="020B0604020202020204" pitchFamily="34" charset="0"/>
              </a:rPr>
              <a:t>the 2030 </a:t>
            </a:r>
            <a:r>
              <a:rPr lang="en-US" sz="3600" dirty="0">
                <a:solidFill>
                  <a:srgbClr val="231F20"/>
                </a:solidFill>
                <a:latin typeface="Arial" panose="020B0604020202020204" pitchFamily="34" charset="0"/>
                <a:cs typeface="Arial" panose="020B0604020202020204" pitchFamily="34" charset="0"/>
              </a:rPr>
              <a:t>Agenda a reality for all.</a:t>
            </a:r>
            <a:endParaRPr lang="en-US" sz="36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606387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2600" kern="0" dirty="0">
                <a:latin typeface="Arial Black"/>
                <a:cs typeface="Times New Roman"/>
              </a:rPr>
              <a:t>Transforming Our World - the 2030 Agenda for Sustainable </a:t>
            </a:r>
            <a:r>
              <a:rPr lang="en-US" sz="2600" kern="0" dirty="0" smtClean="0">
                <a:latin typeface="Arial Black"/>
                <a:cs typeface="Times New Roman"/>
              </a:rPr>
              <a:t>Development</a:t>
            </a:r>
            <a:r>
              <a:rPr lang="en-US" sz="2600" kern="0" dirty="0">
                <a:latin typeface="Arial Black"/>
                <a:cs typeface="Times New Roman"/>
              </a:rPr>
              <a:t/>
            </a:r>
            <a:br>
              <a:rPr lang="en-US" sz="2600" kern="0" dirty="0">
                <a:latin typeface="Arial Black"/>
                <a:cs typeface="Times New Roman"/>
              </a:rPr>
            </a:br>
            <a:r>
              <a:rPr lang="en-US" sz="2600" kern="0" dirty="0">
                <a:latin typeface="Arial Black"/>
                <a:cs typeface="Times New Roman"/>
              </a:rPr>
              <a:t>The </a:t>
            </a:r>
            <a:r>
              <a:rPr lang="en-US" sz="2400" kern="0" dirty="0">
                <a:latin typeface="Arial Black"/>
                <a:cs typeface="Times New Roman"/>
              </a:rPr>
              <a:t>Sustainable</a:t>
            </a:r>
            <a:r>
              <a:rPr lang="en-US" sz="2600" kern="0" dirty="0">
                <a:latin typeface="Arial Black"/>
                <a:cs typeface="Times New Roman"/>
              </a:rPr>
              <a:t>  Development Goals (SDGs)</a:t>
            </a:r>
            <a:endParaRPr lang="en-US" dirty="0"/>
          </a:p>
        </p:txBody>
      </p:sp>
      <p:sp>
        <p:nvSpPr>
          <p:cNvPr id="3" name="Content Placeholder 2"/>
          <p:cNvSpPr>
            <a:spLocks noGrp="1"/>
          </p:cNvSpPr>
          <p:nvPr>
            <p:ph idx="1"/>
          </p:nvPr>
        </p:nvSpPr>
        <p:spPr>
          <a:xfrm>
            <a:off x="628650" y="1825624"/>
            <a:ext cx="7886700" cy="4879975"/>
          </a:xfrm>
        </p:spPr>
        <p:txBody>
          <a:bodyPr>
            <a:normAutofit lnSpcReduction="10000"/>
          </a:bodyPr>
          <a:lstStyle/>
          <a:p>
            <a:pPr marL="342900" lvl="0" indent="-342900" algn="just" eaLnBrk="0" fontAlgn="base" hangingPunct="0">
              <a:lnSpc>
                <a:spcPct val="100000"/>
              </a:lnSpc>
              <a:spcBef>
                <a:spcPct val="20000"/>
              </a:spcBef>
              <a:spcAft>
                <a:spcPct val="0"/>
              </a:spcAft>
              <a:buClr>
                <a:srgbClr val="003B76"/>
              </a:buClr>
              <a:buSzPct val="60000"/>
              <a:buFont typeface="Wingdings" pitchFamily="2" charset="2"/>
              <a:buChar char="n"/>
            </a:pPr>
            <a:r>
              <a:rPr lang="en-US" sz="2200" kern="0" dirty="0">
                <a:latin typeface="Arial"/>
                <a:cs typeface="Arial"/>
              </a:rPr>
              <a:t>The Agenda is a plan of action for people, planet and prosperity. It also seeks to strengthen universal peace in larger freedom.</a:t>
            </a:r>
          </a:p>
          <a:p>
            <a:pPr marL="342900" lvl="0" indent="-342900" algn="just" eaLnBrk="0" fontAlgn="base" hangingPunct="0">
              <a:lnSpc>
                <a:spcPct val="100000"/>
              </a:lnSpc>
              <a:spcBef>
                <a:spcPct val="20000"/>
              </a:spcBef>
              <a:spcAft>
                <a:spcPct val="0"/>
              </a:spcAft>
              <a:buClr>
                <a:srgbClr val="003B76"/>
              </a:buClr>
              <a:buSzPct val="60000"/>
              <a:buFont typeface="Wingdings" pitchFamily="2" charset="2"/>
              <a:buChar char="n"/>
            </a:pPr>
            <a:r>
              <a:rPr lang="en-US" sz="2200" kern="0" dirty="0">
                <a:latin typeface="Arial"/>
                <a:cs typeface="Arial"/>
              </a:rPr>
              <a:t>Eradicating poverty in all its forms and dimensions, including extreme poverty, is the greatest global challenge and an indispensable requirement for sustainable development</a:t>
            </a:r>
            <a:r>
              <a:rPr lang="en-US" sz="2200" kern="0" dirty="0">
                <a:latin typeface="Roboto"/>
                <a:cs typeface="Arial"/>
              </a:rPr>
              <a:t>.</a:t>
            </a:r>
          </a:p>
          <a:p>
            <a:pPr algn="just"/>
            <a:r>
              <a:rPr lang="en-US" sz="2200" kern="0" dirty="0">
                <a:latin typeface="Arial"/>
                <a:cs typeface="Arial"/>
              </a:rPr>
              <a:t>The 17 Sustainable Development Goals and 169 targets demonstrate the scale and ambition of this new universal Agenda. They seek to build on the Millennium Development Goals and complete what these did not achieve. They seek to realize the human rights of all and to achieve gender equality and the empowerment of all women and girls. They are integrated and indivisible and balance the three dimensions of sustainable development: the economic, social and environmental</a:t>
            </a:r>
            <a:r>
              <a:rPr lang="en-US" sz="2200" kern="0" dirty="0">
                <a:latin typeface="Roboto"/>
                <a:cs typeface="Arial"/>
              </a:rPr>
              <a:t>.</a:t>
            </a:r>
            <a:endParaRPr lang="en-US" dirty="0"/>
          </a:p>
        </p:txBody>
      </p:sp>
      <p:sp>
        <p:nvSpPr>
          <p:cNvPr id="4" name="Footer Placeholder 3"/>
          <p:cNvSpPr>
            <a:spLocks noGrp="1"/>
          </p:cNvSpPr>
          <p:nvPr>
            <p:ph type="ftr" sz="quarter" idx="11"/>
          </p:nvPr>
        </p:nvSpPr>
        <p:spPr>
          <a:xfrm flipV="1">
            <a:off x="3028950" y="7543800"/>
            <a:ext cx="3086100" cy="990600"/>
          </a:xfrm>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534913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kern="0" dirty="0">
                <a:latin typeface="Arial Black"/>
                <a:cs typeface="Times New Roman"/>
              </a:rPr>
              <a:t>The 17 Sustainable Development Goals (SDGs) to Transform Our World</a:t>
            </a:r>
            <a:endParaRPr lang="en-US" dirty="0"/>
          </a:p>
        </p:txBody>
      </p:sp>
      <p:sp>
        <p:nvSpPr>
          <p:cNvPr id="3" name="Content Placeholder 2"/>
          <p:cNvSpPr>
            <a:spLocks noGrp="1"/>
          </p:cNvSpPr>
          <p:nvPr>
            <p:ph idx="1"/>
          </p:nvPr>
        </p:nvSpPr>
        <p:spPr>
          <a:xfrm>
            <a:off x="628650" y="1447800"/>
            <a:ext cx="7886700" cy="5257800"/>
          </a:xfrm>
        </p:spPr>
        <p:txBody>
          <a:bodyPr>
            <a:normAutofit fontScale="47500" lnSpcReduction="20000"/>
          </a:bodyPr>
          <a:lstStyle/>
          <a:p>
            <a:r>
              <a:rPr lang="en-US" sz="3400" dirty="0">
                <a:latin typeface="Arial" panose="020B0604020202020204" pitchFamily="34" charset="0"/>
                <a:cs typeface="Arial" panose="020B0604020202020204" pitchFamily="34" charset="0"/>
              </a:rPr>
              <a:t>GOAL 1: No Poverty</a:t>
            </a:r>
          </a:p>
          <a:p>
            <a:r>
              <a:rPr lang="en-US" sz="3400" dirty="0">
                <a:latin typeface="Arial" panose="020B0604020202020204" pitchFamily="34" charset="0"/>
                <a:cs typeface="Arial" panose="020B0604020202020204" pitchFamily="34" charset="0"/>
              </a:rPr>
              <a:t>GOAL 2: Zero Hunger</a:t>
            </a:r>
          </a:p>
          <a:p>
            <a:r>
              <a:rPr lang="en-US" sz="3400" dirty="0">
                <a:latin typeface="Arial" panose="020B0604020202020204" pitchFamily="34" charset="0"/>
                <a:cs typeface="Arial" panose="020B0604020202020204" pitchFamily="34" charset="0"/>
              </a:rPr>
              <a:t>GOAL 3: Good Health and Well-being</a:t>
            </a:r>
          </a:p>
          <a:p>
            <a:r>
              <a:rPr lang="en-US" sz="3400" dirty="0">
                <a:latin typeface="Arial" panose="020B0604020202020204" pitchFamily="34" charset="0"/>
                <a:cs typeface="Arial" panose="020B0604020202020204" pitchFamily="34" charset="0"/>
              </a:rPr>
              <a:t>GOAL 4: Quality Education</a:t>
            </a:r>
          </a:p>
          <a:p>
            <a:r>
              <a:rPr lang="en-US" sz="3400" dirty="0">
                <a:latin typeface="Arial" panose="020B0604020202020204" pitchFamily="34" charset="0"/>
                <a:cs typeface="Arial" panose="020B0604020202020204" pitchFamily="34" charset="0"/>
              </a:rPr>
              <a:t>GOAL 5: Gender Equality</a:t>
            </a:r>
          </a:p>
          <a:p>
            <a:r>
              <a:rPr lang="en-US" sz="3400" dirty="0">
                <a:latin typeface="Arial" panose="020B0604020202020204" pitchFamily="34" charset="0"/>
                <a:cs typeface="Arial" panose="020B0604020202020204" pitchFamily="34" charset="0"/>
              </a:rPr>
              <a:t>GOAL 6: Clean Water and Sanitation</a:t>
            </a:r>
          </a:p>
          <a:p>
            <a:r>
              <a:rPr lang="en-US" sz="3400" dirty="0">
                <a:latin typeface="Arial" panose="020B0604020202020204" pitchFamily="34" charset="0"/>
                <a:cs typeface="Arial" panose="020B0604020202020204" pitchFamily="34" charset="0"/>
              </a:rPr>
              <a:t>GOAL 7: Affordable and Clean Energy</a:t>
            </a:r>
          </a:p>
          <a:p>
            <a:r>
              <a:rPr lang="en-US" sz="3400" dirty="0">
                <a:latin typeface="Arial" panose="020B0604020202020204" pitchFamily="34" charset="0"/>
                <a:cs typeface="Arial" panose="020B0604020202020204" pitchFamily="34" charset="0"/>
              </a:rPr>
              <a:t>GOAL 8: Decent Work and Economic Growth</a:t>
            </a:r>
          </a:p>
          <a:p>
            <a:r>
              <a:rPr lang="en-US" sz="3400" dirty="0">
                <a:latin typeface="Arial" panose="020B0604020202020204" pitchFamily="34" charset="0"/>
                <a:cs typeface="Arial" panose="020B0604020202020204" pitchFamily="34" charset="0"/>
              </a:rPr>
              <a:t>GOAL 9: Industry, Innovation and Infrastructure</a:t>
            </a:r>
          </a:p>
          <a:p>
            <a:r>
              <a:rPr lang="en-US" sz="3400" dirty="0">
                <a:latin typeface="Arial" panose="020B0604020202020204" pitchFamily="34" charset="0"/>
                <a:cs typeface="Arial" panose="020B0604020202020204" pitchFamily="34" charset="0"/>
              </a:rPr>
              <a:t>GOAL 10: Reduced Inequality</a:t>
            </a:r>
          </a:p>
          <a:p>
            <a:r>
              <a:rPr lang="en-US" sz="3400" dirty="0">
                <a:latin typeface="Arial" panose="020B0604020202020204" pitchFamily="34" charset="0"/>
                <a:cs typeface="Arial" panose="020B0604020202020204" pitchFamily="34" charset="0"/>
              </a:rPr>
              <a:t>GOAL 11: Sustainable Cities and Communities</a:t>
            </a:r>
          </a:p>
          <a:p>
            <a:r>
              <a:rPr lang="en-US" sz="3400" dirty="0">
                <a:latin typeface="Arial" panose="020B0604020202020204" pitchFamily="34" charset="0"/>
                <a:cs typeface="Arial" panose="020B0604020202020204" pitchFamily="34" charset="0"/>
              </a:rPr>
              <a:t>GOAL 12: Responsible Consumption and Production</a:t>
            </a:r>
          </a:p>
          <a:p>
            <a:r>
              <a:rPr lang="en-US" sz="3400" dirty="0">
                <a:latin typeface="Arial" panose="020B0604020202020204" pitchFamily="34" charset="0"/>
                <a:cs typeface="Arial" panose="020B0604020202020204" pitchFamily="34" charset="0"/>
              </a:rPr>
              <a:t>GOAL 13: Climate Action</a:t>
            </a:r>
          </a:p>
          <a:p>
            <a:r>
              <a:rPr lang="en-US" sz="3400" dirty="0">
                <a:latin typeface="Arial" panose="020B0604020202020204" pitchFamily="34" charset="0"/>
                <a:cs typeface="Arial" panose="020B0604020202020204" pitchFamily="34" charset="0"/>
              </a:rPr>
              <a:t>GOAL 14: Life Below Water</a:t>
            </a:r>
          </a:p>
          <a:p>
            <a:r>
              <a:rPr lang="en-US" sz="3400" dirty="0">
                <a:latin typeface="Arial" panose="020B0604020202020204" pitchFamily="34" charset="0"/>
                <a:cs typeface="Arial" panose="020B0604020202020204" pitchFamily="34" charset="0"/>
              </a:rPr>
              <a:t>GOAL 15: Life on Land</a:t>
            </a:r>
          </a:p>
          <a:p>
            <a:r>
              <a:rPr lang="en-US" sz="3400" dirty="0">
                <a:latin typeface="Arial" panose="020B0604020202020204" pitchFamily="34" charset="0"/>
                <a:cs typeface="Arial" panose="020B0604020202020204" pitchFamily="34" charset="0"/>
              </a:rPr>
              <a:t>GOAL 16: Peace and Justice Strong Institutions</a:t>
            </a:r>
          </a:p>
          <a:p>
            <a:r>
              <a:rPr lang="en-US" sz="3400" dirty="0">
                <a:latin typeface="Arial" panose="020B0604020202020204" pitchFamily="34" charset="0"/>
                <a:cs typeface="Arial" panose="020B0604020202020204" pitchFamily="34" charset="0"/>
              </a:rPr>
              <a:t>GOAL 17: Partnerships to achieve the Goal</a:t>
            </a:r>
          </a:p>
          <a:p>
            <a:endParaRPr lang="en-US"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a:xfrm>
            <a:off x="3028950" y="8077200"/>
            <a:ext cx="3086100" cy="152400"/>
          </a:xfrm>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540463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600" kern="0" dirty="0">
                <a:latin typeface="Arial Black"/>
                <a:cs typeface="Times New Roman"/>
              </a:rPr>
              <a:t>ESIA and the SDGs</a:t>
            </a:r>
            <a:r>
              <a:rPr lang="en-US" sz="2600" kern="0" dirty="0">
                <a:solidFill>
                  <a:srgbClr val="003366"/>
                </a:solidFill>
                <a:latin typeface="Arial Black"/>
                <a:cs typeface="Times New Roman"/>
              </a:rPr>
              <a:t> </a:t>
            </a:r>
            <a:endParaRPr lang="en-US" dirty="0"/>
          </a:p>
        </p:txBody>
      </p:sp>
      <p:sp>
        <p:nvSpPr>
          <p:cNvPr id="3" name="Content Placeholder 2"/>
          <p:cNvSpPr>
            <a:spLocks noGrp="1"/>
          </p:cNvSpPr>
          <p:nvPr>
            <p:ph idx="1"/>
          </p:nvPr>
        </p:nvSpPr>
        <p:spPr/>
        <p:txBody>
          <a:bodyPr/>
          <a:lstStyle/>
          <a:p>
            <a:pPr marL="342900" lvl="0" indent="-342900" algn="just" eaLnBrk="0" fontAlgn="base" hangingPunct="0">
              <a:lnSpc>
                <a:spcPct val="100000"/>
              </a:lnSpc>
              <a:spcBef>
                <a:spcPct val="20000"/>
              </a:spcBef>
              <a:spcAft>
                <a:spcPct val="0"/>
              </a:spcAft>
              <a:buClr>
                <a:srgbClr val="003B76"/>
              </a:buClr>
              <a:buSzPct val="60000"/>
              <a:buFont typeface="Wingdings" pitchFamily="2" charset="2"/>
              <a:buChar char="n"/>
            </a:pPr>
            <a:r>
              <a:rPr lang="en-US" sz="2200" kern="0" dirty="0">
                <a:latin typeface="Arial"/>
                <a:cs typeface="Arial"/>
              </a:rPr>
              <a:t>ESIA is not explicitly  mentioned in any  SDGs goals and targets</a:t>
            </a:r>
          </a:p>
          <a:p>
            <a:pPr marL="0" lvl="0" indent="0" algn="just" eaLnBrk="0" fontAlgn="base" hangingPunct="0">
              <a:lnSpc>
                <a:spcPct val="100000"/>
              </a:lnSpc>
              <a:spcBef>
                <a:spcPct val="20000"/>
              </a:spcBef>
              <a:spcAft>
                <a:spcPct val="0"/>
              </a:spcAft>
              <a:buClr>
                <a:srgbClr val="003B76"/>
              </a:buClr>
              <a:buSzPct val="60000"/>
              <a:buNone/>
            </a:pPr>
            <a:endParaRPr lang="en-US" sz="2200" kern="0" dirty="0">
              <a:latin typeface="Arial"/>
              <a:cs typeface="Arial"/>
            </a:endParaRPr>
          </a:p>
          <a:p>
            <a:pPr marL="342900" lvl="0" indent="-342900" algn="just" eaLnBrk="0" fontAlgn="base" hangingPunct="0">
              <a:lnSpc>
                <a:spcPct val="100000"/>
              </a:lnSpc>
              <a:spcBef>
                <a:spcPct val="20000"/>
              </a:spcBef>
              <a:spcAft>
                <a:spcPct val="0"/>
              </a:spcAft>
              <a:buClr>
                <a:srgbClr val="003B76"/>
              </a:buClr>
              <a:buSzPct val="60000"/>
              <a:buFont typeface="Wingdings" pitchFamily="2" charset="2"/>
              <a:buChar char="n"/>
            </a:pPr>
            <a:r>
              <a:rPr lang="en-US" sz="2200" kern="0" dirty="0">
                <a:latin typeface="Arial"/>
                <a:cs typeface="Arial"/>
              </a:rPr>
              <a:t>ESIA  lies at the very core of   project  development  in each of the 17 SDGs .</a:t>
            </a:r>
          </a:p>
          <a:p>
            <a:pPr marL="0" lvl="0" indent="0" algn="just" eaLnBrk="0" fontAlgn="base" hangingPunct="0">
              <a:lnSpc>
                <a:spcPct val="100000"/>
              </a:lnSpc>
              <a:spcBef>
                <a:spcPct val="20000"/>
              </a:spcBef>
              <a:spcAft>
                <a:spcPct val="0"/>
              </a:spcAft>
              <a:buClr>
                <a:srgbClr val="003B76"/>
              </a:buClr>
              <a:buSzPct val="60000"/>
              <a:buNone/>
            </a:pPr>
            <a:endParaRPr lang="en-US" sz="2200" kern="0" dirty="0">
              <a:latin typeface="Arial"/>
              <a:cs typeface="Arial"/>
            </a:endParaRPr>
          </a:p>
          <a:p>
            <a:pPr marL="342900" lvl="0" indent="-342900" algn="just" eaLnBrk="0" fontAlgn="base" hangingPunct="0">
              <a:lnSpc>
                <a:spcPct val="100000"/>
              </a:lnSpc>
              <a:spcBef>
                <a:spcPct val="20000"/>
              </a:spcBef>
              <a:spcAft>
                <a:spcPct val="0"/>
              </a:spcAft>
              <a:buClr>
                <a:srgbClr val="003B76"/>
              </a:buClr>
              <a:buSzPct val="60000"/>
              <a:buFont typeface="Wingdings" pitchFamily="2" charset="2"/>
              <a:buChar char="n"/>
            </a:pPr>
            <a:r>
              <a:rPr lang="en-US" sz="2200" kern="0" dirty="0">
                <a:latin typeface="Arial"/>
                <a:cs typeface="Arial"/>
              </a:rPr>
              <a:t> It remains the  means and the tools  by which countries  can identify the environment and social impacts in each of the 17 goals and  163 targets  and the  likely  positive and negative consequences of their activities</a:t>
            </a:r>
          </a:p>
          <a:p>
            <a:endParaRPr lang="en-US" dirty="0"/>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2274393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latin typeface="Arial" panose="020B0604020202020204" pitchFamily="34" charset="0"/>
                <a:cs typeface="Arial" panose="020B0604020202020204" pitchFamily="34" charset="0"/>
              </a:rPr>
              <a:t>Goal 1: End poverty in all its forms everywhere</a:t>
            </a:r>
          </a:p>
        </p:txBody>
      </p:sp>
      <p:sp>
        <p:nvSpPr>
          <p:cNvPr id="3" name="Content Placeholder 2"/>
          <p:cNvSpPr>
            <a:spLocks noGrp="1"/>
          </p:cNvSpPr>
          <p:nvPr>
            <p:ph idx="1"/>
          </p:nvPr>
        </p:nvSpPr>
        <p:spPr/>
        <p:txBody>
          <a:bodyPr>
            <a:normAutofit/>
          </a:bodyPr>
          <a:lstStyle/>
          <a:p>
            <a:pPr algn="just"/>
            <a:r>
              <a:rPr lang="en-US" sz="3200" dirty="0"/>
              <a:t>Giving people in every part of the world the support they need to lift themselves out </a:t>
            </a:r>
            <a:r>
              <a:rPr lang="en-US" sz="3200" dirty="0" smtClean="0"/>
              <a:t>of poverty </a:t>
            </a:r>
            <a:r>
              <a:rPr lang="en-US" sz="3200" dirty="0"/>
              <a:t>in all its manifestations is the very essence of sustainable development. Goal </a:t>
            </a:r>
            <a:r>
              <a:rPr lang="en-US" sz="3200" dirty="0" smtClean="0"/>
              <a:t>1 focuses </a:t>
            </a:r>
            <a:r>
              <a:rPr lang="en-US" sz="3200" dirty="0"/>
              <a:t>on ending poverty through interrelated strategies, including the promotion </a:t>
            </a:r>
            <a:r>
              <a:rPr lang="en-US" sz="3200" dirty="0" smtClean="0"/>
              <a:t>of social </a:t>
            </a:r>
            <a:r>
              <a:rPr lang="en-US" sz="3200" dirty="0"/>
              <a:t>protection systems, decent employment and building the resilience of the poor.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2824337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b="1" dirty="0">
                <a:latin typeface="Arial" panose="020B0604020202020204" pitchFamily="34" charset="0"/>
                <a:cs typeface="Arial" panose="020B0604020202020204" pitchFamily="34" charset="0"/>
              </a:rPr>
              <a:t>Goal 2:  End hunger, achieve food security and improved nutrition and promote</a:t>
            </a:r>
            <a:br>
              <a:rPr lang="en-US" sz="2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sustainable agriculture</a:t>
            </a:r>
          </a:p>
        </p:txBody>
      </p:sp>
      <p:sp>
        <p:nvSpPr>
          <p:cNvPr id="3" name="Content Placeholder 2"/>
          <p:cNvSpPr>
            <a:spLocks noGrp="1"/>
          </p:cNvSpPr>
          <p:nvPr>
            <p:ph idx="1"/>
          </p:nvPr>
        </p:nvSpPr>
        <p:spPr/>
        <p:txBody>
          <a:bodyPr>
            <a:normAutofit/>
          </a:bodyPr>
          <a:lstStyle/>
          <a:p>
            <a:r>
              <a:rPr lang="en-US" dirty="0"/>
              <a:t>Goal 2 addresses a fundamental human </a:t>
            </a:r>
            <a:r>
              <a:rPr lang="en-US" dirty="0" smtClean="0"/>
              <a:t>need, access </a:t>
            </a:r>
            <a:r>
              <a:rPr lang="en-US" dirty="0"/>
              <a:t>to nutritious, healthy food, </a:t>
            </a:r>
            <a:r>
              <a:rPr lang="en-US" dirty="0" smtClean="0"/>
              <a:t>and the </a:t>
            </a:r>
            <a:r>
              <a:rPr lang="en-US" dirty="0"/>
              <a:t>means by which it can be sustainably secured for everyone. Tackling hunger </a:t>
            </a:r>
            <a:r>
              <a:rPr lang="en-US" dirty="0" smtClean="0"/>
              <a:t>cannot be </a:t>
            </a:r>
            <a:r>
              <a:rPr lang="en-US" dirty="0"/>
              <a:t>addressed by increasing food production alone. Well-functioning markets, </a:t>
            </a:r>
            <a:r>
              <a:rPr lang="en-US" dirty="0" smtClean="0"/>
              <a:t>increased incomes </a:t>
            </a:r>
            <a:r>
              <a:rPr lang="en-US" dirty="0"/>
              <a:t>for smallholder farmers, equal access to technology and land, and </a:t>
            </a:r>
            <a:r>
              <a:rPr lang="en-US" dirty="0" smtClean="0"/>
              <a:t>additional investments </a:t>
            </a:r>
            <a:r>
              <a:rPr lang="en-US" dirty="0"/>
              <a:t>all play a role in creating a vibrant and productive agricultural sector </a:t>
            </a:r>
            <a:r>
              <a:rPr lang="en-US" dirty="0" smtClean="0"/>
              <a:t>that builds </a:t>
            </a:r>
            <a:r>
              <a:rPr lang="en-US" dirty="0"/>
              <a:t>food security.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3174250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latin typeface="Arial" panose="020B0604020202020204" pitchFamily="34" charset="0"/>
                <a:cs typeface="Arial" panose="020B0604020202020204" pitchFamily="34" charset="0"/>
              </a:rPr>
              <a:t>Goal 3: Ensure healthy lives and promote well-being for all at all ages</a:t>
            </a:r>
          </a:p>
        </p:txBody>
      </p:sp>
      <p:sp>
        <p:nvSpPr>
          <p:cNvPr id="3" name="Content Placeholder 2"/>
          <p:cNvSpPr>
            <a:spLocks noGrp="1"/>
          </p:cNvSpPr>
          <p:nvPr>
            <p:ph idx="1"/>
          </p:nvPr>
        </p:nvSpPr>
        <p:spPr/>
        <p:txBody>
          <a:bodyPr/>
          <a:lstStyle/>
          <a:p>
            <a:pPr algn="just"/>
            <a:r>
              <a:rPr lang="en-US" dirty="0"/>
              <a:t>Goal 3 addresses all major health priorities and calls for improving reproductive, </a:t>
            </a:r>
            <a:r>
              <a:rPr lang="en-US" dirty="0" smtClean="0"/>
              <a:t>maternal and </a:t>
            </a:r>
            <a:r>
              <a:rPr lang="en-US" dirty="0"/>
              <a:t>child health; ending communicable diseases; reducing non-communicable </a:t>
            </a:r>
            <a:r>
              <a:rPr lang="en-US" dirty="0" smtClean="0"/>
              <a:t>diseases and </a:t>
            </a:r>
            <a:r>
              <a:rPr lang="en-US" dirty="0"/>
              <a:t>other health hazards; and ensuring universal access to safe, effective, quality </a:t>
            </a:r>
            <a:r>
              <a:rPr lang="en-US" dirty="0" smtClean="0"/>
              <a:t>and affordable </a:t>
            </a:r>
            <a:r>
              <a:rPr lang="en-US" dirty="0"/>
              <a:t>medicines and vaccines as well as health coverage.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581016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a:latin typeface="Arial" panose="020B0604020202020204" pitchFamily="34" charset="0"/>
                <a:cs typeface="Arial" panose="020B0604020202020204" pitchFamily="34" charset="0"/>
              </a:rPr>
              <a:t>Goal 4:  Ensure inclusive and equitable quality education and promote lifelong</a:t>
            </a:r>
            <a:br>
              <a:rPr lang="en-US" sz="3200" dirty="0">
                <a:latin typeface="Arial" panose="020B0604020202020204" pitchFamily="34" charset="0"/>
                <a:cs typeface="Arial" panose="020B0604020202020204" pitchFamily="34" charset="0"/>
              </a:rPr>
            </a:br>
            <a:r>
              <a:rPr lang="en-US" sz="3200" dirty="0">
                <a:latin typeface="Arial" panose="020B0604020202020204" pitchFamily="34" charset="0"/>
                <a:cs typeface="Arial" panose="020B0604020202020204" pitchFamily="34" charset="0"/>
              </a:rPr>
              <a:t>learning opportunities for all</a:t>
            </a:r>
          </a:p>
        </p:txBody>
      </p:sp>
      <p:sp>
        <p:nvSpPr>
          <p:cNvPr id="3" name="Content Placeholder 2"/>
          <p:cNvSpPr>
            <a:spLocks noGrp="1"/>
          </p:cNvSpPr>
          <p:nvPr>
            <p:ph idx="1"/>
          </p:nvPr>
        </p:nvSpPr>
        <p:spPr/>
        <p:txBody>
          <a:bodyPr/>
          <a:lstStyle/>
          <a:p>
            <a:r>
              <a:rPr lang="en-US" dirty="0"/>
              <a:t>Goal 4 aims to ensure that all people have access to quality education and the </a:t>
            </a:r>
            <a:r>
              <a:rPr lang="en-US" dirty="0" smtClean="0"/>
              <a:t>opportunity for </a:t>
            </a:r>
            <a:r>
              <a:rPr lang="en-US" dirty="0"/>
              <a:t>lifelong learning. The Goal goes beyond school enrolment and looks at </a:t>
            </a:r>
            <a:r>
              <a:rPr lang="en-US" dirty="0" smtClean="0"/>
              <a:t>proficiency levels</a:t>
            </a:r>
            <a:r>
              <a:rPr lang="en-US" dirty="0"/>
              <a:t>, the availability of trained teachers and adequate school facilities, and disparities </a:t>
            </a:r>
            <a:r>
              <a:rPr lang="en-US" dirty="0" smtClean="0"/>
              <a:t> in </a:t>
            </a:r>
            <a:r>
              <a:rPr lang="en-US" dirty="0"/>
              <a:t>education outcomes. </a:t>
            </a: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Tree>
    <p:extLst>
      <p:ext uri="{BB962C8B-B14F-4D97-AF65-F5344CB8AC3E}">
        <p14:creationId xmlns:p14="http://schemas.microsoft.com/office/powerpoint/2010/main" val="147850730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1337</TotalTime>
  <Words>1708</Words>
  <Application>Microsoft Office PowerPoint</Application>
  <PresentationFormat>On-screen Show (4:3)</PresentationFormat>
  <Paragraphs>75</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1_Office Theme</vt:lpstr>
      <vt:lpstr>MODULE 1: OVERVIEW OF THE ENVIRONMENTAL AND SOCIAL IMPACT ASSESSMENT (ESIA) PROCESS IN NIGERIA AND THE WORLD BANK</vt:lpstr>
      <vt:lpstr>PowerPoint Presentation</vt:lpstr>
      <vt:lpstr>Transforming Our World - the 2030 Agenda for Sustainable Development The Sustainable  Development Goals (SDGs)</vt:lpstr>
      <vt:lpstr>The 17 Sustainable Development Goals (SDGs) to Transform Our World</vt:lpstr>
      <vt:lpstr>ESIA and the SDGs </vt:lpstr>
      <vt:lpstr>Goal 1: End poverty in all its forms everywhere</vt:lpstr>
      <vt:lpstr>Goal 2:  End hunger, achieve food security and improved nutrition and promote sustainable agriculture</vt:lpstr>
      <vt:lpstr>Goal 3: Ensure healthy lives and promote well-being for all at all ages</vt:lpstr>
      <vt:lpstr>Goal 4:  Ensure inclusive and equitable quality education and promote lifelong learning opportunities for all</vt:lpstr>
      <vt:lpstr>Goal 5: Achieve gender equality and empower all women and girls</vt:lpstr>
      <vt:lpstr>Goal 6:  Ensure availability and sustainable management of water and sanitation for all</vt:lpstr>
      <vt:lpstr>Goal 7: Ensure access to affordable, reliable, sustainable and modern energy for all</vt:lpstr>
      <vt:lpstr>Goal 8:  Promote sustained, inclusive and sustainable economic growth, full  and productive employment and decent work for all</vt:lpstr>
      <vt:lpstr>Goal 9:  Build resilient infrastructure, promote inclusive and sustainable industrialization and foster innovation</vt:lpstr>
      <vt:lpstr>Goal 10: Reduce inequality within and among countries </vt:lpstr>
      <vt:lpstr>Goal 11: Make cities and human settlements inclusive, safe, resilient and sustainable</vt:lpstr>
      <vt:lpstr>Goal 12:  Ensure sustainable consumption and production patterns</vt:lpstr>
      <vt:lpstr>Goal 13: Take urgent action to combat climate change and its impacts</vt:lpstr>
      <vt:lpstr>Goal 14:  Conserve and sustainably use the oceans, seas and marine resources  for sustainable development</vt:lpstr>
      <vt:lpstr>Goal 15:  Protect, restore and promote sustainable use of terrestrial ecosystems, sustainably manage forests, combat desertification, and halt and reverse  land degradation and halt biodiversity loss</vt:lpstr>
      <vt:lpstr>Goal 16:  Promote peaceful and inclusive societies for sustainable development, provide access to justice for all and build effective, accountable and inclusive institutions at all levels</vt:lpstr>
      <vt:lpstr>Goal 17:  Strengthen the means of implementation and revitalize the Global Partnership for Sustainable Development</vt:lpstr>
      <vt:lpstr>CONCLUSION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OVERVIEW OF THE ENVIRONMENTAL AND SOCIAL IMPACT ASSESSMENT (ESIA) PROCESS IN NIGERIA AND THE WORLD BANK</dc:title>
  <dc:creator>HP USER</dc:creator>
  <cp:lastModifiedBy>HP USER</cp:lastModifiedBy>
  <cp:revision>21</cp:revision>
  <dcterms:created xsi:type="dcterms:W3CDTF">2022-01-23T20:45:46Z</dcterms:created>
  <dcterms:modified xsi:type="dcterms:W3CDTF">2022-01-25T12:39:51Z</dcterms:modified>
</cp:coreProperties>
</file>